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288" r:id="rId3"/>
    <p:sldId id="289" r:id="rId4"/>
    <p:sldId id="295" r:id="rId5"/>
    <p:sldId id="296" r:id="rId6"/>
    <p:sldId id="300" r:id="rId7"/>
    <p:sldId id="299" r:id="rId8"/>
    <p:sldId id="297" r:id="rId9"/>
    <p:sldId id="298" r:id="rId10"/>
    <p:sldId id="294" r:id="rId11"/>
    <p:sldId id="301" r:id="rId12"/>
    <p:sldId id="31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1" r:id="rId22"/>
    <p:sldId id="312" r:id="rId23"/>
    <p:sldId id="313" r:id="rId24"/>
    <p:sldId id="314" r:id="rId25"/>
    <p:sldId id="315" r:id="rId26"/>
    <p:sldId id="317" r:id="rId27"/>
    <p:sldId id="318" r:id="rId28"/>
    <p:sldId id="270" r:id="rId29"/>
  </p:sldIdLst>
  <p:sldSz cx="6243638" cy="4679950"/>
  <p:notesSz cx="6858000" cy="9144000"/>
  <p:defaultTextStyle>
    <a:defPPr>
      <a:defRPr lang="de-DE"/>
    </a:defPPr>
    <a:lvl1pPr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225425" indent="231775"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452438" indent="461963"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679450" indent="692150"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904875" indent="923925"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304" y="400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30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DDC952-3B65-1947-9F1E-2E01551AAF89}" type="datetimeFigureOut">
              <a:rPr lang="de-DE"/>
              <a:pPr>
                <a:defRPr/>
              </a:pPr>
              <a:t>9/19/12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30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EBC8EF-B25F-EA41-8354-726840F24A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222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30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4E3D53-276F-AB43-81F6-F6141C1A7B32}" type="datetimeFigureOut">
              <a:rPr lang="en-US"/>
              <a:pPr>
                <a:defRPr/>
              </a:pPr>
              <a:t>9/19/12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30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BB7B822-1F27-3A41-8B14-575D39BD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579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B05D6B5B-D807-6046-BEF9-F029585A21C9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EA322C6E-8A8B-8346-AAE0-61CE0D0D3445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A9C07EA8-12AB-5B4D-9276-6A902F7FAF40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35316252-2E75-F342-B5B3-D063B4621008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062CB261-2F30-4945-85BD-094C4ADDBF13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5DCF61F2-B8C8-8647-AE2A-D74956578B4E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A0C33C19-1D2C-E448-9458-0BCC7D053FFB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CF432857-F2F6-DE4C-8D55-FEAA34D7C6FF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i="1">
              <a:latin typeface="Calibri" charset="0"/>
            </a:endParaRPr>
          </a:p>
          <a:p>
            <a:pPr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i="1">
                <a:latin typeface="Calibri" charset="0"/>
              </a:rPr>
              <a:t>Gergely Debreczeni</a:t>
            </a:r>
          </a:p>
          <a:p>
            <a: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382F1241-487F-3C40-8642-02E0796416D5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550"/>
            <a:ext cx="6243638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1"/>
          <p:cNvSpPr>
            <a:spLocks noChangeArrowheads="1"/>
          </p:cNvSpPr>
          <p:nvPr userDrawn="1"/>
        </p:nvSpPr>
        <p:spPr bwMode="auto">
          <a:xfrm>
            <a:off x="2185988" y="4140200"/>
            <a:ext cx="3830637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7F7F7F"/>
                </a:solidFill>
              </a:rPr>
              <a:t>EMI is partially funded by the European Commission under Grant Agreement RI-261611</a:t>
            </a:r>
            <a:endParaRPr lang="de-DE" sz="800">
              <a:solidFill>
                <a:srgbClr val="7F7F7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026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241300" y="4356100"/>
            <a:ext cx="5689600" cy="28733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30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6513"/>
            <a:ext cx="51625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9"/>
          <p:cNvSpPr>
            <a:spLocks noChangeArrowheads="1"/>
          </p:cNvSpPr>
          <p:nvPr userDrawn="1"/>
        </p:nvSpPr>
        <p:spPr bwMode="auto">
          <a:xfrm rot="16200000">
            <a:off x="5641975" y="4068763"/>
            <a:ext cx="9366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4" indent="0" algn="ctr"/>
            <a:r>
              <a:rPr lang="en-US" sz="700" b="1">
                <a:solidFill>
                  <a:srgbClr val="7F7F7F"/>
                </a:solidFill>
              </a:rPr>
              <a:t>EMI INFSO-RI-261611</a:t>
            </a:r>
            <a:endParaRPr lang="en-GB" sz="700" b="1">
              <a:solidFill>
                <a:srgbClr val="7F7F7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241300" y="4356100"/>
            <a:ext cx="1457325" cy="230188"/>
          </a:xfrm>
        </p:spPr>
        <p:txBody>
          <a:bodyPr/>
          <a:lstStyle>
            <a:lvl1pPr>
              <a:defRPr sz="10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2606875-B411-FE48-B074-DF1CE93BEF42}" type="datetime1">
              <a:rPr lang="it-IT"/>
              <a:pPr>
                <a:defRPr/>
              </a:pPr>
              <a:t>9/19/12</a:t>
            </a:fld>
            <a:endParaRPr lang="de-DE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1213" y="4356100"/>
            <a:ext cx="1976437" cy="230188"/>
          </a:xfrm>
        </p:spPr>
        <p:txBody>
          <a:bodyPr/>
          <a:lstStyle>
            <a:lvl1pPr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Change Me</a:t>
            </a:r>
            <a:endParaRPr lang="de-DE" dirty="0"/>
          </a:p>
        </p:txBody>
      </p:sp>
      <p:sp>
        <p:nvSpPr>
          <p:cNvPr id="10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5163" y="4356100"/>
            <a:ext cx="1455737" cy="230188"/>
          </a:xfrm>
        </p:spPr>
        <p:txBody>
          <a:bodyPr/>
          <a:lstStyle>
            <a:lvl1pPr>
              <a:defRPr sz="10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F81F24-FBEC-B244-84EB-F5CF58B9BFB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5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107950"/>
            <a:ext cx="91757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1325" y="4337050"/>
            <a:ext cx="1455738" cy="249238"/>
          </a:xfrm>
          <a:prstGeom prst="rect">
            <a:avLst/>
          </a:prstGeom>
        </p:spPr>
        <p:txBody>
          <a:bodyPr/>
          <a:lstStyle>
            <a:lvl1pPr defTabSz="453040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62DF1996-E717-3049-B6AB-96B8083FD689}" type="datetime1">
              <a:rPr lang="it-IT"/>
              <a:pPr>
                <a:defRPr/>
              </a:pPr>
              <a:t>9/19/12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600" y="4337050"/>
            <a:ext cx="1976438" cy="249238"/>
          </a:xfrm>
          <a:prstGeom prst="rect">
            <a:avLst/>
          </a:prstGeom>
        </p:spPr>
        <p:txBody>
          <a:bodyPr/>
          <a:lstStyle>
            <a:lvl1pPr algn="ctr" defTabSz="453040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WLCG GDB, 14</a:t>
            </a:r>
            <a:r>
              <a:rPr lang="en-GB" baseline="30000"/>
              <a:t>th</a:t>
            </a:r>
            <a:r>
              <a:rPr lang="en-GB"/>
              <a:t> December 2011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5163" y="4337050"/>
            <a:ext cx="1455737" cy="249238"/>
          </a:xfrm>
          <a:prstGeom prst="rect">
            <a:avLst/>
          </a:prstGeom>
        </p:spPr>
        <p:txBody>
          <a:bodyPr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4443E23-936F-E64C-A0C7-1848056414F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2438" rtl="0" fontAlgn="base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69863" indent="-169863" algn="l" defTabSz="452438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66713" indent="-141288" algn="l" defTabSz="452438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65150" indent="-112713" algn="l" defTabSz="452438" rtl="0" fontAlgn="base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92163" indent="-112713" algn="l" defTabSz="452438" rtl="0" fontAlgn="base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019175" indent="-112713" algn="l" defTabSz="452438" rtl="0" fontAlgn="base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pd.infn.it/~aifti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rations-portal.egi.eu/v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ge.cnaf.infn.it/plugins/scmsvn/viewcvs.php/branches/BRANCH-4_0_X/ig-yaim/func_added/?rev=5986&amp;root=igrelease" TargetMode="Externa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italiangrid.it/twiki/bin/view/IGIRelease/EnableVo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italiangrid.it/twiki/bin/view/IGIRelease/CreateLocalUserAndGroup%23Local_users_conf_generation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grid-deployment.web.cern.ch/grid-deployment/yaim/examples/org.glite.yaim.lemon.tar.gz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LCG/YaimGuide400" TargetMode="External"/><Relationship Id="rId4" Type="http://schemas.openxmlformats.org/officeDocument/2006/relationships/hyperlink" Target="https://twiki.cern.ch/twiki/bin/view/EMI/EMIYaim" TargetMode="External"/><Relationship Id="rId5" Type="http://schemas.openxmlformats.org/officeDocument/2006/relationships/hyperlink" Target="https://twiki.cern.ch/twiki/bin/view/EGEE/YaimDevelopersGuide" TargetMode="External"/><Relationship Id="rId6" Type="http://schemas.openxmlformats.org/officeDocument/2006/relationships/hyperlink" Target="http://en.wikipedia.org/wiki/Yai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EGEE/YAIM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-datagrid.org/" TargetMode="External"/><Relationship Id="rId4" Type="http://schemas.openxmlformats.org/officeDocument/2006/relationships/hyperlink" Target="http://www.lcfg.org/" TargetMode="External"/><Relationship Id="rId5" Type="http://schemas.openxmlformats.org/officeDocument/2006/relationships/hyperlink" Target="http://lcgdeploy.cvs.cern.ch/cgi-bin/lcgdeploy.cgi/lcg-docs/LCFGng-server-install/" TargetMode="External"/><Relationship Id="rId6" Type="http://schemas.openxmlformats.org/officeDocument/2006/relationships/hyperlink" Target="http://www.quattor.org/" TargetMode="External"/><Relationship Id="rId7" Type="http://schemas.openxmlformats.org/officeDocument/2006/relationships/hyperlink" Target="http://www.eu-egee.org/" TargetMode="External"/><Relationship Id="rId8" Type="http://schemas.openxmlformats.org/officeDocument/2006/relationships/hyperlink" Target="https://twiki.cern.ch/twiki/bin/view/EGEE/YAI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s://twiki.cern.ch/twiki/bin/view/LCG/YaimGuide301" TargetMode="External"/><Relationship Id="rId5" Type="http://schemas.openxmlformats.org/officeDocument/2006/relationships/image" Target="../media/image5.png"/><Relationship Id="rId6" Type="http://schemas.openxmlformats.org/officeDocument/2006/relationships/hyperlink" Target="https://twiki.cern.ch/twiki/bin/view/LCG/YaimGuide31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twiki.cern.ch/twiki/pub/LCG/WLCGTEGOperations/Ops_TEG_finalreport-05042012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hyperlink" Target="https://twiki.cern.ch/twiki/bin/view/EGEE/YaimLogo" TargetMode="External"/><Relationship Id="rId5" Type="http://schemas.openxmlformats.org/officeDocument/2006/relationships/hyperlink" Target="http://www.catb.org/jargon/html/Y/yak-shavin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413"/>
            <a:ext cx="4608513" cy="1439490"/>
          </a:xfrm>
        </p:spPr>
        <p:txBody>
          <a:bodyPr>
            <a:normAutofit/>
          </a:bodyPr>
          <a:lstStyle/>
          <a:p>
            <a:pPr algn="ctr" defTabSz="453040" fontAlgn="auto">
              <a:spcAft>
                <a:spcPts val="0"/>
              </a:spcAft>
              <a:defRPr/>
            </a:pPr>
            <a:r>
              <a:rPr lang="en-US" sz="2600" dirty="0" smtClean="0">
                <a:ea typeface="+mj-ea"/>
                <a:cs typeface="+mj-cs"/>
              </a:rPr>
              <a:t>YAIM</a:t>
            </a:r>
            <a:br>
              <a:rPr lang="en-US" sz="2600" dirty="0" smtClean="0">
                <a:ea typeface="+mj-ea"/>
                <a:cs typeface="+mj-cs"/>
              </a:rPr>
            </a:br>
            <a:r>
              <a:rPr lang="en-US" sz="2600" dirty="0" smtClean="0">
                <a:ea typeface="+mj-ea"/>
                <a:cs typeface="+mj-cs"/>
              </a:rPr>
              <a:t>tutorial on </a:t>
            </a:r>
            <a:r>
              <a:rPr lang="en-US" sz="2600" dirty="0" err="1" smtClean="0">
                <a:ea typeface="+mj-ea"/>
                <a:cs typeface="+mj-cs"/>
              </a:rPr>
              <a:t>gLite</a:t>
            </a:r>
            <a:r>
              <a:rPr lang="en-US" sz="2600" dirty="0" smtClean="0">
                <a:ea typeface="+mj-ea"/>
                <a:cs typeface="+mj-cs"/>
              </a:rPr>
              <a:t> configuration </a:t>
            </a:r>
            <a:r>
              <a:rPr lang="en-US" sz="2600" dirty="0" smtClean="0">
                <a:ea typeface="+mj-ea"/>
                <a:cs typeface="+mj-cs"/>
              </a:rPr>
              <a:t>tool</a:t>
            </a:r>
            <a:br>
              <a:rPr lang="en-US" sz="2600" dirty="0" smtClean="0">
                <a:ea typeface="+mj-ea"/>
                <a:cs typeface="+mj-cs"/>
              </a:rPr>
            </a:br>
            <a:r>
              <a:rPr lang="en-US" sz="1800" b="0" dirty="0" smtClean="0">
                <a:ea typeface="+mj-ea"/>
                <a:cs typeface="+mj-cs"/>
              </a:rPr>
              <a:t>(</a:t>
            </a:r>
            <a:r>
              <a:rPr lang="pl-PL" sz="1800" b="0" dirty="0" smtClean="0">
                <a:ea typeface="+mj-ea"/>
                <a:cs typeface="+mj-cs"/>
                <a:hlinkClick r:id="rId2"/>
              </a:rPr>
              <a:t>http</a:t>
            </a:r>
            <a:r>
              <a:rPr lang="pl-PL" sz="1800" b="0" dirty="0">
                <a:ea typeface="+mj-ea"/>
                <a:cs typeface="+mj-cs"/>
                <a:hlinkClick r:id="rId2"/>
              </a:rPr>
              <a:t>://www.pd.infn.it/~aiftim</a:t>
            </a:r>
            <a:r>
              <a:rPr lang="pl-PL" sz="1800" b="0" dirty="0" smtClean="0">
                <a:ea typeface="+mj-ea"/>
                <a:cs typeface="+mj-cs"/>
                <a:hlinkClick r:id="rId2"/>
              </a:rPr>
              <a:t>/</a:t>
            </a:r>
            <a:r>
              <a:rPr lang="pl-PL" sz="1800" b="0" dirty="0" smtClean="0">
                <a:ea typeface="+mj-ea"/>
                <a:cs typeface="+mj-cs"/>
              </a:rPr>
              <a:t> )</a:t>
            </a:r>
            <a:endParaRPr lang="en-US" sz="1800" b="0" dirty="0"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838" y="1763713"/>
            <a:ext cx="2448918" cy="792162"/>
          </a:xfrm>
        </p:spPr>
        <p:txBody>
          <a:bodyPr/>
          <a:lstStyle/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>
                <a:solidFill>
                  <a:srgbClr val="10253F"/>
                </a:solidFill>
                <a:ea typeface="+mn-ea"/>
                <a:cs typeface="+mn-cs"/>
              </a:rPr>
              <a:t>Cristina Aiftimiei (INFN</a:t>
            </a:r>
            <a:r>
              <a:rPr lang="en-GB" i="1" dirty="0" smtClean="0">
                <a:solidFill>
                  <a:srgbClr val="10253F"/>
                </a:solidFill>
                <a:ea typeface="+mn-ea"/>
                <a:cs typeface="+mn-cs"/>
              </a:rPr>
              <a:t>) </a:t>
            </a:r>
            <a:endParaRPr lang="en-GB" i="1" dirty="0">
              <a:solidFill>
                <a:srgbClr val="10253F"/>
              </a:solidFill>
              <a:ea typeface="+mn-ea"/>
              <a:cs typeface="+mn-cs"/>
            </a:endParaRPr>
          </a:p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i="1" dirty="0" smtClean="0">
                <a:solidFill>
                  <a:srgbClr val="10253F"/>
                </a:solidFill>
                <a:ea typeface="+mn-ea"/>
                <a:cs typeface="+mn-cs"/>
              </a:rPr>
              <a:t>EMI </a:t>
            </a:r>
            <a:r>
              <a:rPr lang="en-GB" sz="1600" i="1" dirty="0">
                <a:solidFill>
                  <a:srgbClr val="10253F"/>
                </a:solidFill>
                <a:ea typeface="+mn-ea"/>
                <a:cs typeface="+mn-cs"/>
              </a:rPr>
              <a:t>Release </a:t>
            </a:r>
            <a:r>
              <a:rPr lang="en-GB" sz="1600" i="1" dirty="0" smtClean="0">
                <a:solidFill>
                  <a:srgbClr val="10253F"/>
                </a:solidFill>
                <a:ea typeface="+mn-ea"/>
                <a:cs typeface="+mn-cs"/>
              </a:rPr>
              <a:t>Manager</a:t>
            </a:r>
            <a:endParaRPr lang="en-GB" b="1" dirty="0" smtClean="0">
              <a:solidFill>
                <a:srgbClr val="10253F"/>
              </a:solidFill>
              <a:ea typeface="+mn-ea"/>
              <a:cs typeface="+mn-cs"/>
            </a:endParaRPr>
          </a:p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6838" y="3060700"/>
            <a:ext cx="5905500" cy="431800"/>
          </a:xfrm>
        </p:spPr>
        <p:txBody>
          <a:bodyPr/>
          <a:lstStyle/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ea typeface="+mn-ea"/>
                <a:cs typeface="+mn-cs"/>
              </a:rPr>
              <a:t>EGI </a:t>
            </a:r>
            <a:r>
              <a:rPr lang="en-US" b="1" dirty="0" smtClean="0">
                <a:ea typeface="+mn-ea"/>
                <a:cs typeface="+mn-cs"/>
              </a:rPr>
              <a:t>Technical Forum 2012</a:t>
            </a:r>
            <a:endParaRPr lang="en-US" b="1" dirty="0">
              <a:ea typeface="+mn-ea"/>
              <a:cs typeface="+mn-cs"/>
            </a:endParaRPr>
          </a:p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17-21</a:t>
            </a:r>
            <a:r>
              <a:rPr lang="en-US" b="1" dirty="0">
                <a:ea typeface="+mn-ea"/>
                <a:cs typeface="+mn-cs"/>
              </a:rPr>
              <a:t> </a:t>
            </a:r>
            <a:r>
              <a:rPr lang="en-US" b="1" dirty="0" smtClean="0">
                <a:ea typeface="+mn-ea"/>
                <a:cs typeface="+mn-cs"/>
              </a:rPr>
              <a:t>Sep. 2012</a:t>
            </a:r>
            <a:endParaRPr lang="en-US" b="1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YAIM’s directory structure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A376F28-CCDB-5247-82F7-01F3CB63B67A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5400" y="611188"/>
            <a:ext cx="5905500" cy="3241675"/>
            <a:chOff x="465" y="955"/>
            <a:chExt cx="5249" cy="2613"/>
          </a:xfrm>
        </p:grpSpPr>
        <p:grpSp>
          <p:nvGrpSpPr>
            <p:cNvPr id="13327" name="Group 5"/>
            <p:cNvGrpSpPr>
              <a:grpSpLocks/>
            </p:cNvGrpSpPr>
            <p:nvPr/>
          </p:nvGrpSpPr>
          <p:grpSpPr bwMode="auto">
            <a:xfrm>
              <a:off x="465" y="955"/>
              <a:ext cx="1305" cy="308"/>
              <a:chOff x="465" y="955"/>
              <a:chExt cx="1305" cy="308"/>
            </a:xfrm>
          </p:grpSpPr>
          <p:sp>
            <p:nvSpPr>
              <p:cNvPr id="13380" name="AutoShape 6"/>
              <p:cNvSpPr>
                <a:spLocks noChangeArrowheads="1"/>
              </p:cNvSpPr>
              <p:nvPr/>
            </p:nvSpPr>
            <p:spPr bwMode="auto">
              <a:xfrm>
                <a:off x="465" y="955"/>
                <a:ext cx="1305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81" name="Text Box 7"/>
              <p:cNvSpPr txBox="1">
                <a:spLocks noChangeArrowheads="1"/>
              </p:cNvSpPr>
              <p:nvPr/>
            </p:nvSpPr>
            <p:spPr bwMode="auto">
              <a:xfrm>
                <a:off x="529" y="1001"/>
                <a:ext cx="1204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/opt/glite/yaim</a:t>
                </a:r>
              </a:p>
            </p:txBody>
          </p:sp>
        </p:grpSp>
        <p:grpSp>
          <p:nvGrpSpPr>
            <p:cNvPr id="13328" name="Group 8"/>
            <p:cNvGrpSpPr>
              <a:grpSpLocks/>
            </p:cNvGrpSpPr>
            <p:nvPr/>
          </p:nvGrpSpPr>
          <p:grpSpPr bwMode="auto">
            <a:xfrm>
              <a:off x="2099" y="1330"/>
              <a:ext cx="1005" cy="307"/>
              <a:chOff x="2099" y="1330"/>
              <a:chExt cx="1005" cy="307"/>
            </a:xfrm>
          </p:grpSpPr>
          <p:sp>
            <p:nvSpPr>
              <p:cNvPr id="13378" name="AutoShape 9"/>
              <p:cNvSpPr>
                <a:spLocks noChangeArrowheads="1"/>
              </p:cNvSpPr>
              <p:nvPr/>
            </p:nvSpPr>
            <p:spPr bwMode="auto">
              <a:xfrm>
                <a:off x="2099" y="1330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9" name="Text Box 10"/>
              <p:cNvSpPr txBox="1">
                <a:spLocks noChangeArrowheads="1"/>
              </p:cNvSpPr>
              <p:nvPr/>
            </p:nvSpPr>
            <p:spPr bwMode="auto">
              <a:xfrm>
                <a:off x="2133" y="1411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/examples</a:t>
                </a:r>
              </a:p>
            </p:txBody>
          </p:sp>
        </p:grpSp>
        <p:grpSp>
          <p:nvGrpSpPr>
            <p:cNvPr id="13329" name="Group 11"/>
            <p:cNvGrpSpPr>
              <a:grpSpLocks/>
            </p:cNvGrpSpPr>
            <p:nvPr/>
          </p:nvGrpSpPr>
          <p:grpSpPr bwMode="auto">
            <a:xfrm>
              <a:off x="2016" y="955"/>
              <a:ext cx="1089" cy="308"/>
              <a:chOff x="2016" y="955"/>
              <a:chExt cx="1089" cy="308"/>
            </a:xfrm>
          </p:grpSpPr>
          <p:sp>
            <p:nvSpPr>
              <p:cNvPr id="13376" name="AutoShape 12"/>
              <p:cNvSpPr>
                <a:spLocks noChangeArrowheads="1"/>
              </p:cNvSpPr>
              <p:nvPr/>
            </p:nvSpPr>
            <p:spPr bwMode="auto">
              <a:xfrm>
                <a:off x="2099" y="955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7" name="Text Box 13"/>
              <p:cNvSpPr txBox="1">
                <a:spLocks noChangeArrowheads="1"/>
              </p:cNvSpPr>
              <p:nvPr/>
            </p:nvSpPr>
            <p:spPr bwMode="auto">
              <a:xfrm>
                <a:off x="2016" y="1017"/>
                <a:ext cx="689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/bin</a:t>
                </a:r>
              </a:p>
            </p:txBody>
          </p:sp>
        </p:grpSp>
        <p:cxnSp>
          <p:nvCxnSpPr>
            <p:cNvPr id="13330" name="AutoShape 14"/>
            <p:cNvCxnSpPr>
              <a:cxnSpLocks noChangeShapeType="1"/>
              <a:stCxn id="13380" idx="3"/>
              <a:endCxn id="13376" idx="1"/>
            </p:cNvCxnSpPr>
            <p:nvPr/>
          </p:nvCxnSpPr>
          <p:spPr bwMode="auto">
            <a:xfrm>
              <a:off x="1770" y="1109"/>
              <a:ext cx="329" cy="1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1" name="AutoShape 15"/>
            <p:cNvCxnSpPr>
              <a:cxnSpLocks noChangeShapeType="1"/>
              <a:stCxn id="13380" idx="3"/>
              <a:endCxn id="13378" idx="1"/>
            </p:cNvCxnSpPr>
            <p:nvPr/>
          </p:nvCxnSpPr>
          <p:spPr bwMode="auto">
            <a:xfrm>
              <a:off x="1770" y="1109"/>
              <a:ext cx="329" cy="375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32" name="Group 16"/>
            <p:cNvGrpSpPr>
              <a:grpSpLocks/>
            </p:cNvGrpSpPr>
            <p:nvPr/>
          </p:nvGrpSpPr>
          <p:grpSpPr bwMode="auto">
            <a:xfrm>
              <a:off x="2099" y="1704"/>
              <a:ext cx="1005" cy="307"/>
              <a:chOff x="2099" y="1704"/>
              <a:chExt cx="1005" cy="307"/>
            </a:xfrm>
          </p:grpSpPr>
          <p:sp>
            <p:nvSpPr>
              <p:cNvPr id="13374" name="AutoShape 17"/>
              <p:cNvSpPr>
                <a:spLocks noChangeArrowheads="1"/>
              </p:cNvSpPr>
              <p:nvPr/>
            </p:nvSpPr>
            <p:spPr bwMode="auto">
              <a:xfrm>
                <a:off x="2099" y="1704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5" name="Text Box 18"/>
              <p:cNvSpPr txBox="1">
                <a:spLocks noChangeArrowheads="1"/>
              </p:cNvSpPr>
              <p:nvPr/>
            </p:nvSpPr>
            <p:spPr bwMode="auto">
              <a:xfrm>
                <a:off x="2133" y="1787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/functions</a:t>
                </a:r>
              </a:p>
            </p:txBody>
          </p:sp>
        </p:grpSp>
        <p:grpSp>
          <p:nvGrpSpPr>
            <p:cNvPr id="13333" name="Group 19"/>
            <p:cNvGrpSpPr>
              <a:grpSpLocks/>
            </p:cNvGrpSpPr>
            <p:nvPr/>
          </p:nvGrpSpPr>
          <p:grpSpPr bwMode="auto">
            <a:xfrm>
              <a:off x="2020" y="2088"/>
              <a:ext cx="1085" cy="308"/>
              <a:chOff x="2020" y="2088"/>
              <a:chExt cx="1085" cy="308"/>
            </a:xfrm>
          </p:grpSpPr>
          <p:sp>
            <p:nvSpPr>
              <p:cNvPr id="13372" name="AutoShape 20"/>
              <p:cNvSpPr>
                <a:spLocks noChangeArrowheads="1"/>
              </p:cNvSpPr>
              <p:nvPr/>
            </p:nvSpPr>
            <p:spPr bwMode="auto">
              <a:xfrm>
                <a:off x="2099" y="2088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3" name="Text Box 21"/>
              <p:cNvSpPr txBox="1">
                <a:spLocks noChangeArrowheads="1"/>
              </p:cNvSpPr>
              <p:nvPr/>
            </p:nvSpPr>
            <p:spPr bwMode="auto">
              <a:xfrm>
                <a:off x="2020" y="2171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/libexec</a:t>
                </a:r>
              </a:p>
            </p:txBody>
          </p:sp>
        </p:grpSp>
        <p:grpSp>
          <p:nvGrpSpPr>
            <p:cNvPr id="13334" name="Group 22"/>
            <p:cNvGrpSpPr>
              <a:grpSpLocks/>
            </p:cNvGrpSpPr>
            <p:nvPr/>
          </p:nvGrpSpPr>
          <p:grpSpPr bwMode="auto">
            <a:xfrm>
              <a:off x="3393" y="1330"/>
              <a:ext cx="1005" cy="307"/>
              <a:chOff x="3393" y="1330"/>
              <a:chExt cx="1005" cy="307"/>
            </a:xfrm>
          </p:grpSpPr>
          <p:sp>
            <p:nvSpPr>
              <p:cNvPr id="13370" name="AutoShape 23"/>
              <p:cNvSpPr>
                <a:spLocks noChangeArrowheads="1"/>
              </p:cNvSpPr>
              <p:nvPr/>
            </p:nvSpPr>
            <p:spPr bwMode="auto">
              <a:xfrm>
                <a:off x="3393" y="1330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71" name="Text Box 24"/>
              <p:cNvSpPr txBox="1">
                <a:spLocks noChangeArrowheads="1"/>
              </p:cNvSpPr>
              <p:nvPr/>
            </p:nvSpPr>
            <p:spPr bwMode="auto">
              <a:xfrm>
                <a:off x="3427" y="1411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/siteinfo</a:t>
                </a:r>
              </a:p>
            </p:txBody>
          </p:sp>
        </p:grpSp>
        <p:cxnSp>
          <p:nvCxnSpPr>
            <p:cNvPr id="13335" name="AutoShape 25"/>
            <p:cNvCxnSpPr>
              <a:cxnSpLocks noChangeShapeType="1"/>
            </p:cNvCxnSpPr>
            <p:nvPr/>
          </p:nvCxnSpPr>
          <p:spPr bwMode="auto">
            <a:xfrm>
              <a:off x="3105" y="1484"/>
              <a:ext cx="287" cy="2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36" name="Group 26"/>
            <p:cNvGrpSpPr>
              <a:grpSpLocks/>
            </p:cNvGrpSpPr>
            <p:nvPr/>
          </p:nvGrpSpPr>
          <p:grpSpPr bwMode="auto">
            <a:xfrm>
              <a:off x="3345" y="1704"/>
              <a:ext cx="1054" cy="308"/>
              <a:chOff x="3345" y="1704"/>
              <a:chExt cx="1054" cy="308"/>
            </a:xfrm>
          </p:grpSpPr>
          <p:sp>
            <p:nvSpPr>
              <p:cNvPr id="13368" name="AutoShape 27"/>
              <p:cNvSpPr>
                <a:spLocks noChangeArrowheads="1"/>
              </p:cNvSpPr>
              <p:nvPr/>
            </p:nvSpPr>
            <p:spPr bwMode="auto">
              <a:xfrm>
                <a:off x="3393" y="1704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69" name="Text Box 28"/>
              <p:cNvSpPr txBox="1">
                <a:spLocks noChangeArrowheads="1"/>
              </p:cNvSpPr>
              <p:nvPr/>
            </p:nvSpPr>
            <p:spPr bwMode="auto">
              <a:xfrm>
                <a:off x="3345" y="1787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/local</a:t>
                </a:r>
              </a:p>
            </p:txBody>
          </p:sp>
        </p:grpSp>
        <p:grpSp>
          <p:nvGrpSpPr>
            <p:cNvPr id="13337" name="Group 29"/>
            <p:cNvGrpSpPr>
              <a:grpSpLocks/>
            </p:cNvGrpSpPr>
            <p:nvPr/>
          </p:nvGrpSpPr>
          <p:grpSpPr bwMode="auto">
            <a:xfrm>
              <a:off x="3300" y="2088"/>
              <a:ext cx="1099" cy="308"/>
              <a:chOff x="3300" y="2088"/>
              <a:chExt cx="1099" cy="308"/>
            </a:xfrm>
          </p:grpSpPr>
          <p:sp>
            <p:nvSpPr>
              <p:cNvPr id="13366" name="AutoShape 30"/>
              <p:cNvSpPr>
                <a:spLocks noChangeArrowheads="1"/>
              </p:cNvSpPr>
              <p:nvPr/>
            </p:nvSpPr>
            <p:spPr bwMode="auto">
              <a:xfrm>
                <a:off x="3393" y="2088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67" name="Text Box 31"/>
              <p:cNvSpPr txBox="1">
                <a:spLocks noChangeArrowheads="1"/>
              </p:cNvSpPr>
              <p:nvPr/>
            </p:nvSpPr>
            <p:spPr bwMode="auto">
              <a:xfrm>
                <a:off x="3300" y="2171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/utils</a:t>
                </a:r>
              </a:p>
            </p:txBody>
          </p:sp>
        </p:grpSp>
        <p:grpSp>
          <p:nvGrpSpPr>
            <p:cNvPr id="13338" name="Group 32"/>
            <p:cNvGrpSpPr>
              <a:grpSpLocks/>
            </p:cNvGrpSpPr>
            <p:nvPr/>
          </p:nvGrpSpPr>
          <p:grpSpPr bwMode="auto">
            <a:xfrm>
              <a:off x="2065" y="2860"/>
              <a:ext cx="1088" cy="308"/>
              <a:chOff x="2065" y="2860"/>
              <a:chExt cx="1088" cy="308"/>
            </a:xfrm>
          </p:grpSpPr>
          <p:sp>
            <p:nvSpPr>
              <p:cNvPr id="13364" name="AutoShape 33"/>
              <p:cNvSpPr>
                <a:spLocks noChangeArrowheads="1"/>
              </p:cNvSpPr>
              <p:nvPr/>
            </p:nvSpPr>
            <p:spPr bwMode="auto">
              <a:xfrm>
                <a:off x="2099" y="2860"/>
                <a:ext cx="1054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65" name="Text Box 34"/>
              <p:cNvSpPr txBox="1">
                <a:spLocks noChangeArrowheads="1"/>
              </p:cNvSpPr>
              <p:nvPr/>
            </p:nvSpPr>
            <p:spPr bwMode="auto">
              <a:xfrm>
                <a:off x="2065" y="2930"/>
                <a:ext cx="1088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/node-info.d</a:t>
                </a:r>
              </a:p>
            </p:txBody>
          </p:sp>
        </p:grpSp>
        <p:cxnSp>
          <p:nvCxnSpPr>
            <p:cNvPr id="13339" name="AutoShape 35"/>
            <p:cNvCxnSpPr>
              <a:cxnSpLocks noChangeShapeType="1"/>
              <a:stCxn id="13380" idx="3"/>
            </p:cNvCxnSpPr>
            <p:nvPr/>
          </p:nvCxnSpPr>
          <p:spPr bwMode="auto">
            <a:xfrm>
              <a:off x="1770" y="1109"/>
              <a:ext cx="329" cy="749"/>
            </a:xfrm>
            <a:prstGeom prst="bentConnector2">
              <a:avLst/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0" name="AutoShape 36"/>
            <p:cNvCxnSpPr>
              <a:cxnSpLocks noChangeShapeType="1"/>
              <a:stCxn id="13380" idx="3"/>
            </p:cNvCxnSpPr>
            <p:nvPr/>
          </p:nvCxnSpPr>
          <p:spPr bwMode="auto">
            <a:xfrm>
              <a:off x="1770" y="1109"/>
              <a:ext cx="329" cy="1135"/>
            </a:xfrm>
            <a:prstGeom prst="bentConnector2">
              <a:avLst/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1" name="AutoShape 37"/>
            <p:cNvCxnSpPr>
              <a:cxnSpLocks noChangeShapeType="1"/>
              <a:stCxn id="13380" idx="3"/>
            </p:cNvCxnSpPr>
            <p:nvPr/>
          </p:nvCxnSpPr>
          <p:spPr bwMode="auto">
            <a:xfrm>
              <a:off x="1770" y="1109"/>
              <a:ext cx="329" cy="1905"/>
            </a:xfrm>
            <a:prstGeom prst="bentConnector2">
              <a:avLst/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42" name="Group 38"/>
            <p:cNvGrpSpPr>
              <a:grpSpLocks/>
            </p:cNvGrpSpPr>
            <p:nvPr/>
          </p:nvGrpSpPr>
          <p:grpSpPr bwMode="auto">
            <a:xfrm>
              <a:off x="1873" y="2474"/>
              <a:ext cx="1232" cy="308"/>
              <a:chOff x="1873" y="2474"/>
              <a:chExt cx="1232" cy="308"/>
            </a:xfrm>
          </p:grpSpPr>
          <p:sp>
            <p:nvSpPr>
              <p:cNvPr id="13362" name="AutoShape 39"/>
              <p:cNvSpPr>
                <a:spLocks noChangeArrowheads="1"/>
              </p:cNvSpPr>
              <p:nvPr/>
            </p:nvSpPr>
            <p:spPr bwMode="auto">
              <a:xfrm>
                <a:off x="2099" y="2474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63" name="Text Box 40"/>
              <p:cNvSpPr txBox="1">
                <a:spLocks noChangeArrowheads="1"/>
              </p:cNvSpPr>
              <p:nvPr/>
            </p:nvSpPr>
            <p:spPr bwMode="auto">
              <a:xfrm>
                <a:off x="1873" y="2557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/log</a:t>
                </a:r>
              </a:p>
            </p:txBody>
          </p:sp>
        </p:grpSp>
        <p:cxnSp>
          <p:nvCxnSpPr>
            <p:cNvPr id="13343" name="AutoShape 41"/>
            <p:cNvCxnSpPr>
              <a:cxnSpLocks noChangeShapeType="1"/>
              <a:stCxn id="13380" idx="3"/>
            </p:cNvCxnSpPr>
            <p:nvPr/>
          </p:nvCxnSpPr>
          <p:spPr bwMode="auto">
            <a:xfrm>
              <a:off x="1770" y="1109"/>
              <a:ext cx="329" cy="1519"/>
            </a:xfrm>
            <a:prstGeom prst="bentConnector2">
              <a:avLst/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44" name="AutoShape 42"/>
            <p:cNvCxnSpPr>
              <a:cxnSpLocks noChangeShapeType="1"/>
            </p:cNvCxnSpPr>
            <p:nvPr/>
          </p:nvCxnSpPr>
          <p:spPr bwMode="auto">
            <a:xfrm>
              <a:off x="3105" y="1858"/>
              <a:ext cx="287" cy="1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45" name="Group 43"/>
            <p:cNvGrpSpPr>
              <a:grpSpLocks/>
            </p:cNvGrpSpPr>
            <p:nvPr/>
          </p:nvGrpSpPr>
          <p:grpSpPr bwMode="auto">
            <a:xfrm>
              <a:off x="4561" y="1330"/>
              <a:ext cx="1153" cy="308"/>
              <a:chOff x="4561" y="1330"/>
              <a:chExt cx="1153" cy="308"/>
            </a:xfrm>
          </p:grpSpPr>
          <p:sp>
            <p:nvSpPr>
              <p:cNvPr id="13360" name="AutoShape 44"/>
              <p:cNvSpPr>
                <a:spLocks noChangeArrowheads="1"/>
              </p:cNvSpPr>
              <p:nvPr/>
            </p:nvSpPr>
            <p:spPr bwMode="auto">
              <a:xfrm>
                <a:off x="4708" y="1330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prstDash val="lg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61" name="Text Box 45"/>
              <p:cNvSpPr txBox="1">
                <a:spLocks noChangeArrowheads="1"/>
              </p:cNvSpPr>
              <p:nvPr/>
            </p:nvSpPr>
            <p:spPr bwMode="auto">
              <a:xfrm>
                <a:off x="4561" y="1390"/>
                <a:ext cx="941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i="1">
                    <a:solidFill>
                      <a:srgbClr val="000080"/>
                    </a:solidFill>
                    <a:latin typeface="Bitstream Vera Sans" charset="0"/>
                  </a:rPr>
                  <a:t>/vo.d</a:t>
                </a:r>
              </a:p>
            </p:txBody>
          </p:sp>
        </p:grpSp>
        <p:cxnSp>
          <p:nvCxnSpPr>
            <p:cNvPr id="13346" name="AutoShape 46"/>
            <p:cNvCxnSpPr>
              <a:cxnSpLocks noChangeShapeType="1"/>
            </p:cNvCxnSpPr>
            <p:nvPr/>
          </p:nvCxnSpPr>
          <p:spPr bwMode="auto">
            <a:xfrm>
              <a:off x="4398" y="1484"/>
              <a:ext cx="309" cy="1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47" name="Group 47"/>
            <p:cNvGrpSpPr>
              <a:grpSpLocks/>
            </p:cNvGrpSpPr>
            <p:nvPr/>
          </p:nvGrpSpPr>
          <p:grpSpPr bwMode="auto">
            <a:xfrm>
              <a:off x="4706" y="1718"/>
              <a:ext cx="1005" cy="307"/>
              <a:chOff x="4706" y="1718"/>
              <a:chExt cx="1005" cy="307"/>
            </a:xfrm>
          </p:grpSpPr>
          <p:sp>
            <p:nvSpPr>
              <p:cNvPr id="13358" name="AutoShape 48"/>
              <p:cNvSpPr>
                <a:spLocks noChangeArrowheads="1"/>
              </p:cNvSpPr>
              <p:nvPr/>
            </p:nvSpPr>
            <p:spPr bwMode="auto">
              <a:xfrm>
                <a:off x="4706" y="1718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59" name="Text Box 49"/>
              <p:cNvSpPr txBox="1">
                <a:spLocks noChangeArrowheads="1"/>
              </p:cNvSpPr>
              <p:nvPr/>
            </p:nvSpPr>
            <p:spPr bwMode="auto">
              <a:xfrm>
                <a:off x="4740" y="1801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/services</a:t>
                </a:r>
              </a:p>
            </p:txBody>
          </p:sp>
        </p:grpSp>
        <p:cxnSp>
          <p:nvCxnSpPr>
            <p:cNvPr id="13348" name="AutoShape 50"/>
            <p:cNvCxnSpPr>
              <a:cxnSpLocks noChangeShapeType="1"/>
            </p:cNvCxnSpPr>
            <p:nvPr/>
          </p:nvCxnSpPr>
          <p:spPr bwMode="auto">
            <a:xfrm>
              <a:off x="4398" y="1484"/>
              <a:ext cx="310" cy="34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49" name="Group 51"/>
            <p:cNvGrpSpPr>
              <a:grpSpLocks/>
            </p:cNvGrpSpPr>
            <p:nvPr/>
          </p:nvGrpSpPr>
          <p:grpSpPr bwMode="auto">
            <a:xfrm>
              <a:off x="4625" y="2103"/>
              <a:ext cx="1087" cy="308"/>
              <a:chOff x="4625" y="2103"/>
              <a:chExt cx="1087" cy="308"/>
            </a:xfrm>
          </p:grpSpPr>
          <p:sp>
            <p:nvSpPr>
              <p:cNvPr id="13356" name="AutoShape 52"/>
              <p:cNvSpPr>
                <a:spLocks noChangeArrowheads="1"/>
              </p:cNvSpPr>
              <p:nvPr/>
            </p:nvSpPr>
            <p:spPr bwMode="auto">
              <a:xfrm>
                <a:off x="4706" y="2103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prstDash val="lg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57" name="Text Box 53"/>
              <p:cNvSpPr txBox="1">
                <a:spLocks noChangeArrowheads="1"/>
              </p:cNvSpPr>
              <p:nvPr/>
            </p:nvSpPr>
            <p:spPr bwMode="auto">
              <a:xfrm>
                <a:off x="4625" y="2165"/>
                <a:ext cx="941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i="1">
                    <a:solidFill>
                      <a:srgbClr val="000080"/>
                    </a:solidFill>
                    <a:latin typeface="Bitstream Vera Sans" charset="0"/>
                  </a:rPr>
                  <a:t>/nodes</a:t>
                </a:r>
              </a:p>
            </p:txBody>
          </p:sp>
        </p:grpSp>
        <p:cxnSp>
          <p:nvCxnSpPr>
            <p:cNvPr id="13350" name="AutoShape 54"/>
            <p:cNvCxnSpPr>
              <a:cxnSpLocks noChangeShapeType="1"/>
            </p:cNvCxnSpPr>
            <p:nvPr/>
          </p:nvCxnSpPr>
          <p:spPr bwMode="auto">
            <a:xfrm>
              <a:off x="4398" y="1484"/>
              <a:ext cx="310" cy="771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1" name="AutoShape 55"/>
            <p:cNvCxnSpPr>
              <a:cxnSpLocks noChangeShapeType="1"/>
            </p:cNvCxnSpPr>
            <p:nvPr/>
          </p:nvCxnSpPr>
          <p:spPr bwMode="auto">
            <a:xfrm>
              <a:off x="3105" y="1858"/>
              <a:ext cx="287" cy="352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352" name="Group 56"/>
            <p:cNvGrpSpPr>
              <a:grpSpLocks/>
            </p:cNvGrpSpPr>
            <p:nvPr/>
          </p:nvGrpSpPr>
          <p:grpSpPr bwMode="auto">
            <a:xfrm>
              <a:off x="2075" y="3260"/>
              <a:ext cx="1006" cy="308"/>
              <a:chOff x="2075" y="3260"/>
              <a:chExt cx="1006" cy="308"/>
            </a:xfrm>
          </p:grpSpPr>
          <p:sp>
            <p:nvSpPr>
              <p:cNvPr id="13354" name="AutoShape 57"/>
              <p:cNvSpPr>
                <a:spLocks noChangeArrowheads="1"/>
              </p:cNvSpPr>
              <p:nvPr/>
            </p:nvSpPr>
            <p:spPr bwMode="auto">
              <a:xfrm>
                <a:off x="2075" y="3260"/>
                <a:ext cx="1006" cy="308"/>
              </a:xfrm>
              <a:prstGeom prst="roundRect">
                <a:avLst>
                  <a:gd name="adj" fmla="val 36685"/>
                </a:avLst>
              </a:prstGeom>
              <a:solidFill>
                <a:srgbClr val="E6E6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355" name="Text Box 58"/>
              <p:cNvSpPr txBox="1">
                <a:spLocks noChangeArrowheads="1"/>
              </p:cNvSpPr>
              <p:nvPr/>
            </p:nvSpPr>
            <p:spPr bwMode="auto">
              <a:xfrm>
                <a:off x="2084" y="3343"/>
                <a:ext cx="94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>
                <a:spAutoFit/>
              </a:bodyPr>
              <a:lstStyle>
                <a:lvl1pPr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defTabSz="45720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9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r>
                  <a:rPr lang="en-GB" sz="1500" b="1">
                    <a:solidFill>
                      <a:srgbClr val="000080"/>
                    </a:solidFill>
                    <a:latin typeface="Bitstream Vera Sans" charset="0"/>
                  </a:rPr>
                  <a:t>/defaults</a:t>
                </a:r>
              </a:p>
            </p:txBody>
          </p:sp>
        </p:grpSp>
        <p:cxnSp>
          <p:nvCxnSpPr>
            <p:cNvPr id="13353" name="AutoShape 59"/>
            <p:cNvCxnSpPr>
              <a:cxnSpLocks noChangeShapeType="1"/>
            </p:cNvCxnSpPr>
            <p:nvPr/>
          </p:nvCxnSpPr>
          <p:spPr bwMode="auto">
            <a:xfrm>
              <a:off x="1769" y="1109"/>
              <a:ext cx="330" cy="2314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8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317" name="AutoShape 55"/>
          <p:cNvCxnSpPr>
            <a:cxnSpLocks noChangeShapeType="1"/>
            <a:stCxn id="13374" idx="3"/>
          </p:cNvCxnSpPr>
          <p:nvPr/>
        </p:nvCxnSpPr>
        <p:spPr bwMode="auto">
          <a:xfrm>
            <a:off x="2995613" y="1731963"/>
            <a:ext cx="269875" cy="1039812"/>
          </a:xfrm>
          <a:prstGeom prst="straightConnector1">
            <a:avLst/>
          </a:prstGeom>
          <a:noFill/>
          <a:ln w="9360">
            <a:solidFill>
              <a:srgbClr val="00008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8" name="AutoShape 30"/>
          <p:cNvSpPr>
            <a:spLocks noChangeArrowheads="1"/>
          </p:cNvSpPr>
          <p:nvPr/>
        </p:nvSpPr>
        <p:spPr bwMode="auto">
          <a:xfrm>
            <a:off x="3286125" y="2678113"/>
            <a:ext cx="1131888" cy="382587"/>
          </a:xfrm>
          <a:prstGeom prst="roundRect">
            <a:avLst>
              <a:gd name="adj" fmla="val 36685"/>
            </a:avLst>
          </a:prstGeom>
          <a:solidFill>
            <a:srgbClr val="E6E6FF"/>
          </a:solidFill>
          <a:ln w="9360">
            <a:solidFill>
              <a:srgbClr val="000080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19" name="AutoShape 30"/>
          <p:cNvSpPr>
            <a:spLocks noChangeArrowheads="1"/>
          </p:cNvSpPr>
          <p:nvPr/>
        </p:nvSpPr>
        <p:spPr bwMode="auto">
          <a:xfrm>
            <a:off x="3286125" y="3254375"/>
            <a:ext cx="1131888" cy="381000"/>
          </a:xfrm>
          <a:prstGeom prst="roundRect">
            <a:avLst>
              <a:gd name="adj" fmla="val 36685"/>
            </a:avLst>
          </a:prstGeom>
          <a:solidFill>
            <a:srgbClr val="E6E6FF"/>
          </a:solidFill>
          <a:ln w="9360">
            <a:solidFill>
              <a:srgbClr val="000080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13320" name="AutoShape 55"/>
          <p:cNvCxnSpPr>
            <a:cxnSpLocks noChangeShapeType="1"/>
            <a:stCxn id="13374" idx="3"/>
            <a:endCxn id="13319" idx="1"/>
          </p:cNvCxnSpPr>
          <p:nvPr/>
        </p:nvCxnSpPr>
        <p:spPr bwMode="auto">
          <a:xfrm>
            <a:off x="2995613" y="1731963"/>
            <a:ext cx="290512" cy="1712912"/>
          </a:xfrm>
          <a:prstGeom prst="straightConnector1">
            <a:avLst/>
          </a:prstGeom>
          <a:noFill/>
          <a:ln w="9360">
            <a:solidFill>
              <a:srgbClr val="00008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1" name="Text Box 31"/>
          <p:cNvSpPr txBox="1">
            <a:spLocks noChangeArrowheads="1"/>
          </p:cNvSpPr>
          <p:nvPr/>
        </p:nvSpPr>
        <p:spPr bwMode="auto">
          <a:xfrm>
            <a:off x="3143250" y="2746375"/>
            <a:ext cx="10588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GB" sz="1500" i="1">
                <a:solidFill>
                  <a:srgbClr val="000080"/>
                </a:solidFill>
                <a:latin typeface="Bitstream Vera Sans" charset="0"/>
              </a:rPr>
              <a:t>/pre</a:t>
            </a:r>
          </a:p>
        </p:txBody>
      </p:sp>
      <p:sp>
        <p:nvSpPr>
          <p:cNvPr id="13322" name="Text Box 31"/>
          <p:cNvSpPr txBox="1">
            <a:spLocks noChangeArrowheads="1"/>
          </p:cNvSpPr>
          <p:nvPr/>
        </p:nvSpPr>
        <p:spPr bwMode="auto">
          <a:xfrm>
            <a:off x="3194050" y="3287713"/>
            <a:ext cx="10588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GB" sz="1500" i="1">
                <a:solidFill>
                  <a:srgbClr val="000080"/>
                </a:solidFill>
                <a:latin typeface="Bitstream Vera Sans" charset="0"/>
              </a:rPr>
              <a:t>/post</a:t>
            </a:r>
          </a:p>
        </p:txBody>
      </p:sp>
      <p:sp>
        <p:nvSpPr>
          <p:cNvPr id="13323" name="AutoShape 57"/>
          <p:cNvSpPr>
            <a:spLocks noChangeArrowheads="1"/>
          </p:cNvSpPr>
          <p:nvPr/>
        </p:nvSpPr>
        <p:spPr bwMode="auto">
          <a:xfrm>
            <a:off x="1846263" y="3902075"/>
            <a:ext cx="1131887" cy="382588"/>
          </a:xfrm>
          <a:prstGeom prst="roundRect">
            <a:avLst>
              <a:gd name="adj" fmla="val 36685"/>
            </a:avLst>
          </a:prstGeom>
          <a:solidFill>
            <a:srgbClr val="E6E6FF"/>
          </a:solidFill>
          <a:ln w="936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324" name="Text Box 58"/>
          <p:cNvSpPr txBox="1">
            <a:spLocks noChangeArrowheads="1"/>
          </p:cNvSpPr>
          <p:nvPr/>
        </p:nvSpPr>
        <p:spPr bwMode="auto">
          <a:xfrm>
            <a:off x="1754188" y="3970338"/>
            <a:ext cx="79216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GB" sz="1500" b="1">
                <a:solidFill>
                  <a:srgbClr val="000080"/>
                </a:solidFill>
                <a:latin typeface="Bitstream Vera Sans" charset="0"/>
              </a:rPr>
              <a:t>/etc</a:t>
            </a:r>
          </a:p>
        </p:txBody>
      </p:sp>
      <p:cxnSp>
        <p:nvCxnSpPr>
          <p:cNvPr id="13325" name="AutoShape 59"/>
          <p:cNvCxnSpPr>
            <a:cxnSpLocks noChangeShapeType="1"/>
            <a:stCxn id="13381" idx="3"/>
          </p:cNvCxnSpPr>
          <p:nvPr/>
        </p:nvCxnSpPr>
        <p:spPr bwMode="auto">
          <a:xfrm>
            <a:off x="1452563" y="784225"/>
            <a:ext cx="384175" cy="3284538"/>
          </a:xfrm>
          <a:prstGeom prst="bentConnector2">
            <a:avLst/>
          </a:prstGeom>
          <a:noFill/>
          <a:ln w="9360">
            <a:solidFill>
              <a:srgbClr val="00008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775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In /opt/</a:t>
            </a:r>
            <a:r>
              <a:rPr lang="en-US" dirty="0" err="1">
                <a:ea typeface="+mn-ea"/>
              </a:rPr>
              <a:t>glite</a:t>
            </a:r>
            <a:r>
              <a:rPr lang="en-US" dirty="0">
                <a:ea typeface="+mn-ea"/>
              </a:rPr>
              <a:t>/</a:t>
            </a:r>
            <a:r>
              <a:rPr lang="en-US" dirty="0" err="1">
                <a:ea typeface="+mn-ea"/>
              </a:rPr>
              <a:t>yaim</a:t>
            </a:r>
            <a:r>
              <a:rPr lang="en-US" dirty="0">
                <a:ea typeface="+mn-ea"/>
              </a:rPr>
              <a:t>/ the </a:t>
            </a:r>
            <a:r>
              <a:rPr lang="en-US" dirty="0" smtClean="0">
                <a:ea typeface="+mn-ea"/>
              </a:rPr>
              <a:t>following </a:t>
            </a:r>
            <a:r>
              <a:rPr lang="en-US" dirty="0">
                <a:ea typeface="+mn-ea"/>
              </a:rPr>
              <a:t>get </a:t>
            </a:r>
            <a:r>
              <a:rPr lang="en-US" dirty="0" smtClean="0">
                <a:ea typeface="+mn-ea"/>
              </a:rPr>
              <a:t>created “by default”:</a:t>
            </a:r>
            <a:endParaRPr lang="en-US" dirty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bin</a:t>
            </a:r>
            <a:r>
              <a:rPr lang="en-US" b="1" dirty="0">
                <a:ea typeface="+mn-ea"/>
              </a:rPr>
              <a:t>/</a:t>
            </a:r>
            <a:r>
              <a:rPr lang="en-US" b="1" dirty="0" err="1">
                <a:ea typeface="+mn-ea"/>
              </a:rPr>
              <a:t>yaim</a:t>
            </a:r>
            <a:r>
              <a:rPr lang="en-US" dirty="0">
                <a:ea typeface="+mn-ea"/>
              </a:rPr>
              <a:t>		- the main </a:t>
            </a:r>
            <a:r>
              <a:rPr lang="en-US" dirty="0" err="1">
                <a:ea typeface="+mn-ea"/>
              </a:rPr>
              <a:t>yaim</a:t>
            </a:r>
            <a:r>
              <a:rPr lang="en-US" dirty="0">
                <a:ea typeface="+mn-ea"/>
              </a:rPr>
              <a:t> executable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defaults</a:t>
            </a:r>
            <a:r>
              <a:rPr lang="en-US" b="1" dirty="0">
                <a:ea typeface="+mn-ea"/>
              </a:rPr>
              <a:t>/</a:t>
            </a:r>
            <a:r>
              <a:rPr lang="en-US" dirty="0">
                <a:ea typeface="+mn-ea"/>
              </a:rPr>
              <a:t>		</a:t>
            </a:r>
            <a:r>
              <a:rPr lang="en-US" dirty="0" smtClean="0">
                <a:ea typeface="+mn-ea"/>
              </a:rPr>
              <a:t>- </a:t>
            </a:r>
            <a:r>
              <a:rPr lang="en-US" dirty="0" err="1" smtClean="0">
                <a:ea typeface="+mn-ea"/>
              </a:rPr>
              <a:t>config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files with defaults shipped </a:t>
            </a:r>
            <a:r>
              <a:rPr lang="en-US" dirty="0" smtClean="0">
                <a:ea typeface="+mn-ea"/>
              </a:rPr>
              <a:t>with </a:t>
            </a:r>
            <a:r>
              <a:rPr lang="en-US" dirty="0">
                <a:ea typeface="+mn-ea"/>
              </a:rPr>
              <a:t>the </a:t>
            </a:r>
            <a:r>
              <a:rPr lang="en-US" dirty="0" smtClean="0">
                <a:ea typeface="+mn-ea"/>
              </a:rPr>
              <a:t>				 	  </a:t>
            </a:r>
            <a:r>
              <a:rPr lang="en-US" dirty="0" err="1" smtClean="0">
                <a:ea typeface="+mn-ea"/>
              </a:rPr>
              <a:t>yaim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core and module </a:t>
            </a:r>
            <a:r>
              <a:rPr lang="en-US" dirty="0" smtClean="0">
                <a:ea typeface="+mn-ea"/>
              </a:rPr>
              <a:t>rpms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err="1" smtClean="0">
                <a:ea typeface="+mn-ea"/>
              </a:rPr>
              <a:t>etc</a:t>
            </a:r>
            <a:r>
              <a:rPr lang="en-US" b="1" dirty="0" smtClean="0">
                <a:ea typeface="+mn-ea"/>
              </a:rPr>
              <a:t>/</a:t>
            </a:r>
            <a:r>
              <a:rPr lang="en-US" dirty="0" smtClean="0">
                <a:ea typeface="+mn-ea"/>
              </a:rPr>
              <a:t>			- scripts for setting grid environment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examples/</a:t>
            </a:r>
            <a:r>
              <a:rPr lang="en-US" dirty="0" smtClean="0">
                <a:ea typeface="+mn-ea"/>
              </a:rPr>
              <a:t>		- </a:t>
            </a:r>
            <a:r>
              <a:rPr lang="en-US" dirty="0">
                <a:ea typeface="+mn-ea"/>
              </a:rPr>
              <a:t>some example configuration file shipped </a:t>
            </a:r>
            <a:r>
              <a:rPr lang="en-US" dirty="0" smtClean="0">
                <a:ea typeface="+mn-ea"/>
              </a:rPr>
              <a:t>				            with the </a:t>
            </a:r>
            <a:r>
              <a:rPr lang="en-US" dirty="0" err="1" smtClean="0">
                <a:ea typeface="+mn-ea"/>
              </a:rPr>
              <a:t>yaim</a:t>
            </a:r>
            <a:r>
              <a:rPr lang="en-US" dirty="0" smtClean="0">
                <a:ea typeface="+mn-ea"/>
              </a:rPr>
              <a:t> rpm</a:t>
            </a:r>
            <a:endParaRPr lang="en-US" dirty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functions/</a:t>
            </a:r>
            <a:r>
              <a:rPr lang="en-US" dirty="0" smtClean="0">
                <a:ea typeface="+mn-ea"/>
              </a:rPr>
              <a:t>		- </a:t>
            </a:r>
            <a:r>
              <a:rPr lang="en-US" dirty="0">
                <a:ea typeface="+mn-ea"/>
              </a:rPr>
              <a:t>functions executed during the </a:t>
            </a:r>
            <a:r>
              <a:rPr lang="en-US" dirty="0" smtClean="0">
                <a:ea typeface="+mn-ea"/>
              </a:rPr>
              <a:t>configuration</a:t>
            </a:r>
            <a:endParaRPr lang="en-US" dirty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functions</a:t>
            </a:r>
            <a:r>
              <a:rPr lang="en-US" b="1" dirty="0">
                <a:ea typeface="+mn-ea"/>
              </a:rPr>
              <a:t>/</a:t>
            </a:r>
            <a:r>
              <a:rPr lang="en-US" b="1" dirty="0" smtClean="0">
                <a:ea typeface="+mn-ea"/>
              </a:rPr>
              <a:t>local/</a:t>
            </a:r>
            <a:r>
              <a:rPr lang="en-US" dirty="0">
                <a:ea typeface="+mn-ea"/>
              </a:rPr>
              <a:t>	- adapted/improved/local version of </a:t>
            </a:r>
            <a:r>
              <a:rPr lang="en-US" dirty="0" smtClean="0">
                <a:ea typeface="+mn-ea"/>
              </a:rPr>
              <a:t>					            functions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log</a:t>
            </a:r>
            <a:r>
              <a:rPr lang="en-US" b="1" dirty="0">
                <a:ea typeface="+mn-ea"/>
              </a:rPr>
              <a:t>/</a:t>
            </a:r>
            <a:r>
              <a:rPr lang="en-US" dirty="0">
                <a:ea typeface="+mn-ea"/>
              </a:rPr>
              <a:t>			- location of </a:t>
            </a:r>
            <a:r>
              <a:rPr lang="en-US" dirty="0" err="1">
                <a:ea typeface="+mn-ea"/>
              </a:rPr>
              <a:t>yaim's</a:t>
            </a:r>
            <a:r>
              <a:rPr lang="en-US" dirty="0">
                <a:ea typeface="+mn-ea"/>
              </a:rPr>
              <a:t> log file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err="1" smtClean="0">
                <a:ea typeface="+mn-ea"/>
              </a:rPr>
              <a:t>libexec</a:t>
            </a:r>
            <a:r>
              <a:rPr lang="en-US" b="1" dirty="0" smtClean="0">
                <a:ea typeface="+mn-ea"/>
              </a:rPr>
              <a:t>/		</a:t>
            </a:r>
            <a:r>
              <a:rPr lang="en-US" dirty="0" smtClean="0">
                <a:ea typeface="+mn-ea"/>
              </a:rPr>
              <a:t>- main scripts used by </a:t>
            </a:r>
            <a:r>
              <a:rPr lang="en-US" dirty="0" err="1" smtClean="0">
                <a:ea typeface="+mn-ea"/>
              </a:rPr>
              <a:t>yaim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node</a:t>
            </a:r>
            <a:r>
              <a:rPr lang="en-US" b="1" dirty="0">
                <a:ea typeface="+mn-ea"/>
              </a:rPr>
              <a:t>-</a:t>
            </a:r>
            <a:r>
              <a:rPr lang="en-US" b="1" dirty="0" err="1">
                <a:ea typeface="+mn-ea"/>
              </a:rPr>
              <a:t>info.d</a:t>
            </a:r>
            <a:r>
              <a:rPr lang="en-US" b="1" dirty="0" smtClean="0">
                <a:ea typeface="+mn-ea"/>
              </a:rPr>
              <a:t>/</a:t>
            </a:r>
            <a:r>
              <a:rPr lang="en-US" dirty="0">
                <a:ea typeface="+mn-ea"/>
              </a:rPr>
              <a:t>	- function list definition files for the </a:t>
            </a:r>
            <a:r>
              <a:rPr lang="en-US" dirty="0" smtClean="0">
                <a:ea typeface="+mn-ea"/>
              </a:rPr>
              <a:t>service</a:t>
            </a:r>
            <a:endParaRPr lang="en-US" dirty="0">
              <a:ea typeface="+mn-ea"/>
            </a:endParaRP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YAIM’s directory structure (II)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3B29E027-C591-4540-AAA6-856CDDCC06FA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The following directories, can/must be used for advanced configuration  - they should be created by the site-admin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functions</a:t>
            </a:r>
            <a:r>
              <a:rPr lang="en-US" b="1" dirty="0">
                <a:ea typeface="+mn-ea"/>
              </a:rPr>
              <a:t>/</a:t>
            </a:r>
            <a:r>
              <a:rPr lang="en-US" b="1" dirty="0" smtClean="0">
                <a:ea typeface="+mn-ea"/>
              </a:rPr>
              <a:t>pre/</a:t>
            </a: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	- </a:t>
            </a:r>
            <a:r>
              <a:rPr lang="en-US" dirty="0">
                <a:ea typeface="+mn-ea"/>
              </a:rPr>
              <a:t>functions to be executed </a:t>
            </a:r>
            <a:r>
              <a:rPr lang="en-US" dirty="0" smtClean="0">
                <a:ea typeface="+mn-ea"/>
              </a:rPr>
              <a:t>						  before </a:t>
            </a:r>
            <a:r>
              <a:rPr lang="en-US" dirty="0">
                <a:ea typeface="+mn-ea"/>
              </a:rPr>
              <a:t>the main one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functions</a:t>
            </a:r>
            <a:r>
              <a:rPr lang="en-US" b="1" dirty="0">
                <a:ea typeface="+mn-ea"/>
              </a:rPr>
              <a:t>/</a:t>
            </a:r>
            <a:r>
              <a:rPr lang="en-US" b="1" dirty="0" smtClean="0">
                <a:ea typeface="+mn-ea"/>
              </a:rPr>
              <a:t>post/</a:t>
            </a: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	- </a:t>
            </a:r>
            <a:r>
              <a:rPr lang="en-US" dirty="0">
                <a:ea typeface="+mn-ea"/>
              </a:rPr>
              <a:t>functions to be executed </a:t>
            </a:r>
            <a:r>
              <a:rPr lang="en-US" dirty="0" smtClean="0">
                <a:ea typeface="+mn-ea"/>
              </a:rPr>
              <a:t>						  after </a:t>
            </a:r>
            <a:r>
              <a:rPr lang="en-US" dirty="0">
                <a:ea typeface="+mn-ea"/>
              </a:rPr>
              <a:t>the main </a:t>
            </a:r>
            <a:r>
              <a:rPr lang="en-US" dirty="0" smtClean="0">
                <a:ea typeface="+mn-ea"/>
              </a:rPr>
              <a:t>one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&lt;path&gt;/</a:t>
            </a:r>
            <a:r>
              <a:rPr lang="en-US" b="1" dirty="0" err="1" smtClean="0">
                <a:ea typeface="+mn-ea"/>
              </a:rPr>
              <a:t>siteinfo</a:t>
            </a:r>
            <a:r>
              <a:rPr lang="en-US" b="1" dirty="0" smtClean="0">
                <a:ea typeface="+mn-ea"/>
              </a:rPr>
              <a:t>/</a:t>
            </a:r>
            <a:r>
              <a:rPr lang="en-US" b="1" dirty="0" err="1" smtClean="0">
                <a:ea typeface="+mn-ea"/>
              </a:rPr>
              <a:t>vo.d</a:t>
            </a:r>
            <a:r>
              <a:rPr lang="en-US" b="1" dirty="0" smtClean="0">
                <a:ea typeface="+mn-ea"/>
              </a:rPr>
              <a:t>/</a:t>
            </a: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- </a:t>
            </a:r>
            <a:r>
              <a:rPr lang="en-US" dirty="0">
                <a:ea typeface="+mn-ea"/>
              </a:rPr>
              <a:t>VO (DNS-like </a:t>
            </a:r>
            <a:r>
              <a:rPr lang="en-US" dirty="0" smtClean="0">
                <a:ea typeface="+mn-ea"/>
              </a:rPr>
              <a:t>VOs) specific 						   info</a:t>
            </a:r>
            <a:endParaRPr lang="en-US" dirty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&lt;path&gt;/</a:t>
            </a:r>
            <a:r>
              <a:rPr lang="en-US" b="1" dirty="0" err="1" smtClean="0">
                <a:ea typeface="+mn-ea"/>
              </a:rPr>
              <a:t>siteinfo</a:t>
            </a:r>
            <a:r>
              <a:rPr lang="en-US" b="1" dirty="0" smtClean="0">
                <a:ea typeface="+mn-ea"/>
              </a:rPr>
              <a:t>/nodes/ </a:t>
            </a:r>
            <a:r>
              <a:rPr lang="en-US" dirty="0" smtClean="0">
                <a:ea typeface="+mn-ea"/>
              </a:rPr>
              <a:t>- host specific </a:t>
            </a:r>
            <a:r>
              <a:rPr lang="en-US" dirty="0" err="1" smtClean="0">
                <a:ea typeface="+mn-ea"/>
              </a:rPr>
              <a:t>config</a:t>
            </a:r>
            <a:r>
              <a:rPr lang="en-US" dirty="0" smtClean="0">
                <a:ea typeface="+mn-ea"/>
              </a:rPr>
              <a:t>.</a:t>
            </a:r>
          </a:p>
        </p:txBody>
      </p:sp>
      <p:sp>
        <p:nvSpPr>
          <p:cNvPr id="15362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YAIM’s directory structure (III)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46C5AE8B-C032-2448-A33C-9B8AC92B222C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625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examples/ </a:t>
            </a:r>
            <a:r>
              <a:rPr lang="en-US" dirty="0" smtClean="0">
                <a:ea typeface="+mn-ea"/>
              </a:rPr>
              <a:t>directory </a:t>
            </a:r>
            <a:r>
              <a:rPr lang="en-US" b="1" dirty="0" smtClean="0">
                <a:ea typeface="+mn-ea"/>
              </a:rPr>
              <a:t>– EXAMPLES </a:t>
            </a:r>
            <a:r>
              <a:rPr lang="en-US" b="1" dirty="0" err="1" smtClean="0">
                <a:ea typeface="+mn-ea"/>
              </a:rPr>
              <a:t>config</a:t>
            </a:r>
            <a:r>
              <a:rPr lang="en-US" b="1" dirty="0" smtClean="0">
                <a:ea typeface="+mn-ea"/>
              </a:rPr>
              <a:t>. files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err="1" smtClean="0">
                <a:ea typeface="+mn-ea"/>
              </a:rPr>
              <a:t>edgusers.conf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–details of the UNIX users needed </a:t>
            </a:r>
            <a:r>
              <a:rPr lang="en-US" dirty="0">
                <a:ea typeface="+mn-ea"/>
              </a:rPr>
              <a:t>to </a:t>
            </a:r>
            <a:r>
              <a:rPr lang="en-US" dirty="0" smtClean="0">
                <a:ea typeface="+mn-ea"/>
              </a:rPr>
              <a:t>				run service </a:t>
            </a:r>
            <a:r>
              <a:rPr lang="en-US" dirty="0">
                <a:ea typeface="+mn-ea"/>
              </a:rPr>
              <a:t>relevant daemons </a:t>
            </a:r>
            <a:r>
              <a:rPr lang="en-US" dirty="0" smtClean="0">
                <a:ea typeface="+mn-ea"/>
              </a:rPr>
              <a:t>and processes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err="1" smtClean="0">
                <a:ea typeface="+mn-ea"/>
              </a:rPr>
              <a:t>groups.conf</a:t>
            </a:r>
            <a:r>
              <a:rPr lang="en-US" dirty="0" smtClean="0">
                <a:ea typeface="+mn-ea"/>
              </a:rPr>
              <a:t> – UNIX groups details, </a:t>
            </a:r>
            <a:r>
              <a:rPr lang="en-US" dirty="0">
                <a:ea typeface="+mn-ea"/>
              </a:rPr>
              <a:t>for pool accounts </a:t>
            </a:r>
            <a:r>
              <a:rPr lang="en-US" dirty="0" smtClean="0">
                <a:ea typeface="+mn-ea"/>
              </a:rPr>
              <a:t>				configuration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groups.conf.README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err="1" smtClean="0">
                <a:ea typeface="+mn-ea"/>
              </a:rPr>
              <a:t>users.conf</a:t>
            </a:r>
            <a:r>
              <a:rPr lang="en-US" dirty="0" smtClean="0">
                <a:ea typeface="+mn-ea"/>
              </a:rPr>
              <a:t> – UNIX users details, </a:t>
            </a:r>
            <a:r>
              <a:rPr lang="en-US" dirty="0">
                <a:ea typeface="+mn-ea"/>
              </a:rPr>
              <a:t>for pool accounts </a:t>
            </a:r>
            <a:r>
              <a:rPr lang="en-US" dirty="0" smtClean="0">
                <a:ea typeface="+mn-ea"/>
              </a:rPr>
              <a:t>				      configuration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users.conf.README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b="1" dirty="0" err="1">
                <a:ea typeface="+mn-ea"/>
              </a:rPr>
              <a:t>wn-</a:t>
            </a:r>
            <a:r>
              <a:rPr lang="pl-PL" b="1" dirty="0" err="1" smtClean="0">
                <a:ea typeface="+mn-ea"/>
              </a:rPr>
              <a:t>list.conf</a:t>
            </a:r>
            <a:r>
              <a:rPr lang="pl-PL" b="1" dirty="0" smtClean="0">
                <a:ea typeface="+mn-ea"/>
              </a:rPr>
              <a:t> </a:t>
            </a:r>
            <a:r>
              <a:rPr lang="pl-PL" dirty="0" smtClean="0">
                <a:ea typeface="+mn-ea"/>
              </a:rPr>
              <a:t>- </a:t>
            </a:r>
            <a:r>
              <a:rPr lang="en-US" dirty="0">
                <a:ea typeface="+mn-ea"/>
              </a:rPr>
              <a:t>list of WN hostnames (FQDN) in the site</a:t>
            </a:r>
            <a:endParaRPr lang="pl-PL" dirty="0" smtClean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err="1">
                <a:ea typeface="+mn-ea"/>
              </a:rPr>
              <a:t>wn-</a:t>
            </a:r>
            <a:r>
              <a:rPr lang="pl-PL" dirty="0" err="1" smtClean="0">
                <a:ea typeface="+mn-ea"/>
              </a:rPr>
              <a:t>list.conf.README</a:t>
            </a:r>
            <a:endParaRPr lang="pl-PL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>
                <a:ea typeface="+mn-ea"/>
              </a:rPr>
              <a:t>s</a:t>
            </a:r>
            <a:r>
              <a:rPr lang="pl-PL" b="1" dirty="0" err="1" smtClean="0">
                <a:ea typeface="+mn-ea"/>
              </a:rPr>
              <a:t>iteinfo</a:t>
            </a:r>
            <a:r>
              <a:rPr lang="pl-PL" b="1" dirty="0" smtClean="0">
                <a:ea typeface="+mn-ea"/>
              </a:rPr>
              <a:t>/</a:t>
            </a:r>
            <a:r>
              <a:rPr lang="pl-PL" b="1" dirty="0" err="1" smtClean="0">
                <a:ea typeface="+mn-ea"/>
              </a:rPr>
              <a:t>site-info.def</a:t>
            </a:r>
            <a:r>
              <a:rPr lang="pl-PL" b="1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–</a:t>
            </a:r>
            <a:r>
              <a:rPr lang="pl-PL" dirty="0" smtClean="0">
                <a:ea typeface="+mn-ea"/>
              </a:rPr>
              <a:t> MAIN </a:t>
            </a:r>
            <a:r>
              <a:rPr lang="pl-PL" dirty="0" err="1" smtClean="0">
                <a:ea typeface="+mn-ea"/>
              </a:rPr>
              <a:t>configuration</a:t>
            </a:r>
            <a:r>
              <a:rPr lang="pl-PL" dirty="0" smtClean="0">
                <a:ea typeface="+mn-ea"/>
              </a:rPr>
              <a:t> file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>
                <a:ea typeface="+mn-ea"/>
              </a:rPr>
              <a:t>s</a:t>
            </a:r>
            <a:r>
              <a:rPr lang="pl-PL" b="1" dirty="0" err="1" smtClean="0">
                <a:ea typeface="+mn-ea"/>
              </a:rPr>
              <a:t>iteinfo</a:t>
            </a:r>
            <a:r>
              <a:rPr lang="pl-PL" b="1" dirty="0" smtClean="0">
                <a:ea typeface="+mn-ea"/>
              </a:rPr>
              <a:t>/services/[</a:t>
            </a:r>
            <a:r>
              <a:rPr lang="pl-PL" b="1" dirty="0" err="1" smtClean="0">
                <a:ea typeface="+mn-ea"/>
              </a:rPr>
              <a:t>emi|glite</a:t>
            </a:r>
            <a:r>
              <a:rPr lang="pl-PL" b="1" dirty="0" smtClean="0">
                <a:ea typeface="+mn-ea"/>
              </a:rPr>
              <a:t>]-&lt;service&gt; </a:t>
            </a:r>
            <a:r>
              <a:rPr lang="pl-PL" dirty="0" smtClean="0">
                <a:ea typeface="+mn-ea"/>
              </a:rPr>
              <a:t>- </a:t>
            </a:r>
            <a:r>
              <a:rPr lang="en-GB" dirty="0">
                <a:ea typeface="+mn-ea"/>
              </a:rPr>
              <a:t>service specific </a:t>
            </a:r>
            <a:r>
              <a:rPr lang="en-GB" dirty="0" smtClean="0">
                <a:ea typeface="+mn-ea"/>
              </a:rPr>
              <a:t>settings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d</a:t>
            </a:r>
            <a:r>
              <a:rPr lang="en-US" b="1" dirty="0" smtClean="0">
                <a:ea typeface="+mn-ea"/>
              </a:rPr>
              <a:t>efaults/</a:t>
            </a:r>
            <a:r>
              <a:rPr lang="en-US" dirty="0" smtClean="0">
                <a:ea typeface="+mn-ea"/>
              </a:rPr>
              <a:t> directory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variables with meaningful default values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>
                <a:ea typeface="+mn-ea"/>
              </a:rPr>
              <a:t>s</a:t>
            </a:r>
            <a:r>
              <a:rPr lang="en-US" b="1" dirty="0" smtClean="0">
                <a:ea typeface="+mn-ea"/>
              </a:rPr>
              <a:t>ite-</a:t>
            </a:r>
            <a:r>
              <a:rPr lang="en-US" b="1" dirty="0" err="1" smtClean="0">
                <a:ea typeface="+mn-ea"/>
              </a:rPr>
              <a:t>info.pre</a:t>
            </a:r>
            <a:r>
              <a:rPr lang="en-US" dirty="0" smtClean="0">
                <a:ea typeface="+mn-ea"/>
              </a:rPr>
              <a:t> &amp; </a:t>
            </a:r>
            <a:r>
              <a:rPr lang="en-US" b="1" dirty="0" smtClean="0">
                <a:ea typeface="+mn-ea"/>
              </a:rPr>
              <a:t>site-</a:t>
            </a:r>
            <a:r>
              <a:rPr lang="en-US" b="1" dirty="0" err="1" smtClean="0">
                <a:ea typeface="+mn-ea"/>
              </a:rPr>
              <a:t>info.post</a:t>
            </a:r>
            <a:r>
              <a:rPr lang="en-US" dirty="0" smtClean="0">
                <a:ea typeface="+mn-ea"/>
              </a:rPr>
              <a:t> – provided by </a:t>
            </a:r>
            <a:r>
              <a:rPr lang="en-US" dirty="0" err="1" smtClean="0">
                <a:ea typeface="+mn-ea"/>
              </a:rPr>
              <a:t>yaim</a:t>
            </a:r>
            <a:r>
              <a:rPr lang="en-US" dirty="0" smtClean="0">
                <a:ea typeface="+mn-ea"/>
              </a:rPr>
              <a:t>-core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&lt;node-type&gt;.pre</a:t>
            </a:r>
            <a:r>
              <a:rPr lang="en-US" dirty="0" smtClean="0">
                <a:ea typeface="+mn-ea"/>
              </a:rPr>
              <a:t> &amp; </a:t>
            </a:r>
            <a:r>
              <a:rPr lang="en-US" b="1" dirty="0" smtClean="0">
                <a:ea typeface="+mn-ea"/>
              </a:rPr>
              <a:t>&lt;node-</a:t>
            </a:r>
            <a:r>
              <a:rPr lang="en-US" b="1" dirty="0" err="1" smtClean="0">
                <a:ea typeface="+mn-ea"/>
              </a:rPr>
              <a:t>type.post</a:t>
            </a:r>
            <a:r>
              <a:rPr lang="en-US" b="1" dirty="0" smtClean="0">
                <a:ea typeface="+mn-ea"/>
              </a:rPr>
              <a:t>&gt;</a:t>
            </a:r>
            <a:r>
              <a:rPr lang="en-US" dirty="0" smtClean="0">
                <a:ea typeface="+mn-ea"/>
              </a:rPr>
              <a:t> - provided by specific </a:t>
            </a:r>
            <a:r>
              <a:rPr lang="en-US" dirty="0" err="1">
                <a:ea typeface="+mn-ea"/>
              </a:rPr>
              <a:t>y</a:t>
            </a:r>
            <a:r>
              <a:rPr lang="en-US" dirty="0" err="1" smtClean="0">
                <a:ea typeface="+mn-ea"/>
              </a:rPr>
              <a:t>aim</a:t>
            </a:r>
            <a:r>
              <a:rPr lang="en-US" dirty="0" smtClean="0">
                <a:ea typeface="+mn-ea"/>
              </a:rPr>
              <a:t> modules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16386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YAIM’s configuration “storage”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401F7751-43FC-FF4C-862E-02EB89D38909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761038" cy="3592512"/>
          </a:xfrm>
        </p:spPr>
        <p:txBody>
          <a:bodyPr>
            <a:normAutofit/>
          </a:bodyPr>
          <a:lstStyle/>
          <a:p>
            <a:pPr marL="485515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Prepare configuration files:</a:t>
            </a:r>
          </a:p>
          <a:p>
            <a:pPr marL="569420" lvl="1" indent="-34290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recommended way - make a copy of the examples/ directory</a:t>
            </a:r>
          </a:p>
          <a:p>
            <a:pPr marL="424724" lvl="2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i="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</a:t>
            </a:r>
            <a:r>
              <a:rPr lang="en-US" sz="1400" i="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cp</a:t>
            </a:r>
            <a:r>
              <a:rPr lang="en-US" sz="1400" i="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–r /opt/</a:t>
            </a:r>
            <a:r>
              <a:rPr lang="en-US" sz="1400" i="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glite</a:t>
            </a:r>
            <a:r>
              <a:rPr lang="en-US" sz="1400" i="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</a:t>
            </a:r>
            <a:r>
              <a:rPr lang="en-US" sz="1400" i="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yaim</a:t>
            </a:r>
            <a:r>
              <a:rPr lang="en-US" sz="1400" i="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</a:t>
            </a:r>
            <a:r>
              <a:rPr lang="en-US" sz="1400" i="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examples &lt;</a:t>
            </a:r>
            <a:r>
              <a:rPr lang="en-US" sz="1400" i="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somewhere_safe</a:t>
            </a:r>
            <a:r>
              <a:rPr lang="en-US" sz="1400" i="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&gt;</a:t>
            </a:r>
          </a:p>
          <a:p>
            <a:pPr marL="424724" lvl="2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i="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</a:t>
            </a:r>
            <a:r>
              <a:rPr lang="en-US" sz="1400" i="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</a:t>
            </a:r>
            <a:r>
              <a:rPr lang="en-US" sz="1400" i="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c</a:t>
            </a:r>
            <a:r>
              <a:rPr lang="en-US" sz="1400" i="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hmod</a:t>
            </a:r>
            <a:r>
              <a:rPr lang="en-US" sz="1400" i="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o-</a:t>
            </a:r>
            <a:r>
              <a:rPr lang="en-US" sz="1400" i="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rwx</a:t>
            </a:r>
            <a:r>
              <a:rPr lang="en-US" sz="1400" i="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&lt;</a:t>
            </a:r>
            <a:r>
              <a:rPr lang="en-US" sz="1400" i="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somewhere_safe</a:t>
            </a:r>
            <a:r>
              <a:rPr lang="en-US" sz="1400" i="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&gt;</a:t>
            </a:r>
          </a:p>
          <a:p>
            <a:pPr marL="512270" lvl="1" indent="-28575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c</a:t>
            </a:r>
            <a:r>
              <a:rPr lang="en-US" dirty="0" smtClean="0">
                <a:ea typeface="+mn-ea"/>
              </a:rPr>
              <a:t>ustomize </a:t>
            </a:r>
            <a:r>
              <a:rPr lang="en-US" dirty="0" err="1" smtClean="0">
                <a:ea typeface="+mn-ea"/>
              </a:rPr>
              <a:t>config</a:t>
            </a:r>
            <a:r>
              <a:rPr lang="en-US" dirty="0" smtClean="0">
                <a:ea typeface="+mn-ea"/>
              </a:rPr>
              <a:t>. files to your site</a:t>
            </a:r>
          </a:p>
          <a:p>
            <a:pPr marL="485515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Run </a:t>
            </a:r>
            <a:r>
              <a:rPr lang="en-US" b="1" dirty="0" err="1" smtClean="0">
                <a:ea typeface="+mn-ea"/>
              </a:rPr>
              <a:t>yaim</a:t>
            </a:r>
            <a:endParaRPr lang="en-US" b="1" dirty="0">
              <a:ea typeface="+mn-ea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How to use YAIM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AF07FF8A-1F68-4A45-B6FB-36F7C3D35FB1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700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   Files are sourced in this order:</a:t>
            </a: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>
                <a:ea typeface="+mn-ea"/>
              </a:rPr>
              <a:t>/opt/glite/yaim/defaults/site-</a:t>
            </a:r>
            <a:r>
              <a:rPr lang="hu-HU" dirty="0" smtClean="0">
                <a:ea typeface="+mn-ea"/>
              </a:rPr>
              <a:t>info.pre</a:t>
            </a: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>
                <a:ea typeface="+mn-ea"/>
              </a:rPr>
              <a:t>/opt/glite/yaim/defaults</a:t>
            </a:r>
            <a:r>
              <a:rPr lang="hu-HU" dirty="0" smtClean="0">
                <a:ea typeface="+mn-ea"/>
              </a:rPr>
              <a:t>/[emi|glite]-node-type.pre</a:t>
            </a: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 smtClean="0">
                <a:ea typeface="+mn-ea"/>
              </a:rPr>
              <a:t>&lt;</a:t>
            </a:r>
            <a:r>
              <a:rPr lang="en-US" i="1" dirty="0" err="1" smtClean="0">
                <a:ea typeface="+mn-ea"/>
              </a:rPr>
              <a:t>siteinfo_dir</a:t>
            </a:r>
            <a:r>
              <a:rPr lang="en-US" i="1" dirty="0" smtClean="0">
                <a:ea typeface="+mn-ea"/>
              </a:rPr>
              <a:t>&gt;/</a:t>
            </a:r>
            <a:r>
              <a:rPr lang="en-US" b="1" i="1" dirty="0" smtClean="0">
                <a:ea typeface="+mn-ea"/>
              </a:rPr>
              <a:t>site-</a:t>
            </a:r>
            <a:r>
              <a:rPr lang="en-US" b="1" i="1" dirty="0" err="1" smtClean="0">
                <a:ea typeface="+mn-ea"/>
              </a:rPr>
              <a:t>info.def</a:t>
            </a:r>
            <a:endParaRPr lang="en-US" b="1" i="1" dirty="0" smtClean="0">
              <a:ea typeface="+mn-ea"/>
            </a:endParaRP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i="1" dirty="0" smtClean="0">
                <a:ea typeface="+mn-ea"/>
              </a:rPr>
              <a:t>&lt;</a:t>
            </a:r>
            <a:r>
              <a:rPr lang="nl-NL" i="1" dirty="0" err="1" smtClean="0">
                <a:ea typeface="+mn-ea"/>
              </a:rPr>
              <a:t>siteinfo_dir</a:t>
            </a:r>
            <a:r>
              <a:rPr lang="nl-NL" i="1" dirty="0" smtClean="0">
                <a:ea typeface="+mn-ea"/>
              </a:rPr>
              <a:t>&gt;/</a:t>
            </a:r>
            <a:r>
              <a:rPr lang="nl-NL" i="1" dirty="0">
                <a:ea typeface="+mn-ea"/>
              </a:rPr>
              <a:t>services</a:t>
            </a:r>
            <a:r>
              <a:rPr lang="nl-NL" i="1" dirty="0" smtClean="0">
                <a:ea typeface="+mn-ea"/>
              </a:rPr>
              <a:t>/</a:t>
            </a:r>
            <a:r>
              <a:rPr lang="nl-NL" b="1" i="1" dirty="0" smtClean="0">
                <a:ea typeface="+mn-ea"/>
              </a:rPr>
              <a:t>[</a:t>
            </a:r>
            <a:r>
              <a:rPr lang="nl-NL" b="1" i="1" dirty="0" err="1" smtClean="0">
                <a:ea typeface="+mn-ea"/>
              </a:rPr>
              <a:t>emi|glite</a:t>
            </a:r>
            <a:r>
              <a:rPr lang="nl-NL" b="1" i="1" dirty="0" smtClean="0">
                <a:ea typeface="+mn-ea"/>
              </a:rPr>
              <a:t>]-</a:t>
            </a:r>
            <a:r>
              <a:rPr lang="nl-NL" b="1" i="1" dirty="0">
                <a:ea typeface="+mn-ea"/>
              </a:rPr>
              <a:t>node-</a:t>
            </a:r>
            <a:r>
              <a:rPr lang="nl-NL" b="1" i="1" dirty="0" smtClean="0">
                <a:ea typeface="+mn-ea"/>
              </a:rPr>
              <a:t>type</a:t>
            </a: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i="1" dirty="0" smtClean="0">
                <a:ea typeface="+mn-ea"/>
              </a:rPr>
              <a:t>&lt;</a:t>
            </a:r>
            <a:r>
              <a:rPr lang="nl-NL" i="1" dirty="0" err="1" smtClean="0">
                <a:ea typeface="+mn-ea"/>
              </a:rPr>
              <a:t>siteinfo_dir</a:t>
            </a:r>
            <a:r>
              <a:rPr lang="nl-NL" i="1" dirty="0" smtClean="0">
                <a:ea typeface="+mn-ea"/>
              </a:rPr>
              <a:t>&gt;/</a:t>
            </a:r>
            <a:r>
              <a:rPr lang="nl-NL" i="1" dirty="0" err="1">
                <a:ea typeface="+mn-ea"/>
              </a:rPr>
              <a:t>nodes</a:t>
            </a:r>
            <a:r>
              <a:rPr lang="nl-NL" i="1" dirty="0">
                <a:ea typeface="+mn-ea"/>
              </a:rPr>
              <a:t>/</a:t>
            </a:r>
            <a:r>
              <a:rPr lang="nl-NL" b="1" i="1" dirty="0" err="1" smtClean="0">
                <a:ea typeface="+mn-ea"/>
              </a:rPr>
              <a:t>machine.domain</a:t>
            </a:r>
            <a:endParaRPr lang="nl-NL" b="1" i="1" dirty="0" smtClean="0">
              <a:ea typeface="+mn-ea"/>
            </a:endParaRP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>
                <a:ea typeface="+mn-ea"/>
              </a:rPr>
              <a:t>/opt/glite/yaim/defaults/site-</a:t>
            </a:r>
            <a:r>
              <a:rPr lang="hu-HU" dirty="0" smtClean="0">
                <a:ea typeface="+mn-ea"/>
              </a:rPr>
              <a:t>info.post</a:t>
            </a: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>
                <a:ea typeface="+mn-ea"/>
              </a:rPr>
              <a:t>/opt/glite/yaim/defaults</a:t>
            </a:r>
            <a:r>
              <a:rPr lang="hu-HU" dirty="0" smtClean="0">
                <a:ea typeface="+mn-ea"/>
              </a:rPr>
              <a:t>/[emi|glite]-</a:t>
            </a:r>
            <a:r>
              <a:rPr lang="hu-HU" dirty="0">
                <a:ea typeface="+mn-ea"/>
              </a:rPr>
              <a:t>node-</a:t>
            </a:r>
            <a:r>
              <a:rPr lang="hu-HU" dirty="0" smtClean="0">
                <a:ea typeface="+mn-ea"/>
              </a:rPr>
              <a:t>type.post</a:t>
            </a: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i="1" dirty="0" smtClean="0">
                <a:ea typeface="+mn-ea"/>
              </a:rPr>
              <a:t>&lt;</a:t>
            </a:r>
            <a:r>
              <a:rPr lang="nl-NL" i="1" dirty="0" err="1" smtClean="0">
                <a:ea typeface="+mn-ea"/>
              </a:rPr>
              <a:t>siteinfo_dir</a:t>
            </a:r>
            <a:r>
              <a:rPr lang="nl-NL" i="1" dirty="0" smtClean="0">
                <a:ea typeface="+mn-ea"/>
              </a:rPr>
              <a:t>&gt;/</a:t>
            </a:r>
            <a:r>
              <a:rPr lang="nl-NL" i="1" dirty="0" err="1">
                <a:ea typeface="+mn-ea"/>
              </a:rPr>
              <a:t>vo.d</a:t>
            </a:r>
            <a:r>
              <a:rPr lang="nl-NL" i="1" dirty="0">
                <a:ea typeface="+mn-ea"/>
              </a:rPr>
              <a:t>/</a:t>
            </a:r>
            <a:r>
              <a:rPr lang="nl-NL" b="1" i="1" dirty="0" err="1" smtClean="0">
                <a:ea typeface="+mn-ea"/>
              </a:rPr>
              <a:t>vo_name</a:t>
            </a:r>
            <a:endParaRPr lang="nl-NL" b="1" i="1" dirty="0" smtClean="0">
              <a:ea typeface="+mn-ea"/>
            </a:endParaRP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>
                <a:ea typeface="+mn-ea"/>
              </a:rPr>
              <a:t>/opt/glite/yaim/node-info.d</a:t>
            </a:r>
            <a:r>
              <a:rPr lang="hu-HU" dirty="0" smtClean="0">
                <a:ea typeface="+mn-ea"/>
              </a:rPr>
              <a:t>/[emi|glite]-</a:t>
            </a:r>
            <a:r>
              <a:rPr lang="hu-HU" dirty="0">
                <a:ea typeface="+mn-ea"/>
              </a:rPr>
              <a:t>node-type</a:t>
            </a:r>
            <a:endParaRPr lang="en-US" dirty="0" smtClean="0">
              <a:ea typeface="+mn-ea"/>
            </a:endParaRPr>
          </a:p>
          <a:p>
            <a:pPr marL="371215" indent="-34290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marL="371215" indent="-34290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And then functions </a:t>
            </a:r>
            <a:r>
              <a:rPr lang="en-US" dirty="0">
                <a:ea typeface="+mn-ea"/>
              </a:rPr>
              <a:t>are </a:t>
            </a:r>
            <a:r>
              <a:rPr lang="en-US" dirty="0" smtClean="0">
                <a:ea typeface="+mn-ea"/>
              </a:rPr>
              <a:t>executed</a:t>
            </a: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/</a:t>
            </a:r>
            <a:r>
              <a:rPr lang="en-US" dirty="0">
                <a:ea typeface="+mn-ea"/>
              </a:rPr>
              <a:t>opt/</a:t>
            </a:r>
            <a:r>
              <a:rPr lang="en-US" dirty="0" err="1">
                <a:ea typeface="+mn-ea"/>
              </a:rPr>
              <a:t>glite</a:t>
            </a:r>
            <a:r>
              <a:rPr lang="en-US" dirty="0">
                <a:ea typeface="+mn-ea"/>
              </a:rPr>
              <a:t>/</a:t>
            </a:r>
            <a:r>
              <a:rPr lang="en-US" dirty="0" err="1">
                <a:ea typeface="+mn-ea"/>
              </a:rPr>
              <a:t>yaim</a:t>
            </a:r>
            <a:r>
              <a:rPr lang="en-US" dirty="0">
                <a:ea typeface="+mn-ea"/>
              </a:rPr>
              <a:t>/functions/pre</a:t>
            </a:r>
            <a:r>
              <a:rPr lang="en-US" dirty="0" smtClean="0">
                <a:ea typeface="+mn-ea"/>
              </a:rPr>
              <a:t>/</a:t>
            </a:r>
            <a:r>
              <a:rPr lang="en-US" b="1" i="1" dirty="0" err="1" smtClean="0">
                <a:ea typeface="+mn-ea"/>
              </a:rPr>
              <a:t>myfunc</a:t>
            </a:r>
            <a:endParaRPr lang="en-US" b="1" i="1" dirty="0" smtClean="0">
              <a:ea typeface="+mn-ea"/>
            </a:endParaRP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/</a:t>
            </a:r>
            <a:r>
              <a:rPr lang="en-US" dirty="0">
                <a:ea typeface="+mn-ea"/>
              </a:rPr>
              <a:t>opt/</a:t>
            </a:r>
            <a:r>
              <a:rPr lang="en-US" dirty="0" err="1">
                <a:ea typeface="+mn-ea"/>
              </a:rPr>
              <a:t>glite</a:t>
            </a:r>
            <a:r>
              <a:rPr lang="en-US" dirty="0">
                <a:ea typeface="+mn-ea"/>
              </a:rPr>
              <a:t>/</a:t>
            </a:r>
            <a:r>
              <a:rPr lang="en-US" dirty="0" err="1">
                <a:ea typeface="+mn-ea"/>
              </a:rPr>
              <a:t>yaim</a:t>
            </a:r>
            <a:r>
              <a:rPr lang="en-US" dirty="0">
                <a:ea typeface="+mn-ea"/>
              </a:rPr>
              <a:t>/functions/local/</a:t>
            </a:r>
            <a:r>
              <a:rPr lang="en-US" b="1" i="1" dirty="0" err="1">
                <a:ea typeface="+mn-ea"/>
              </a:rPr>
              <a:t>myfunc</a:t>
            </a:r>
            <a:r>
              <a:rPr lang="en-US" dirty="0">
                <a:ea typeface="+mn-ea"/>
              </a:rPr>
              <a:t> OR /opt/</a:t>
            </a:r>
            <a:r>
              <a:rPr lang="en-US" dirty="0" err="1">
                <a:ea typeface="+mn-ea"/>
              </a:rPr>
              <a:t>glite</a:t>
            </a:r>
            <a:r>
              <a:rPr lang="en-US" dirty="0">
                <a:ea typeface="+mn-ea"/>
              </a:rPr>
              <a:t>/</a:t>
            </a:r>
            <a:r>
              <a:rPr lang="en-US" dirty="0" err="1">
                <a:ea typeface="+mn-ea"/>
              </a:rPr>
              <a:t>yaim</a:t>
            </a:r>
            <a:r>
              <a:rPr lang="en-US" dirty="0">
                <a:ea typeface="+mn-ea"/>
              </a:rPr>
              <a:t>/functions/</a:t>
            </a:r>
            <a:r>
              <a:rPr lang="en-US" dirty="0" err="1" smtClean="0">
                <a:ea typeface="+mn-ea"/>
              </a:rPr>
              <a:t>myfunc</a:t>
            </a:r>
            <a:endParaRPr lang="en-US" dirty="0" smtClean="0">
              <a:ea typeface="+mn-ea"/>
            </a:endParaRPr>
          </a:p>
          <a:p>
            <a:pPr marL="683720" lvl="1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/</a:t>
            </a:r>
            <a:r>
              <a:rPr lang="en-US" dirty="0">
                <a:ea typeface="+mn-ea"/>
              </a:rPr>
              <a:t>opt/</a:t>
            </a:r>
            <a:r>
              <a:rPr lang="en-US" dirty="0" err="1">
                <a:ea typeface="+mn-ea"/>
              </a:rPr>
              <a:t>glite</a:t>
            </a:r>
            <a:r>
              <a:rPr lang="en-US" dirty="0">
                <a:ea typeface="+mn-ea"/>
              </a:rPr>
              <a:t>/</a:t>
            </a:r>
            <a:r>
              <a:rPr lang="en-US" dirty="0" err="1">
                <a:ea typeface="+mn-ea"/>
              </a:rPr>
              <a:t>yaim</a:t>
            </a:r>
            <a:r>
              <a:rPr lang="en-US" dirty="0">
                <a:ea typeface="+mn-ea"/>
              </a:rPr>
              <a:t>/functions/post/</a:t>
            </a:r>
            <a:r>
              <a:rPr lang="en-US" b="1" i="1" dirty="0" err="1">
                <a:ea typeface="+mn-ea"/>
              </a:rPr>
              <a:t>myfunc</a:t>
            </a:r>
            <a:endParaRPr lang="en-US" b="1" i="1" dirty="0">
              <a:ea typeface="+mn-ea"/>
            </a:endParaRPr>
          </a:p>
          <a:p>
            <a:pPr marL="28315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Configuration Flow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BE232A88-023C-5B45-AAEE-33BA8CBF7E63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916362"/>
          </a:xfrm>
        </p:spPr>
        <p:txBody>
          <a:bodyPr>
            <a:normAutofit fontScale="32500" lnSpcReduction="20000"/>
          </a:bodyPr>
          <a:lstStyle/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100" dirty="0">
                <a:solidFill>
                  <a:srgbClr val="194694"/>
                </a:solidFill>
                <a:ea typeface="+mn-ea"/>
              </a:rPr>
              <a:t>/</a:t>
            </a:r>
            <a:r>
              <a:rPr lang="fr-FR" sz="3100" dirty="0" err="1">
                <a:solidFill>
                  <a:srgbClr val="194694"/>
                </a:solidFill>
                <a:ea typeface="+mn-ea"/>
              </a:rPr>
              <a:t>opt</a:t>
            </a:r>
            <a:r>
              <a:rPr lang="fr-FR" sz="3100" dirty="0">
                <a:solidFill>
                  <a:srgbClr val="194694"/>
                </a:solidFill>
                <a:ea typeface="+mn-ea"/>
              </a:rPr>
              <a:t>/</a:t>
            </a:r>
            <a:r>
              <a:rPr lang="fr-FR" sz="3100" dirty="0" err="1">
                <a:solidFill>
                  <a:srgbClr val="194694"/>
                </a:solidFill>
                <a:ea typeface="+mn-ea"/>
              </a:rPr>
              <a:t>glite</a:t>
            </a:r>
            <a:r>
              <a:rPr lang="fr-FR" sz="3100" dirty="0">
                <a:solidFill>
                  <a:srgbClr val="194694"/>
                </a:solidFill>
                <a:ea typeface="+mn-ea"/>
              </a:rPr>
              <a:t>/</a:t>
            </a:r>
            <a:r>
              <a:rPr lang="fr-FR" sz="3100" dirty="0" err="1">
                <a:solidFill>
                  <a:srgbClr val="194694"/>
                </a:solidFill>
                <a:ea typeface="+mn-ea"/>
              </a:rPr>
              <a:t>yaim</a:t>
            </a:r>
            <a:r>
              <a:rPr lang="fr-FR" sz="3100" dirty="0">
                <a:solidFill>
                  <a:srgbClr val="194694"/>
                </a:solidFill>
                <a:ea typeface="+mn-ea"/>
              </a:rPr>
              <a:t>/bin/</a:t>
            </a:r>
            <a:r>
              <a:rPr lang="fr-FR" sz="3100" dirty="0" err="1">
                <a:solidFill>
                  <a:srgbClr val="194694"/>
                </a:solidFill>
                <a:ea typeface="+mn-ea"/>
              </a:rPr>
              <a:t>yaim</a:t>
            </a:r>
            <a:r>
              <a:rPr lang="fr-FR" sz="3100" dirty="0">
                <a:solidFill>
                  <a:srgbClr val="194694"/>
                </a:solidFill>
                <a:ea typeface="+mn-ea"/>
              </a:rPr>
              <a:t> &lt;action&gt;  &lt;</a:t>
            </a:r>
            <a:r>
              <a:rPr lang="fr-FR" sz="3100" dirty="0" err="1">
                <a:solidFill>
                  <a:srgbClr val="194694"/>
                </a:solidFill>
                <a:ea typeface="+mn-ea"/>
              </a:rPr>
              <a:t>parameters</a:t>
            </a:r>
            <a:r>
              <a:rPr lang="fr-FR" sz="3100" dirty="0" smtClean="0">
                <a:solidFill>
                  <a:srgbClr val="194694"/>
                </a:solidFill>
                <a:ea typeface="+mn-ea"/>
              </a:rPr>
              <a:t>&gt;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Actions: </a:t>
            </a:r>
            <a:endParaRPr lang="en-US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-c | --configure   : Configure already installed services. Compulsory parameters: </a:t>
            </a:r>
            <a:r>
              <a:rPr lang="en-US" sz="3100" b="1" dirty="0">
                <a:solidFill>
                  <a:srgbClr val="194694"/>
                </a:solidFill>
                <a:ea typeface="+mn-ea"/>
              </a:rPr>
              <a:t>-s, -n</a:t>
            </a:r>
            <a:endParaRPr lang="en-US" sz="3100" b="1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-r | --</a:t>
            </a:r>
            <a:r>
              <a:rPr lang="en-US" sz="3100" dirty="0" err="1">
                <a:solidFill>
                  <a:srgbClr val="194694"/>
                </a:solidFill>
                <a:ea typeface="+mn-ea"/>
              </a:rPr>
              <a:t>runfunction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 : Execute a configuration function.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 Compulsory 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parameters: </a:t>
            </a:r>
            <a:r>
              <a:rPr lang="en-US" sz="3100" b="1" dirty="0">
                <a:solidFill>
                  <a:srgbClr val="194694"/>
                </a:solidFill>
                <a:ea typeface="+mn-ea"/>
              </a:rPr>
              <a:t>-s, -</a:t>
            </a:r>
            <a:r>
              <a:rPr lang="en-US" sz="3100" b="1" dirty="0" smtClean="0">
                <a:solidFill>
                  <a:srgbClr val="194694"/>
                </a:solidFill>
                <a:ea typeface="+mn-ea"/>
              </a:rPr>
              <a:t>f</a:t>
            </a:r>
            <a:r>
              <a:rPr lang="en-US" sz="3100" dirty="0" smtClean="0">
                <a:solidFill>
                  <a:srgbClr val="194694"/>
                </a:solidFill>
                <a:latin typeface="Mangal"/>
                <a:ea typeface="+mn-ea"/>
              </a:rPr>
              <a:t>; 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latin typeface="Mangal"/>
                <a:ea typeface="+mn-ea"/>
              </a:rPr>
              <a:t>	</a:t>
            </a:r>
            <a:r>
              <a:rPr lang="en-US" sz="3100" dirty="0" smtClean="0">
                <a:solidFill>
                  <a:srgbClr val="194694"/>
                </a:solidFill>
                <a:latin typeface="Mangal"/>
                <a:ea typeface="+mn-ea"/>
              </a:rPr>
              <a:t>					       </a:t>
            </a:r>
            <a:r>
              <a:rPr lang="pt-BR" sz="3100" dirty="0" err="1" smtClean="0">
                <a:solidFill>
                  <a:srgbClr val="194694"/>
                </a:solidFill>
                <a:ea typeface="+mn-ea"/>
              </a:rPr>
              <a:t>Optional</a:t>
            </a:r>
            <a:r>
              <a:rPr lang="pt-BR" sz="3100" dirty="0" smtClean="0">
                <a:solidFill>
                  <a:srgbClr val="194694"/>
                </a:solidFill>
                <a:ea typeface="+mn-ea"/>
              </a:rPr>
              <a:t> </a:t>
            </a:r>
            <a:r>
              <a:rPr lang="pt-BR" sz="3100" dirty="0" err="1">
                <a:solidFill>
                  <a:srgbClr val="194694"/>
                </a:solidFill>
                <a:ea typeface="+mn-ea"/>
              </a:rPr>
              <a:t>parameters</a:t>
            </a:r>
            <a:r>
              <a:rPr lang="pt-BR" sz="3100" dirty="0">
                <a:solidFill>
                  <a:srgbClr val="194694"/>
                </a:solidFill>
                <a:ea typeface="+mn-ea"/>
              </a:rPr>
              <a:t>  : -</a:t>
            </a:r>
            <a:r>
              <a:rPr lang="pt-BR" sz="3100" dirty="0" err="1">
                <a:solidFill>
                  <a:srgbClr val="194694"/>
                </a:solidFill>
                <a:ea typeface="+mn-ea"/>
              </a:rPr>
              <a:t>n</a:t>
            </a:r>
            <a:endParaRPr lang="pt-BR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-v | --verify      :  checks that the required variables for a given </a:t>
            </a:r>
            <a:r>
              <a:rPr lang="en-US" sz="3100" dirty="0" err="1">
                <a:solidFill>
                  <a:srgbClr val="194694"/>
                </a:solidFill>
                <a:ea typeface="+mn-ea"/>
              </a:rPr>
              <a:t>nodetype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 are all defined.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 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latin typeface="Mangal"/>
                <a:ea typeface="+mn-ea"/>
              </a:rPr>
              <a:t>	</a:t>
            </a:r>
            <a:r>
              <a:rPr lang="en-US" sz="3100" dirty="0" smtClean="0">
                <a:solidFill>
                  <a:srgbClr val="194694"/>
                </a:solidFill>
                <a:latin typeface="Mangal"/>
                <a:ea typeface="+mn-ea"/>
              </a:rPr>
              <a:t>					        Compulsory </a:t>
            </a:r>
            <a:r>
              <a:rPr lang="en-US" sz="3100" dirty="0">
                <a:solidFill>
                  <a:srgbClr val="194694"/>
                </a:solidFill>
                <a:latin typeface="Mangal"/>
                <a:ea typeface="+mn-ea"/>
              </a:rPr>
              <a:t>parameters: </a:t>
            </a:r>
            <a:r>
              <a:rPr lang="en-US" sz="3100" b="1" dirty="0">
                <a:solidFill>
                  <a:srgbClr val="194694"/>
                </a:solidFill>
                <a:latin typeface="Mangal"/>
                <a:ea typeface="+mn-ea"/>
              </a:rPr>
              <a:t>-s -n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     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-d | --debug     : Define a </a:t>
            </a:r>
            <a:r>
              <a:rPr lang="en-US" sz="3100" dirty="0" err="1">
                <a:solidFill>
                  <a:srgbClr val="194694"/>
                </a:solidFill>
                <a:ea typeface="+mn-ea"/>
              </a:rPr>
              <a:t>loglevel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, overwrites YAIM_LOGGING_LEVEL defined in site-</a:t>
            </a:r>
            <a:r>
              <a:rPr lang="en-US" sz="3100" dirty="0" err="1">
                <a:solidFill>
                  <a:srgbClr val="194694"/>
                </a:solidFill>
                <a:ea typeface="+mn-ea"/>
              </a:rPr>
              <a:t>info.def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. </a:t>
            </a:r>
            <a:r>
              <a:rPr lang="en-US" sz="3100" dirty="0" smtClean="0">
                <a:solidFill>
                  <a:srgbClr val="194694"/>
                </a:solidFill>
                <a:latin typeface="Mangal"/>
                <a:ea typeface="+mn-ea"/>
              </a:rPr>
              <a:t> </a:t>
            </a:r>
            <a:r>
              <a:rPr lang="fi-FI" sz="3100" dirty="0" err="1" smtClean="0">
                <a:solidFill>
                  <a:srgbClr val="194694"/>
                </a:solidFill>
                <a:ea typeface="+mn-ea"/>
              </a:rPr>
              <a:t>Values</a:t>
            </a:r>
            <a:r>
              <a:rPr lang="fi-FI" sz="3100" dirty="0">
                <a:solidFill>
                  <a:srgbClr val="194694"/>
                </a:solidFill>
                <a:ea typeface="+mn-ea"/>
              </a:rPr>
              <a:t>: 1-7</a:t>
            </a:r>
            <a:endParaRPr lang="fi-FI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-e | --explain   : Explains what the functions are doing by printing out the comments 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found 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inside them.                                </a:t>
            </a:r>
            <a:endParaRPr lang="en-US" sz="3100" dirty="0" smtClean="0">
              <a:solidFill>
                <a:srgbClr val="194694"/>
              </a:solidFill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	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					         Compulsory 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parameters: </a:t>
            </a:r>
            <a:r>
              <a:rPr lang="en-US" sz="3100" b="1" dirty="0">
                <a:solidFill>
                  <a:srgbClr val="194694"/>
                </a:solidFill>
                <a:ea typeface="+mn-ea"/>
              </a:rPr>
              <a:t>-s -n</a:t>
            </a:r>
            <a:endParaRPr lang="en-US" sz="3100" b="1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-a | --available : Prints out the available configuration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targets.</a:t>
            </a:r>
            <a:r>
              <a:rPr lang="en-US" sz="3100" dirty="0" smtClean="0">
                <a:solidFill>
                  <a:srgbClr val="194694"/>
                </a:solidFill>
                <a:latin typeface="Mangal"/>
                <a:ea typeface="+mn-ea"/>
              </a:rPr>
              <a:t> </a:t>
            </a:r>
            <a:r>
              <a:rPr lang="pt-BR" sz="3100" dirty="0" err="1" smtClean="0">
                <a:solidFill>
                  <a:srgbClr val="194694"/>
                </a:solidFill>
                <a:ea typeface="+mn-ea"/>
              </a:rPr>
              <a:t>Compulsory</a:t>
            </a:r>
            <a:r>
              <a:rPr lang="pt-BR" sz="3100" dirty="0" smtClean="0">
                <a:solidFill>
                  <a:srgbClr val="194694"/>
                </a:solidFill>
                <a:ea typeface="+mn-ea"/>
              </a:rPr>
              <a:t> </a:t>
            </a:r>
            <a:r>
              <a:rPr lang="pt-BR" sz="3100" dirty="0" err="1">
                <a:solidFill>
                  <a:srgbClr val="194694"/>
                </a:solidFill>
                <a:ea typeface="+mn-ea"/>
              </a:rPr>
              <a:t>parameter</a:t>
            </a:r>
            <a:r>
              <a:rPr lang="pt-BR" sz="3100" dirty="0">
                <a:solidFill>
                  <a:srgbClr val="194694"/>
                </a:solidFill>
                <a:ea typeface="+mn-ea"/>
              </a:rPr>
              <a:t>:  </a:t>
            </a:r>
            <a:r>
              <a:rPr lang="pt-BR" sz="3100" b="1" dirty="0">
                <a:solidFill>
                  <a:srgbClr val="194694"/>
                </a:solidFill>
                <a:ea typeface="+mn-ea"/>
              </a:rPr>
              <a:t>-</a:t>
            </a:r>
            <a:r>
              <a:rPr lang="pt-BR" sz="3100" b="1" dirty="0" err="1">
                <a:solidFill>
                  <a:srgbClr val="194694"/>
                </a:solidFill>
                <a:ea typeface="+mn-ea"/>
              </a:rPr>
              <a:t>s</a:t>
            </a:r>
            <a:endParaRPr lang="pt-BR" sz="3100" b="1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-p | --package  : Creates an rpm package from the configuration directory structure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,</a:t>
            </a:r>
            <a:r>
              <a:rPr lang="en-US" sz="3100" dirty="0" smtClean="0">
                <a:solidFill>
                  <a:srgbClr val="194694"/>
                </a:solidFill>
                <a:latin typeface="Mangal"/>
                <a:ea typeface="+mn-ea"/>
              </a:rPr>
              <a:t>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that 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can be installed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		     on 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other nodes. It installs under:                             </a:t>
            </a:r>
            <a:endParaRPr lang="en-US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3100" dirty="0">
                <a:solidFill>
                  <a:srgbClr val="194694"/>
                </a:solidFill>
                <a:ea typeface="+mn-ea"/>
              </a:rPr>
              <a:t>                            /</a:t>
            </a:r>
            <a:r>
              <a:rPr lang="nl-NL" sz="3100" dirty="0" err="1">
                <a:solidFill>
                  <a:srgbClr val="194694"/>
                </a:solidFill>
                <a:ea typeface="+mn-ea"/>
              </a:rPr>
              <a:t>opt</a:t>
            </a:r>
            <a:r>
              <a:rPr lang="nl-NL" sz="3100" dirty="0">
                <a:solidFill>
                  <a:srgbClr val="194694"/>
                </a:solidFill>
                <a:ea typeface="+mn-ea"/>
              </a:rPr>
              <a:t>/</a:t>
            </a:r>
            <a:r>
              <a:rPr lang="nl-NL" sz="3100" dirty="0" err="1">
                <a:solidFill>
                  <a:srgbClr val="194694"/>
                </a:solidFill>
                <a:ea typeface="+mn-ea"/>
              </a:rPr>
              <a:t>glite</a:t>
            </a:r>
            <a:r>
              <a:rPr lang="nl-NL" sz="3100" dirty="0">
                <a:solidFill>
                  <a:srgbClr val="194694"/>
                </a:solidFill>
                <a:ea typeface="+mn-ea"/>
              </a:rPr>
              <a:t>/</a:t>
            </a:r>
            <a:r>
              <a:rPr lang="nl-NL" sz="3100" dirty="0" err="1">
                <a:solidFill>
                  <a:srgbClr val="194694"/>
                </a:solidFill>
                <a:ea typeface="+mn-ea"/>
              </a:rPr>
              <a:t>yaim</a:t>
            </a:r>
            <a:r>
              <a:rPr lang="nl-NL" sz="3100" dirty="0">
                <a:solidFill>
                  <a:srgbClr val="194694"/>
                </a:solidFill>
                <a:ea typeface="+mn-ea"/>
              </a:rPr>
              <a:t>/</a:t>
            </a:r>
            <a:r>
              <a:rPr lang="nl-NL" sz="3100" dirty="0" err="1">
                <a:solidFill>
                  <a:srgbClr val="194694"/>
                </a:solidFill>
                <a:ea typeface="+mn-ea"/>
              </a:rPr>
              <a:t>examples</a:t>
            </a:r>
            <a:r>
              <a:rPr lang="nl-NL" sz="3100" dirty="0">
                <a:solidFill>
                  <a:srgbClr val="194694"/>
                </a:solidFill>
                <a:ea typeface="+mn-ea"/>
              </a:rPr>
              <a:t>/</a:t>
            </a:r>
            <a:r>
              <a:rPr lang="nl-NL" sz="3100" dirty="0" err="1">
                <a:solidFill>
                  <a:srgbClr val="194694"/>
                </a:solidFill>
                <a:ea typeface="+mn-ea"/>
              </a:rPr>
              <a:t>siteinfo</a:t>
            </a:r>
            <a:r>
              <a:rPr lang="nl-NL" sz="3100" dirty="0">
                <a:solidFill>
                  <a:srgbClr val="194694"/>
                </a:solidFill>
                <a:ea typeface="+mn-ea"/>
              </a:rPr>
              <a:t>/</a:t>
            </a:r>
            <a:r>
              <a:rPr lang="nl-NL" sz="3100" dirty="0" err="1">
                <a:solidFill>
                  <a:srgbClr val="194694"/>
                </a:solidFill>
                <a:ea typeface="+mn-ea"/>
              </a:rPr>
              <a:t>mysiteinfo</a:t>
            </a:r>
            <a:r>
              <a:rPr lang="nl-NL" sz="3100" dirty="0">
                <a:solidFill>
                  <a:srgbClr val="194694"/>
                </a:solidFill>
                <a:ea typeface="+mn-ea"/>
              </a:rPr>
              <a:t>-${SITE_INFO_VERSION}</a:t>
            </a:r>
            <a:endParaRPr lang="nl-NL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100" dirty="0">
                <a:solidFill>
                  <a:srgbClr val="194694"/>
                </a:solidFill>
                <a:ea typeface="+mn-ea"/>
              </a:rPr>
              <a:t>                                                                                               </a:t>
            </a:r>
            <a:r>
              <a:rPr lang="pt-BR" sz="3100" dirty="0" smtClean="0">
                <a:solidFill>
                  <a:srgbClr val="194694"/>
                </a:solidFill>
                <a:ea typeface="+mn-ea"/>
              </a:rPr>
              <a:t>         </a:t>
            </a:r>
            <a:r>
              <a:rPr lang="pt-BR" sz="3100" dirty="0" err="1">
                <a:solidFill>
                  <a:srgbClr val="194694"/>
                </a:solidFill>
                <a:ea typeface="+mn-ea"/>
              </a:rPr>
              <a:t>Compulsory</a:t>
            </a:r>
            <a:r>
              <a:rPr lang="pt-BR" sz="3100" dirty="0">
                <a:solidFill>
                  <a:srgbClr val="194694"/>
                </a:solidFill>
                <a:ea typeface="+mn-ea"/>
              </a:rPr>
              <a:t> </a:t>
            </a:r>
            <a:r>
              <a:rPr lang="pt-BR" sz="3100" dirty="0" err="1">
                <a:solidFill>
                  <a:srgbClr val="194694"/>
                </a:solidFill>
                <a:ea typeface="+mn-ea"/>
              </a:rPr>
              <a:t>parameter</a:t>
            </a:r>
            <a:r>
              <a:rPr lang="pt-BR" sz="3100" dirty="0">
                <a:solidFill>
                  <a:srgbClr val="194694"/>
                </a:solidFill>
                <a:ea typeface="+mn-ea"/>
              </a:rPr>
              <a:t>:  </a:t>
            </a:r>
            <a:r>
              <a:rPr lang="pt-BR" sz="3100" b="1" dirty="0">
                <a:solidFill>
                  <a:srgbClr val="194694"/>
                </a:solidFill>
                <a:ea typeface="+mn-ea"/>
              </a:rPr>
              <a:t>-</a:t>
            </a:r>
            <a:r>
              <a:rPr lang="pt-BR" sz="3100" b="1" dirty="0" err="1">
                <a:solidFill>
                  <a:srgbClr val="194694"/>
                </a:solidFill>
                <a:ea typeface="+mn-ea"/>
              </a:rPr>
              <a:t>s</a:t>
            </a:r>
            <a:endParaRPr lang="pt-BR" sz="3100" b="1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-h | --help        : Prints out this help.</a:t>
            </a:r>
            <a:endParaRPr lang="en-US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Specify only one action at a time !</a:t>
            </a:r>
            <a:endParaRPr lang="en-US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100" dirty="0" err="1">
                <a:solidFill>
                  <a:srgbClr val="194694"/>
                </a:solidFill>
                <a:ea typeface="+mn-ea"/>
              </a:rPr>
              <a:t>Parameters</a:t>
            </a:r>
            <a:r>
              <a:rPr lang="pt-BR" sz="3100" dirty="0">
                <a:solidFill>
                  <a:srgbClr val="194694"/>
                </a:solidFill>
                <a:ea typeface="+mn-ea"/>
              </a:rPr>
              <a:t>:</a:t>
            </a:r>
            <a:endParaRPr lang="pt-BR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-s | --</a:t>
            </a:r>
            <a:r>
              <a:rPr lang="en-US" sz="3100" dirty="0" err="1">
                <a:solidFill>
                  <a:srgbClr val="194694"/>
                </a:solidFill>
                <a:ea typeface="+mn-ea"/>
              </a:rPr>
              <a:t>siteinfo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:   : Location of the site-</a:t>
            </a:r>
            <a:r>
              <a:rPr lang="en-US" sz="3100" dirty="0" err="1">
                <a:solidFill>
                  <a:srgbClr val="194694"/>
                </a:solidFill>
                <a:ea typeface="+mn-ea"/>
              </a:rPr>
              <a:t>info.def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 file</a:t>
            </a:r>
            <a:endParaRPr lang="en-US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 -n | --</a:t>
            </a:r>
            <a:r>
              <a:rPr lang="en-US" sz="3100" dirty="0" err="1">
                <a:solidFill>
                  <a:srgbClr val="194694"/>
                </a:solidFill>
                <a:ea typeface="+mn-ea"/>
              </a:rPr>
              <a:t>nodetype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    : Name of the node type(s) to configure</a:t>
            </a:r>
            <a:endParaRPr lang="en-US" sz="3100" dirty="0">
              <a:solidFill>
                <a:srgbClr val="194694"/>
              </a:solidFill>
              <a:latin typeface="Mangal"/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>
                <a:solidFill>
                  <a:srgbClr val="194694"/>
                </a:solidFill>
                <a:ea typeface="+mn-ea"/>
              </a:rPr>
              <a:t>     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  </a:t>
            </a:r>
            <a:r>
              <a:rPr lang="en-US" sz="3100" dirty="0">
                <a:solidFill>
                  <a:srgbClr val="194694"/>
                </a:solidFill>
                <a:ea typeface="+mn-ea"/>
              </a:rPr>
              <a:t>-f | --function    : Name of the functions(s) to </a:t>
            </a:r>
            <a:r>
              <a:rPr lang="en-US" sz="3100" dirty="0" smtClean="0">
                <a:solidFill>
                  <a:srgbClr val="194694"/>
                </a:solidFill>
                <a:ea typeface="+mn-ea"/>
              </a:rPr>
              <a:t>execute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 command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4F0D530-016B-204A-A0AF-17AE161123E6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761038" cy="3592512"/>
          </a:xfrm>
        </p:spPr>
        <p:txBody>
          <a:bodyPr>
            <a:normAutofit fontScale="550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Check </a:t>
            </a:r>
            <a:r>
              <a:rPr lang="en-US" dirty="0">
                <a:ea typeface="+mn-ea"/>
              </a:rPr>
              <a:t>what can you configure: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    </a:t>
            </a:r>
            <a:r>
              <a:rPr lang="en-US" dirty="0">
                <a:solidFill>
                  <a:srgbClr val="0000FF"/>
                </a:solidFill>
                <a:ea typeface="+mn-ea"/>
              </a:rPr>
              <a:t>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#  </a:t>
            </a:r>
            <a:r>
              <a:rPr lang="en-US" dirty="0">
                <a:solidFill>
                  <a:srgbClr val="0000FF"/>
                </a:solidFill>
                <a:ea typeface="+mn-ea"/>
              </a:rPr>
              <a:t>/opt/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glite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/bin/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 -a -s 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etc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/site-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info.def</a:t>
            </a:r>
            <a:r>
              <a:rPr lang="en-US" dirty="0">
                <a:solidFill>
                  <a:srgbClr val="0000FF"/>
                </a:solidFill>
                <a:ea typeface="+mn-ea"/>
              </a:rPr>
              <a:t>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Configuration</a:t>
            </a:r>
            <a:r>
              <a:rPr lang="en-US" dirty="0">
                <a:ea typeface="+mn-ea"/>
              </a:rPr>
              <a:t>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    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# /</a:t>
            </a:r>
            <a:r>
              <a:rPr lang="en-US" dirty="0">
                <a:solidFill>
                  <a:srgbClr val="0000FF"/>
                </a:solidFill>
                <a:ea typeface="+mn-ea"/>
              </a:rPr>
              <a:t>opt/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glite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/bin/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 -c -s 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etc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/site-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info.def</a:t>
            </a:r>
            <a:r>
              <a:rPr lang="en-US" dirty="0">
                <a:solidFill>
                  <a:srgbClr val="0000FF"/>
                </a:solidFill>
                <a:ea typeface="+mn-ea"/>
              </a:rPr>
              <a:t> -n 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emi_dpm_mysql</a:t>
            </a:r>
            <a:endParaRPr lang="en-US" dirty="0">
              <a:solidFill>
                <a:srgbClr val="0000FF"/>
              </a:solidFill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Running </a:t>
            </a:r>
            <a:r>
              <a:rPr lang="en-US" dirty="0">
                <a:ea typeface="+mn-ea"/>
              </a:rPr>
              <a:t>a function: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    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# /</a:t>
            </a:r>
            <a:r>
              <a:rPr lang="en-US" dirty="0">
                <a:solidFill>
                  <a:srgbClr val="0000FF"/>
                </a:solidFill>
                <a:ea typeface="+mn-ea"/>
              </a:rPr>
              <a:t>opt/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glite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/bin/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 -r -d 6 -s 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etc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/site-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info.def</a:t>
            </a:r>
            <a:r>
              <a:rPr lang="en-US" dirty="0">
                <a:solidFill>
                  <a:srgbClr val="0000FF"/>
                </a:solidFill>
                <a:ea typeface="+mn-ea"/>
              </a:rPr>
              <a:t> -n </a:t>
            </a:r>
            <a:r>
              <a:rPr lang="en-US" dirty="0" err="1" smtClean="0">
                <a:solidFill>
                  <a:srgbClr val="0000FF"/>
                </a:solidFill>
                <a:ea typeface="+mn-ea"/>
              </a:rPr>
              <a:t>emi_dpm_mysql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 \    	-</a:t>
            </a:r>
            <a:r>
              <a:rPr lang="en-US" dirty="0">
                <a:solidFill>
                  <a:srgbClr val="0000FF"/>
                </a:solidFill>
                <a:ea typeface="+mn-ea"/>
              </a:rPr>
              <a:t>f 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config_mkgridmap</a:t>
            </a:r>
            <a:endParaRPr lang="en-US" dirty="0">
              <a:solidFill>
                <a:srgbClr val="0000FF"/>
              </a:solidFill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Verify </a:t>
            </a:r>
            <a:r>
              <a:rPr lang="en-US" dirty="0">
                <a:ea typeface="+mn-ea"/>
              </a:rPr>
              <a:t>your site-</a:t>
            </a:r>
            <a:r>
              <a:rPr lang="en-US" dirty="0" err="1">
                <a:ea typeface="+mn-ea"/>
              </a:rPr>
              <a:t>info.def</a:t>
            </a:r>
            <a:r>
              <a:rPr lang="en-US" dirty="0">
                <a:ea typeface="+mn-ea"/>
              </a:rPr>
              <a:t>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    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# </a:t>
            </a:r>
            <a:r>
              <a:rPr lang="en-US" dirty="0">
                <a:solidFill>
                  <a:srgbClr val="0000FF"/>
                </a:solidFill>
                <a:ea typeface="+mn-ea"/>
              </a:rPr>
              <a:t>/opt/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glite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/bin/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 -v -s 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etc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/site-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info.def</a:t>
            </a:r>
            <a:r>
              <a:rPr lang="en-US" dirty="0">
                <a:solidFill>
                  <a:srgbClr val="0000FF"/>
                </a:solidFill>
                <a:ea typeface="+mn-ea"/>
              </a:rPr>
              <a:t> -n 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emi_dpm_mysql</a:t>
            </a:r>
            <a:r>
              <a:rPr lang="en-US" dirty="0">
                <a:solidFill>
                  <a:srgbClr val="0000FF"/>
                </a:solidFill>
                <a:ea typeface="+mn-ea"/>
              </a:rPr>
              <a:t>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Create </a:t>
            </a:r>
            <a:r>
              <a:rPr lang="en-US" dirty="0">
                <a:ea typeface="+mn-ea"/>
              </a:rPr>
              <a:t>an rpm package from site-</a:t>
            </a:r>
            <a:r>
              <a:rPr lang="en-US" dirty="0" err="1">
                <a:ea typeface="+mn-ea"/>
              </a:rPr>
              <a:t>info.def</a:t>
            </a:r>
            <a:r>
              <a:rPr lang="en-US" dirty="0">
                <a:ea typeface="+mn-ea"/>
              </a:rPr>
              <a:t>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    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# /</a:t>
            </a:r>
            <a:r>
              <a:rPr lang="en-US" dirty="0">
                <a:solidFill>
                  <a:srgbClr val="0000FF"/>
                </a:solidFill>
                <a:ea typeface="+mn-ea"/>
              </a:rPr>
              <a:t>opt/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glite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/bin/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 -p -s 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etc</a:t>
            </a:r>
            <a:r>
              <a:rPr lang="en-US" dirty="0">
                <a:solidFill>
                  <a:srgbClr val="0000FF"/>
                </a:solidFill>
                <a:ea typeface="+mn-ea"/>
              </a:rPr>
              <a:t>/</a:t>
            </a:r>
            <a:r>
              <a:rPr lang="en-US" dirty="0" err="1">
                <a:solidFill>
                  <a:srgbClr val="0000FF"/>
                </a:solidFill>
                <a:ea typeface="+mn-ea"/>
              </a:rPr>
              <a:t>yaim</a:t>
            </a:r>
            <a:r>
              <a:rPr lang="en-US" dirty="0">
                <a:solidFill>
                  <a:srgbClr val="0000FF"/>
                </a:solidFill>
                <a:ea typeface="+mn-ea"/>
              </a:rPr>
              <a:t>/site-</a:t>
            </a:r>
            <a:r>
              <a:rPr lang="en-US" dirty="0" err="1" smtClean="0">
                <a:solidFill>
                  <a:srgbClr val="0000FF"/>
                </a:solidFill>
                <a:ea typeface="+mn-ea"/>
              </a:rPr>
              <a:t>info.def</a:t>
            </a:r>
            <a:endParaRPr lang="en-US" dirty="0" smtClean="0">
              <a:solidFill>
                <a:srgbClr val="0000FF"/>
              </a:solidFill>
              <a:ea typeface="+mn-ea"/>
            </a:endParaRP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Examples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F2BE279A-78B6-1045-94B2-2A6CDA532F43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92500" lnSpcReduction="1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Method A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Create only one site-</a:t>
            </a:r>
            <a:r>
              <a:rPr lang="en-US" dirty="0" err="1">
                <a:ea typeface="+mn-ea"/>
              </a:rPr>
              <a:t>info.def</a:t>
            </a:r>
            <a:r>
              <a:rPr lang="en-US" dirty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user.conf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and </a:t>
            </a:r>
            <a:r>
              <a:rPr lang="en-US" dirty="0" err="1" smtClean="0">
                <a:ea typeface="+mn-ea"/>
              </a:rPr>
              <a:t>group.conf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for all the nodes in the cluster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put all the custom </a:t>
            </a:r>
            <a:r>
              <a:rPr lang="en-US" dirty="0" err="1">
                <a:ea typeface="+mn-ea"/>
              </a:rPr>
              <a:t>varibles</a:t>
            </a:r>
            <a:r>
              <a:rPr lang="en-US" dirty="0">
                <a:ea typeface="+mn-ea"/>
              </a:rPr>
              <a:t> in </a:t>
            </a:r>
            <a:r>
              <a:rPr lang="en-US" dirty="0" smtClean="0">
                <a:ea typeface="+mn-ea"/>
              </a:rPr>
              <a:t>nodes/ </a:t>
            </a:r>
            <a:r>
              <a:rPr lang="en-US" dirty="0">
                <a:ea typeface="+mn-ea"/>
              </a:rPr>
              <a:t>or </a:t>
            </a:r>
            <a:r>
              <a:rPr lang="en-US" dirty="0" smtClean="0">
                <a:ea typeface="+mn-ea"/>
              </a:rPr>
              <a:t>services/ </a:t>
            </a:r>
            <a:r>
              <a:rPr lang="en-US" dirty="0">
                <a:ea typeface="+mn-ea"/>
              </a:rPr>
              <a:t>directory, distinguish it by profile installed or by hostname.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Export via NFS in all hosts of the cluster this directory with all configurations.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Method B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Create </a:t>
            </a:r>
            <a:r>
              <a:rPr lang="en-US" dirty="0" smtClean="0">
                <a:ea typeface="+mn-ea"/>
              </a:rPr>
              <a:t>in each </a:t>
            </a:r>
            <a:r>
              <a:rPr lang="en-US" dirty="0">
                <a:ea typeface="+mn-ea"/>
              </a:rPr>
              <a:t>hosts a site-</a:t>
            </a:r>
            <a:r>
              <a:rPr lang="en-US" dirty="0" err="1">
                <a:ea typeface="+mn-ea"/>
              </a:rPr>
              <a:t>info.def</a:t>
            </a:r>
            <a:r>
              <a:rPr lang="en-US" dirty="0">
                <a:ea typeface="+mn-ea"/>
              </a:rPr>
              <a:t>, </a:t>
            </a:r>
            <a:r>
              <a:rPr lang="en-US" dirty="0" err="1">
                <a:ea typeface="+mn-ea"/>
              </a:rPr>
              <a:t>user.conf</a:t>
            </a:r>
            <a:r>
              <a:rPr lang="en-US" dirty="0">
                <a:ea typeface="+mn-ea"/>
              </a:rPr>
              <a:t>, </a:t>
            </a:r>
            <a:r>
              <a:rPr lang="en-US" dirty="0" err="1">
                <a:ea typeface="+mn-ea"/>
              </a:rPr>
              <a:t>group.conf</a:t>
            </a:r>
            <a:r>
              <a:rPr lang="en-US" dirty="0">
                <a:ea typeface="+mn-ea"/>
              </a:rPr>
              <a:t> and put it in /root directory (if you scratch the host remember to save the site-</a:t>
            </a:r>
            <a:r>
              <a:rPr lang="en-US" dirty="0" err="1">
                <a:ea typeface="+mn-ea"/>
              </a:rPr>
              <a:t>info.def</a:t>
            </a:r>
            <a:r>
              <a:rPr lang="en-US" dirty="0">
                <a:ea typeface="+mn-ea"/>
              </a:rPr>
              <a:t>) 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Hints on usage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22AB470C-C0D2-AB40-9986-2BFAF3E98D85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Add new VO – use </a:t>
            </a:r>
            <a:r>
              <a:rPr lang="en-US" dirty="0" err="1" smtClean="0">
                <a:ea typeface="+mn-ea"/>
              </a:rPr>
              <a:t>vo.d</a:t>
            </a:r>
            <a:r>
              <a:rPr lang="en-US" dirty="0" smtClean="0">
                <a:ea typeface="+mn-ea"/>
              </a:rPr>
              <a:t>/, create new </a:t>
            </a:r>
            <a:r>
              <a:rPr lang="en-US" dirty="0" err="1" smtClean="0">
                <a:ea typeface="+mn-ea"/>
              </a:rPr>
              <a:t>config</a:t>
            </a:r>
            <a:r>
              <a:rPr lang="en-US" dirty="0" smtClean="0">
                <a:ea typeface="+mn-ea"/>
              </a:rPr>
              <a:t> functions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VO specific information: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hlinkClick r:id="rId2"/>
              </a:rPr>
              <a:t>http://operations-</a:t>
            </a:r>
            <a:r>
              <a:rPr lang="en-US" dirty="0" err="1">
                <a:ea typeface="+mn-ea"/>
                <a:hlinkClick r:id="rId2"/>
              </a:rPr>
              <a:t>portal.egi.eu</a:t>
            </a:r>
            <a:r>
              <a:rPr lang="en-US" dirty="0">
                <a:ea typeface="+mn-ea"/>
                <a:hlinkClick r:id="rId2"/>
              </a:rPr>
              <a:t>/</a:t>
            </a:r>
            <a:r>
              <a:rPr lang="en-US" dirty="0" err="1">
                <a:ea typeface="+mn-ea"/>
                <a:hlinkClick r:id="rId2"/>
              </a:rPr>
              <a:t>vo</a:t>
            </a:r>
            <a:endParaRPr lang="en-US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Add new/more users – pool accounts generation script, use new </a:t>
            </a:r>
            <a:r>
              <a:rPr lang="en-US" dirty="0" err="1" smtClean="0">
                <a:ea typeface="+mn-ea"/>
              </a:rPr>
              <a:t>config</a:t>
            </a:r>
            <a:r>
              <a:rPr lang="en-US" dirty="0" smtClean="0">
                <a:ea typeface="+mn-ea"/>
              </a:rPr>
              <a:t> functions</a:t>
            </a: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Advanced usage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5825289-6F75-D946-B4EE-984C60BA5D8C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What is it?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What is it used for?</a:t>
            </a:r>
            <a:endParaRPr lang="en-US" b="1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How is it organized?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How to use it?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How to develop it?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“real” use case – </a:t>
            </a:r>
            <a:r>
              <a:rPr lang="en-US" b="1" dirty="0" err="1" smtClean="0">
                <a:ea typeface="+mn-ea"/>
              </a:rPr>
              <a:t>siteBDII</a:t>
            </a:r>
            <a:endParaRPr lang="en-US" b="1" dirty="0" smtClean="0">
              <a:ea typeface="+mn-ea"/>
            </a:endParaRPr>
          </a:p>
        </p:txBody>
      </p:sp>
      <p:sp>
        <p:nvSpPr>
          <p:cNvPr id="5122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Overview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D0645ED4-AD3B-9D4F-A359-E9F1A58A156C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ALLVOs should be defined in the &lt;site-</a:t>
            </a:r>
            <a:r>
              <a:rPr lang="en-US" dirty="0" err="1">
                <a:ea typeface="+mn-ea"/>
              </a:rPr>
              <a:t>info.def</a:t>
            </a:r>
            <a:r>
              <a:rPr lang="en-US" dirty="0">
                <a:ea typeface="+mn-ea"/>
              </a:rPr>
              <a:t>&gt;: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VOS="vo1 [vo2 [...]]"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2 ways of defining VOs related info: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&lt;site-</a:t>
            </a:r>
            <a:r>
              <a:rPr lang="en-US" dirty="0" err="1">
                <a:ea typeface="+mn-ea"/>
              </a:rPr>
              <a:t>info.def</a:t>
            </a:r>
            <a:r>
              <a:rPr lang="en-US" dirty="0">
                <a:ea typeface="+mn-ea"/>
              </a:rPr>
              <a:t>&gt;: - “classic” names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>
                <a:ea typeface="+mn-ea"/>
              </a:rPr>
              <a:t>vo.d</a:t>
            </a:r>
            <a:r>
              <a:rPr lang="en-US" dirty="0">
                <a:ea typeface="+mn-ea"/>
              </a:rPr>
              <a:t>/&lt;</a:t>
            </a:r>
            <a:r>
              <a:rPr lang="en-US" dirty="0" err="1">
                <a:ea typeface="+mn-ea"/>
              </a:rPr>
              <a:t>vo_name</a:t>
            </a:r>
            <a:r>
              <a:rPr lang="en-US" dirty="0">
                <a:ea typeface="+mn-ea"/>
              </a:rPr>
              <a:t>&gt;: - DNS-like names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23554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Enable new VO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86CBDB19-3925-4444-8CB6-8D5CCD60C18E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12738" y="1103313"/>
            <a:ext cx="5834062" cy="2239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##########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# biomed #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##########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VO_BIOMED_SW_DIR=$VO_SW_DIR/biomed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VO_BIOMED_DEFAULT_SE=$SE_HOST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VO_BIOMED_STORAGE_DIR=$CLASSIC_STORAGE_DIR/biomed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VO_BIOMED_VOMS_SERVERS="vomss://cclcgvomsli01.in2p3.fr:8443/voms/biomed?/biomed/"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VO_BIOMED_VOMSES="'biomed cclcgvomsli01.in2p3.fr 15000 /O=GRID-FR/C=FR/O=CNRS/OU=CC-IN2P3/CN=cclcgvomsli01.in2p3.fr biomed 24'"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VO_BIOMED_VOMS_CA_DN="'/C=FR/O=CNRS/CN=GRID2-FR'"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09563" y="2133600"/>
            <a:ext cx="5692775" cy="154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SW_DIR=$VO_SW_DIR/computer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DEFAULT_SE=$SE_HOST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STORAGE_DIR=$CLASSIC_STORAGE_DIR/computer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VOMS_SERVERS="'vomss://voms2.cnaf.infn.it:8443/voms/comput-er.it?/comput-er.it'"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VOMSES="'comput-er.it voms2.cnaf.infn.it 15007 /C=IT/O=INFN/OU=Host/L=CNAF/CN=voms2.cnaf.infn.it comput-er.it' 'comput-er.it voms-02.pd.infn.it 15007 /C=IT/O=INFN/OU=Host/L=Padova/CN=voms-02.pd.infn.it comput-er.it'"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VOMS_CA_DN="'/C=IT/O=INFN/CN=INFN CA' '/C=IT/O=INFN/CN=INFN CA'"</a:t>
            </a:r>
          </a:p>
        </p:txBody>
      </p:sp>
      <p:sp>
        <p:nvSpPr>
          <p:cNvPr id="235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Specific variables in &lt;site-</a:t>
            </a:r>
            <a:r>
              <a:rPr lang="en-US" dirty="0" err="1">
                <a:ea typeface="+mn-ea"/>
              </a:rPr>
              <a:t>info.def</a:t>
            </a:r>
            <a:r>
              <a:rPr lang="en-US" dirty="0">
                <a:ea typeface="+mn-ea"/>
              </a:rPr>
              <a:t>&gt;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QUEUES should contain short VO names: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QUEUES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=“biomed computer”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For LFC: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LFC_LOCAL=“biomed”</a:t>
            </a:r>
            <a:endParaRPr lang="en-US" sz="1400" dirty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LFC_CENTRAL=“</a:t>
            </a:r>
            <a:r>
              <a:rPr lang="en-US" sz="140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comput-er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"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&lt;</a:t>
            </a:r>
            <a:r>
              <a:rPr lang="en-US" dirty="0">
                <a:ea typeface="+mn-ea"/>
              </a:rPr>
              <a:t>QUEUE-NAME&gt;_GROUP_ENABLE variable should be named after short VO name (in capital letters):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COMPUTER_GROUP_ENABLE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=“</a:t>
            </a:r>
            <a:r>
              <a:rPr lang="en-US" sz="14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comput-er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/</a:t>
            </a:r>
            <a:r>
              <a:rPr lang="en-US" sz="14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comput-</a:t>
            </a:r>
            <a:r>
              <a:rPr lang="en-US" sz="140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er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		ROLE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</a:t>
            </a:r>
            <a:r>
              <a:rPr lang="en-US" sz="14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lcgadmin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/</a:t>
            </a:r>
            <a:r>
              <a:rPr lang="en-US" sz="14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comput-er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/ROLE=production"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24578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Enable new VO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926613A-E99C-CC4D-ABBD-55590FA1A28C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For each profile </a:t>
            </a:r>
            <a:r>
              <a:rPr lang="en-US" dirty="0" smtClean="0">
                <a:ea typeface="+mn-ea"/>
              </a:rPr>
              <a:t>create </a:t>
            </a:r>
            <a:r>
              <a:rPr lang="en-US" dirty="0">
                <a:ea typeface="+mn-ea"/>
              </a:rPr>
              <a:t>a specific configuration function</a:t>
            </a:r>
            <a:r>
              <a:rPr lang="en-US" dirty="0" smtClean="0">
                <a:ea typeface="+mn-ea"/>
              </a:rPr>
              <a:t>, </a:t>
            </a:r>
            <a:r>
              <a:rPr lang="en-US" dirty="0" err="1" smtClean="0">
                <a:ea typeface="+mn-ea"/>
              </a:rPr>
              <a:t>config_newvo</a:t>
            </a:r>
            <a:r>
              <a:rPr lang="en-US" dirty="0" smtClean="0">
                <a:ea typeface="+mn-ea"/>
              </a:rPr>
              <a:t>_</a:t>
            </a:r>
            <a:r>
              <a:rPr lang="en-US" dirty="0">
                <a:ea typeface="+mn-ea"/>
              </a:rPr>
              <a:t>&lt;profile&gt;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Partial configuration: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/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opt/</a:t>
            </a:r>
            <a:r>
              <a:rPr lang="en-US" sz="14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glite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</a:t>
            </a:r>
            <a:r>
              <a:rPr lang="en-US" sz="14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yaim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/bin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</a:t>
            </a:r>
            <a:r>
              <a:rPr lang="en-US" sz="140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yaim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-r -s &lt;</a:t>
            </a:r>
            <a:r>
              <a:rPr lang="en-US" sz="14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site.def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&gt; -n &lt;profile&gt; -f </a:t>
            </a:r>
            <a:r>
              <a:rPr lang="en-US" sz="14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config_newvo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_&lt;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profile&gt;</a:t>
            </a:r>
          </a:p>
          <a:p>
            <a:pPr marL="371215" indent="-34290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>
                <a:ea typeface="+mn-ea"/>
                <a:hlinkClick r:id="rId2"/>
              </a:rPr>
              <a:t>More details </a:t>
            </a:r>
            <a:endParaRPr lang="fi-FI" dirty="0">
              <a:ea typeface="+mn-ea"/>
            </a:endParaRPr>
          </a:p>
          <a:p>
            <a:pPr marL="371215" indent="-34290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mtClean="0">
                <a:ea typeface="+mn-ea"/>
                <a:hlinkClick r:id="rId3"/>
              </a:rPr>
              <a:t>Examples</a:t>
            </a:r>
            <a:endParaRPr lang="fi-FI" dirty="0" smtClean="0">
              <a:ea typeface="+mn-ea"/>
            </a:endParaRPr>
          </a:p>
          <a:p>
            <a:pPr marL="371215" indent="-34290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25602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Enable new VO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395D2408-0718-604D-B019-C634164A41CB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8" name="Picture 7" descr="config_newv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539750"/>
            <a:ext cx="2808288" cy="37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850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A “comprehensive” generation script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>
                <a:ea typeface="+mn-ea"/>
              </a:rPr>
              <a:t>ig</a:t>
            </a:r>
            <a:r>
              <a:rPr lang="en-US" dirty="0">
                <a:ea typeface="+mn-ea"/>
              </a:rPr>
              <a:t>-generate-users-</a:t>
            </a:r>
            <a:r>
              <a:rPr lang="en-US" dirty="0" err="1" smtClean="0">
                <a:ea typeface="+mn-ea"/>
              </a:rPr>
              <a:t>conf.sh</a:t>
            </a:r>
            <a:endParaRPr lang="en-US" dirty="0" smtClean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creates </a:t>
            </a:r>
            <a:r>
              <a:rPr lang="en-US" dirty="0">
                <a:ea typeface="+mn-ea"/>
              </a:rPr>
              <a:t>a complete ”local-</a:t>
            </a:r>
            <a:r>
              <a:rPr lang="en-US" dirty="0" err="1">
                <a:ea typeface="+mn-ea"/>
              </a:rPr>
              <a:t>users.conf</a:t>
            </a:r>
            <a:r>
              <a:rPr lang="en-US" dirty="0">
                <a:ea typeface="+mn-ea"/>
              </a:rPr>
              <a:t>” for ALL of VOs you support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A “per-</a:t>
            </a:r>
            <a:r>
              <a:rPr lang="en-US" dirty="0" err="1">
                <a:ea typeface="+mn-ea"/>
              </a:rPr>
              <a:t>vo</a:t>
            </a:r>
            <a:r>
              <a:rPr lang="en-US" dirty="0">
                <a:ea typeface="+mn-ea"/>
              </a:rPr>
              <a:t>” generation script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>
                <a:ea typeface="+mn-ea"/>
              </a:rPr>
              <a:t>ig</a:t>
            </a:r>
            <a:r>
              <a:rPr lang="en-US" dirty="0">
                <a:ea typeface="+mn-ea"/>
              </a:rPr>
              <a:t>-generate-</a:t>
            </a:r>
            <a:r>
              <a:rPr lang="en-US" dirty="0" err="1">
                <a:ea typeface="+mn-ea"/>
              </a:rPr>
              <a:t>vo</a:t>
            </a:r>
            <a:r>
              <a:rPr lang="en-US" dirty="0">
                <a:ea typeface="+mn-ea"/>
              </a:rPr>
              <a:t>-users-</a:t>
            </a:r>
            <a:r>
              <a:rPr lang="en-US" dirty="0" err="1">
                <a:ea typeface="+mn-ea"/>
              </a:rPr>
              <a:t>conf.sh</a:t>
            </a:r>
            <a:r>
              <a:rPr lang="en-US" dirty="0">
                <a:ea typeface="+mn-ea"/>
              </a:rPr>
              <a:t> 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creates </a:t>
            </a:r>
            <a:r>
              <a:rPr lang="en-US" dirty="0">
                <a:ea typeface="+mn-ea"/>
              </a:rPr>
              <a:t>a section of your ”local-</a:t>
            </a:r>
            <a:r>
              <a:rPr lang="en-US" dirty="0" err="1">
                <a:ea typeface="+mn-ea"/>
              </a:rPr>
              <a:t>users.conf</a:t>
            </a:r>
            <a:r>
              <a:rPr lang="en-US" dirty="0">
                <a:ea typeface="+mn-ea"/>
              </a:rPr>
              <a:t>” for one </a:t>
            </a:r>
            <a:r>
              <a:rPr lang="en-US" dirty="0" smtClean="0">
                <a:ea typeface="+mn-ea"/>
              </a:rPr>
              <a:t>VO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ea typeface="+mn-ea"/>
              </a:rPr>
              <a:t>Thanks to </a:t>
            </a:r>
            <a:r>
              <a:rPr lang="cs-CZ" i="1" dirty="0" err="1">
                <a:ea typeface="+mn-ea"/>
              </a:rPr>
              <a:t>Branimir</a:t>
            </a:r>
            <a:r>
              <a:rPr lang="cs-CZ" i="1" dirty="0">
                <a:ea typeface="+mn-ea"/>
              </a:rPr>
              <a:t> </a:t>
            </a:r>
            <a:r>
              <a:rPr lang="cs-CZ" i="1" dirty="0" err="1" smtClean="0">
                <a:ea typeface="+mn-ea"/>
              </a:rPr>
              <a:t>Ackovic</a:t>
            </a:r>
            <a:r>
              <a:rPr lang="cs-CZ" i="1" dirty="0" smtClean="0">
                <a:ea typeface="+mn-ea"/>
              </a:rPr>
              <a:t> &amp; </a:t>
            </a:r>
            <a:r>
              <a:rPr lang="cs-CZ" i="1" dirty="0" err="1" smtClean="0">
                <a:ea typeface="+mn-ea"/>
              </a:rPr>
              <a:t>Antun</a:t>
            </a:r>
            <a:r>
              <a:rPr lang="cs-CZ" i="1" dirty="0" smtClean="0">
                <a:ea typeface="+mn-ea"/>
              </a:rPr>
              <a:t> </a:t>
            </a:r>
            <a:r>
              <a:rPr lang="cs-CZ" i="1" dirty="0" err="1" smtClean="0">
                <a:ea typeface="+mn-ea"/>
              </a:rPr>
              <a:t>Balaz</a:t>
            </a:r>
            <a:endParaRPr lang="en-US" i="1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Details: 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 err="1">
                <a:ea typeface="+mn-ea"/>
                <a:hlinkClick r:id="rId2"/>
              </a:rPr>
              <a:t>https</a:t>
            </a:r>
            <a:r>
              <a:rPr lang="nl-NL" dirty="0">
                <a:ea typeface="+mn-ea"/>
                <a:hlinkClick r:id="rId2"/>
              </a:rPr>
              <a:t>://</a:t>
            </a:r>
            <a:r>
              <a:rPr lang="nl-NL" dirty="0" err="1">
                <a:ea typeface="+mn-ea"/>
                <a:hlinkClick r:id="rId2"/>
              </a:rPr>
              <a:t>wiki.italiangrid.it</a:t>
            </a:r>
            <a:r>
              <a:rPr lang="nl-NL" dirty="0">
                <a:ea typeface="+mn-ea"/>
                <a:hlinkClick r:id="rId2"/>
              </a:rPr>
              <a:t>/</a:t>
            </a:r>
            <a:r>
              <a:rPr lang="nl-NL" dirty="0" err="1">
                <a:ea typeface="+mn-ea"/>
                <a:hlinkClick r:id="rId2"/>
              </a:rPr>
              <a:t>twiki</a:t>
            </a:r>
            <a:r>
              <a:rPr lang="nl-NL" dirty="0">
                <a:ea typeface="+mn-ea"/>
                <a:hlinkClick r:id="rId2"/>
              </a:rPr>
              <a:t>/bin/view/</a:t>
            </a:r>
            <a:r>
              <a:rPr lang="nl-NL" dirty="0" err="1">
                <a:ea typeface="+mn-ea"/>
                <a:hlinkClick r:id="rId2"/>
              </a:rPr>
              <a:t>IGIRelease</a:t>
            </a:r>
            <a:r>
              <a:rPr lang="nl-NL" dirty="0">
                <a:ea typeface="+mn-ea"/>
                <a:hlinkClick r:id="rId2"/>
              </a:rPr>
              <a:t>/</a:t>
            </a:r>
            <a:r>
              <a:rPr lang="nl-NL" dirty="0" err="1">
                <a:ea typeface="+mn-ea"/>
                <a:hlinkClick r:id="rId2"/>
              </a:rPr>
              <a:t>CreateLocalUserAndGroup#Local_users_conf_generation</a:t>
            </a: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After </a:t>
            </a:r>
            <a:r>
              <a:rPr lang="en-US" dirty="0">
                <a:ea typeface="+mn-ea"/>
              </a:rPr>
              <a:t>modifying &lt;</a:t>
            </a:r>
            <a:r>
              <a:rPr lang="en-US" dirty="0" err="1">
                <a:ea typeface="+mn-ea"/>
              </a:rPr>
              <a:t>users.conf</a:t>
            </a:r>
            <a:r>
              <a:rPr lang="en-US" dirty="0">
                <a:ea typeface="+mn-ea"/>
              </a:rPr>
              <a:t>&gt; - run </a:t>
            </a:r>
            <a:r>
              <a:rPr lang="en-US" b="1" i="1" dirty="0" err="1">
                <a:ea typeface="+mn-ea"/>
              </a:rPr>
              <a:t>config_users</a:t>
            </a:r>
            <a:endParaRPr lang="en-US" b="1" i="1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After modifying &lt;</a:t>
            </a:r>
            <a:r>
              <a:rPr lang="en-US" dirty="0" err="1">
                <a:ea typeface="+mn-ea"/>
              </a:rPr>
              <a:t>groups.conf</a:t>
            </a:r>
            <a:r>
              <a:rPr lang="en-US" dirty="0">
                <a:ea typeface="+mn-ea"/>
              </a:rPr>
              <a:t>&gt; - run </a:t>
            </a:r>
            <a:r>
              <a:rPr lang="en-US" b="1" i="1" dirty="0" err="1">
                <a:ea typeface="+mn-ea"/>
              </a:rPr>
              <a:t>config_newvo</a:t>
            </a:r>
            <a:r>
              <a:rPr lang="en-US" b="1" i="1" dirty="0">
                <a:ea typeface="+mn-ea"/>
              </a:rPr>
              <a:t>_&lt;profile&gt;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26626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Add new pool accounts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16730944-8DDE-AC4E-9B74-64A57D3EE8D1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92500" lnSpcReduction="1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It's pretty simple to produce your own rpm. Simplest way to download the template and modify it: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>
                <a:ea typeface="+mn-ea"/>
                <a:hlinkClick r:id="rId3"/>
              </a:rPr>
              <a:t>http://grid-</a:t>
            </a:r>
            <a:r>
              <a:rPr lang="en-US" sz="1400" dirty="0" err="1">
                <a:ea typeface="+mn-ea"/>
                <a:hlinkClick r:id="rId3"/>
              </a:rPr>
              <a:t>deployment.web.cern.ch</a:t>
            </a:r>
            <a:r>
              <a:rPr lang="en-US" sz="1400" dirty="0">
                <a:ea typeface="+mn-ea"/>
                <a:hlinkClick r:id="rId3"/>
              </a:rPr>
              <a:t>/grid-deployment/</a:t>
            </a:r>
            <a:r>
              <a:rPr lang="en-US" sz="1400" dirty="0" err="1">
                <a:ea typeface="+mn-ea"/>
                <a:hlinkClick r:id="rId3"/>
              </a:rPr>
              <a:t>yaim</a:t>
            </a:r>
            <a:r>
              <a:rPr lang="en-US" sz="1400" dirty="0">
                <a:ea typeface="+mn-ea"/>
                <a:hlinkClick r:id="rId3"/>
              </a:rPr>
              <a:t>/examples/</a:t>
            </a:r>
            <a:r>
              <a:rPr lang="en-US" sz="1400" dirty="0" err="1">
                <a:ea typeface="+mn-ea"/>
                <a:hlinkClick r:id="rId3"/>
              </a:rPr>
              <a:t>org.glite.yaim.lemon.tar.gz</a:t>
            </a:r>
            <a:endParaRPr lang="en-US" sz="1400" dirty="0">
              <a:ea typeface="+mn-ea"/>
            </a:endParaRPr>
          </a:p>
          <a:p>
            <a:pPr marL="28315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How it goes ?</a:t>
            </a:r>
          </a:p>
          <a:p>
            <a:pPr marL="485515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Create </a:t>
            </a:r>
            <a:r>
              <a:rPr lang="en-US" dirty="0">
                <a:ea typeface="+mn-ea"/>
              </a:rPr>
              <a:t>your function definition list: </a:t>
            </a:r>
            <a:r>
              <a:rPr lang="en-US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LEMON_server_FUNCTIONS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='config_lemon1,config_lemon2</a:t>
            </a:r>
          </a:p>
          <a:p>
            <a:pPr marL="485515" indent="-457200" defTabSz="45304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Create </a:t>
            </a:r>
            <a:r>
              <a:rPr lang="en-US" dirty="0">
                <a:ea typeface="+mn-ea"/>
              </a:rPr>
              <a:t>your functions:</a:t>
            </a:r>
          </a:p>
          <a:p>
            <a:pPr marL="28315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functions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/config_lemon1</a:t>
            </a:r>
          </a:p>
          <a:p>
            <a:pPr marL="28315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functions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/config_lemon2</a:t>
            </a:r>
          </a:p>
          <a:p>
            <a:pPr marL="28315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27650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How to build a YAIM module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8CCAD4E8-179B-6D4E-A51A-63DC5D77C98B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lnSpcReduction="10000"/>
          </a:bodyPr>
          <a:lstStyle/>
          <a:p>
            <a:pPr marL="457200" indent="-457200" defTabSz="45304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Edit </a:t>
            </a:r>
            <a:r>
              <a:rPr lang="en-US" dirty="0">
                <a:ea typeface="+mn-ea"/>
              </a:rPr>
              <a:t>an example service specific configuration file in: </a:t>
            </a:r>
            <a:endParaRPr lang="en-US" dirty="0" smtClean="0">
              <a:ea typeface="+mn-ea"/>
            </a:endParaRP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>
                <a:ea typeface="+mn-ea"/>
              </a:rPr>
              <a:t>	</a:t>
            </a:r>
            <a:r>
              <a:rPr lang="en-US" b="1" i="1" dirty="0" smtClean="0">
                <a:ea typeface="+mn-ea"/>
              </a:rPr>
              <a:t>examples</a:t>
            </a:r>
            <a:r>
              <a:rPr lang="en-US" b="1" i="1" dirty="0">
                <a:ea typeface="+mn-ea"/>
              </a:rPr>
              <a:t>/services/lemon-</a:t>
            </a:r>
            <a:r>
              <a:rPr lang="en-US" b="1" i="1" dirty="0" smtClean="0">
                <a:ea typeface="+mn-ea"/>
              </a:rPr>
              <a:t>server</a:t>
            </a:r>
          </a:p>
          <a:p>
            <a:pPr marL="457200" indent="-457200" defTabSz="45304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Optionally </a:t>
            </a:r>
            <a:r>
              <a:rPr lang="en-US" dirty="0">
                <a:ea typeface="+mn-ea"/>
              </a:rPr>
              <a:t>you can specify 2 additional </a:t>
            </a:r>
            <a:r>
              <a:rPr lang="en-US" dirty="0" smtClean="0">
                <a:ea typeface="+mn-ea"/>
              </a:rPr>
              <a:t>files: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i="1" dirty="0" smtClean="0">
                <a:ea typeface="+mn-ea"/>
              </a:rPr>
              <a:t>defaults</a:t>
            </a:r>
            <a:r>
              <a:rPr lang="en-US" b="1" i="1" dirty="0">
                <a:ea typeface="+mn-ea"/>
              </a:rPr>
              <a:t>/lemon-</a:t>
            </a:r>
            <a:r>
              <a:rPr lang="en-US" b="1" i="1" dirty="0" err="1">
                <a:ea typeface="+mn-ea"/>
              </a:rPr>
              <a:t>server.pre</a:t>
            </a:r>
            <a:r>
              <a:rPr lang="en-US" b="1" i="1" dirty="0">
                <a:ea typeface="+mn-ea"/>
              </a:rPr>
              <a:t>: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LEMON_LOG_LEVEL</a:t>
            </a: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=6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LEMON_SEND_EMAIL</a:t>
            </a: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=yes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unset </a:t>
            </a: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JAVA_HOME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i="1" dirty="0" smtClean="0">
                <a:ea typeface="+mn-ea"/>
              </a:rPr>
              <a:t>defaults</a:t>
            </a:r>
            <a:r>
              <a:rPr lang="en-US" b="1" i="1" dirty="0">
                <a:ea typeface="+mn-ea"/>
              </a:rPr>
              <a:t>/lemon-</a:t>
            </a:r>
            <a:r>
              <a:rPr lang="en-US" b="1" i="1" dirty="0" err="1">
                <a:ea typeface="+mn-ea"/>
              </a:rPr>
              <a:t>server.post</a:t>
            </a:r>
            <a:r>
              <a:rPr lang="en-US" b="1" i="1" dirty="0">
                <a:ea typeface="+mn-ea"/>
              </a:rPr>
              <a:t>: </a:t>
            </a:r>
          </a:p>
          <a:p>
            <a:pPr marL="0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	LEMON_WS_HOST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=${LEMON_WS_HOST:-$LEMON_HOST}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28674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How to build a YAIM module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A769DF24-6671-994A-8422-E99867269153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70000" lnSpcReduction="20000"/>
          </a:bodyPr>
          <a:lstStyle/>
          <a:p>
            <a:pPr marL="457200" indent="-457200" defTabSz="45304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 smtClean="0">
                <a:ea typeface="+mn-ea"/>
              </a:rPr>
              <a:t>Comment your code!</a:t>
            </a: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	The lines having </a:t>
            </a:r>
            <a:r>
              <a:rPr lang="en-US" dirty="0" smtClean="0">
                <a:ea typeface="+mn-ea"/>
              </a:rPr>
              <a:t>the</a:t>
            </a: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####@ This is my comment</a:t>
            </a:r>
            <a:endParaRPr lang="en-US" sz="1400" dirty="0" smtClean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	form could be printed by using </a:t>
            </a:r>
            <a:r>
              <a:rPr lang="en-US" dirty="0" smtClean="0">
                <a:ea typeface="+mn-ea"/>
              </a:rPr>
              <a:t>the </a:t>
            </a:r>
            <a:r>
              <a:rPr lang="tr-TR" dirty="0">
                <a:ea typeface="+mn-ea"/>
              </a:rPr>
              <a:t>'</a:t>
            </a:r>
            <a:r>
              <a:rPr lang="tr-TR" dirty="0" err="1">
                <a:ea typeface="+mn-ea"/>
              </a:rPr>
              <a:t>yaim</a:t>
            </a:r>
            <a:r>
              <a:rPr lang="tr-TR" dirty="0">
                <a:ea typeface="+mn-ea"/>
              </a:rPr>
              <a:t> -e|-</a:t>
            </a:r>
            <a:r>
              <a:rPr lang="tr-TR" dirty="0" smtClean="0">
                <a:ea typeface="+mn-ea"/>
              </a:rPr>
              <a:t>-</a:t>
            </a:r>
            <a:r>
              <a:rPr lang="tr-TR" dirty="0" err="1" smtClean="0">
                <a:ea typeface="+mn-ea"/>
              </a:rPr>
              <a:t>explain</a:t>
            </a:r>
            <a:r>
              <a:rPr lang="tr-TR" dirty="0" smtClean="0">
                <a:ea typeface="+mn-ea"/>
              </a:rPr>
              <a:t>’ </a:t>
            </a:r>
            <a:r>
              <a:rPr lang="tr-TR" dirty="0" err="1" smtClean="0">
                <a:ea typeface="+mn-ea"/>
              </a:rPr>
              <a:t>switch</a:t>
            </a:r>
            <a:r>
              <a:rPr lang="tr-TR" dirty="0" smtClean="0">
                <a:ea typeface="+mn-ea"/>
              </a:rPr>
              <a:t>.</a:t>
            </a:r>
          </a:p>
          <a:p>
            <a:pPr marL="485515" indent="-457200" defTabSz="45304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>
                <a:ea typeface="+mn-ea"/>
              </a:rPr>
              <a:t>For each of your function define 2 other function having the same name and an additional '_check' and '_</a:t>
            </a:r>
            <a:r>
              <a:rPr lang="en-US" dirty="0" err="1">
                <a:ea typeface="+mn-ea"/>
              </a:rPr>
              <a:t>setenv</a:t>
            </a:r>
            <a:r>
              <a:rPr lang="en-US" dirty="0">
                <a:ea typeface="+mn-ea"/>
              </a:rPr>
              <a:t>' suffix</a:t>
            </a:r>
            <a:r>
              <a:rPr lang="en-US" dirty="0" smtClean="0">
                <a:ea typeface="+mn-ea"/>
              </a:rPr>
              <a:t>.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sz="1500" dirty="0">
                <a:solidFill>
                  <a:srgbClr val="0000FF"/>
                </a:solidFill>
                <a:ea typeface="+mn-ea"/>
              </a:rPr>
              <a:t>function </a:t>
            </a:r>
            <a:r>
              <a:rPr lang="en-US" sz="1500" dirty="0" err="1">
                <a:solidFill>
                  <a:srgbClr val="0000FF"/>
                </a:solidFill>
                <a:ea typeface="+mn-ea"/>
              </a:rPr>
              <a:t>config_lemon_check</a:t>
            </a:r>
            <a:r>
              <a:rPr lang="en-US" sz="1500" dirty="0">
                <a:solidFill>
                  <a:srgbClr val="0000FF"/>
                </a:solidFill>
                <a:ea typeface="+mn-ea"/>
              </a:rPr>
              <a:t>() </a:t>
            </a:r>
            <a:r>
              <a:rPr lang="en-US" sz="1500" dirty="0" smtClean="0">
                <a:solidFill>
                  <a:srgbClr val="0000FF"/>
                </a:solidFill>
                <a:ea typeface="+mn-ea"/>
              </a:rPr>
              <a:t>{</a:t>
            </a:r>
            <a:endParaRPr lang="en-US" sz="1500" dirty="0">
              <a:solidFill>
                <a:srgbClr val="0000FF"/>
              </a:solidFill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ea typeface="+mn-ea"/>
              </a:rPr>
              <a:t>	requires LEMON_HOST</a:t>
            </a:r>
            <a:endParaRPr lang="en-US" sz="1500" dirty="0">
              <a:solidFill>
                <a:srgbClr val="0000FF"/>
              </a:solidFill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ea typeface="+mn-ea"/>
              </a:rPr>
              <a:t>	}</a:t>
            </a:r>
            <a:endParaRPr lang="en-US" sz="1500" dirty="0">
              <a:solidFill>
                <a:srgbClr val="0000FF"/>
              </a:solidFill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	This </a:t>
            </a:r>
            <a:r>
              <a:rPr lang="en-US" dirty="0">
                <a:ea typeface="+mn-ea"/>
              </a:rPr>
              <a:t>is called when </a:t>
            </a:r>
            <a:r>
              <a:rPr lang="en-US" dirty="0" err="1">
                <a:ea typeface="+mn-ea"/>
              </a:rPr>
              <a:t>yaim</a:t>
            </a:r>
            <a:r>
              <a:rPr lang="en-US" dirty="0">
                <a:ea typeface="+mn-ea"/>
              </a:rPr>
              <a:t> is invoked with -v|--verify </a:t>
            </a:r>
            <a:r>
              <a:rPr lang="en-US" dirty="0" smtClean="0">
                <a:ea typeface="+mn-ea"/>
              </a:rPr>
              <a:t>switch.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	The </a:t>
            </a:r>
            <a:r>
              <a:rPr lang="en-US" dirty="0" err="1">
                <a:ea typeface="+mn-ea"/>
              </a:rPr>
              <a:t>setenv</a:t>
            </a:r>
            <a:r>
              <a:rPr lang="en-US" dirty="0">
                <a:ea typeface="+mn-ea"/>
              </a:rPr>
              <a:t> function is just to separate the piece of code </a:t>
            </a:r>
            <a:r>
              <a:rPr lang="en-US" dirty="0" smtClean="0">
                <a:ea typeface="+mn-ea"/>
              </a:rPr>
              <a:t>which affects 	the </a:t>
            </a:r>
            <a:r>
              <a:rPr lang="en-US" dirty="0">
                <a:ea typeface="+mn-ea"/>
              </a:rPr>
              <a:t>environment</a:t>
            </a:r>
            <a:r>
              <a:rPr lang="en-US" dirty="0" smtClean="0">
                <a:ea typeface="+mn-ea"/>
              </a:rPr>
              <a:t>.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sz="1700" dirty="0">
                <a:solidFill>
                  <a:srgbClr val="0000FF"/>
                </a:solidFill>
                <a:ea typeface="+mn-ea"/>
              </a:rPr>
              <a:t>function </a:t>
            </a:r>
            <a:r>
              <a:rPr lang="en-US" sz="1700" dirty="0" err="1">
                <a:solidFill>
                  <a:srgbClr val="0000FF"/>
                </a:solidFill>
                <a:ea typeface="+mn-ea"/>
              </a:rPr>
              <a:t>config_lemon_setenv</a:t>
            </a:r>
            <a:r>
              <a:rPr lang="en-US" sz="1700" dirty="0">
                <a:solidFill>
                  <a:srgbClr val="0000FF"/>
                </a:solidFill>
                <a:ea typeface="+mn-ea"/>
              </a:rPr>
              <a:t>() </a:t>
            </a:r>
            <a:r>
              <a:rPr lang="en-US" sz="1700" dirty="0" smtClean="0">
                <a:solidFill>
                  <a:srgbClr val="0000FF"/>
                </a:solidFill>
                <a:ea typeface="+mn-ea"/>
              </a:rPr>
              <a:t>{</a:t>
            </a:r>
            <a:endParaRPr lang="en-US" sz="1700" dirty="0">
              <a:solidFill>
                <a:srgbClr val="0000FF"/>
              </a:solidFill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rgbClr val="0000FF"/>
                </a:solidFill>
                <a:ea typeface="+mn-ea"/>
              </a:rPr>
              <a:t>	</a:t>
            </a:r>
            <a:r>
              <a:rPr lang="en-US" sz="1700" dirty="0" err="1" smtClean="0">
                <a:solidFill>
                  <a:srgbClr val="0000FF"/>
                </a:solidFill>
                <a:ea typeface="+mn-ea"/>
              </a:rPr>
              <a:t>yaimgridenv_set</a:t>
            </a:r>
            <a:r>
              <a:rPr lang="en-US" sz="1700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sz="1700" dirty="0">
                <a:solidFill>
                  <a:srgbClr val="0000FF"/>
                </a:solidFill>
                <a:ea typeface="+mn-ea"/>
              </a:rPr>
              <a:t>LEMON_HOST $</a:t>
            </a:r>
            <a:r>
              <a:rPr lang="en-US" sz="1700" dirty="0" smtClean="0">
                <a:solidFill>
                  <a:srgbClr val="0000FF"/>
                </a:solidFill>
                <a:ea typeface="+mn-ea"/>
              </a:rPr>
              <a:t>LEMON_HOST</a:t>
            </a:r>
            <a:endParaRPr lang="en-US" sz="1700" dirty="0">
              <a:solidFill>
                <a:srgbClr val="0000FF"/>
              </a:solidFill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rgbClr val="0000FF"/>
                </a:solidFill>
                <a:ea typeface="+mn-ea"/>
              </a:rPr>
              <a:t>	</a:t>
            </a:r>
            <a:r>
              <a:rPr lang="en-US" sz="1700" dirty="0" err="1" smtClean="0">
                <a:solidFill>
                  <a:srgbClr val="0000FF"/>
                </a:solidFill>
                <a:ea typeface="+mn-ea"/>
              </a:rPr>
              <a:t>yaimgridpath_prepend</a:t>
            </a:r>
            <a:r>
              <a:rPr lang="en-US" sz="1700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sz="1700" dirty="0">
                <a:solidFill>
                  <a:srgbClr val="0000FF"/>
                </a:solidFill>
                <a:ea typeface="+mn-ea"/>
              </a:rPr>
              <a:t>PATH $</a:t>
            </a:r>
            <a:r>
              <a:rPr lang="en-US" sz="1700" dirty="0" smtClean="0">
                <a:solidFill>
                  <a:srgbClr val="0000FF"/>
                </a:solidFill>
                <a:ea typeface="+mn-ea"/>
              </a:rPr>
              <a:t>LEMON_BIN_PATH</a:t>
            </a:r>
            <a:endParaRPr lang="en-US" sz="1700" dirty="0">
              <a:solidFill>
                <a:srgbClr val="0000FF"/>
              </a:solidFill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dirty="0" smtClean="0">
                <a:solidFill>
                  <a:srgbClr val="0000FF"/>
                </a:solidFill>
                <a:ea typeface="+mn-ea"/>
              </a:rPr>
              <a:t>	}</a:t>
            </a:r>
            <a:endParaRPr lang="fi-FI" sz="1700" dirty="0" smtClean="0">
              <a:solidFill>
                <a:srgbClr val="0000FF"/>
              </a:solidFill>
              <a:ea typeface="+mn-ea"/>
            </a:endParaRPr>
          </a:p>
        </p:txBody>
      </p:sp>
      <p:sp>
        <p:nvSpPr>
          <p:cNvPr id="29698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How to build a YAIM module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59CD9F1A-FB24-7B4A-8FDC-8F7BBC534E0C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925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>
                <a:ea typeface="+mn-ea"/>
              </a:rPr>
              <a:t>Main</a:t>
            </a:r>
            <a:r>
              <a:rPr lang="nl-NL" dirty="0" smtClean="0">
                <a:ea typeface="+mn-ea"/>
              </a:rPr>
              <a:t> YAIM </a:t>
            </a:r>
            <a:r>
              <a:rPr lang="nl-NL" dirty="0" err="1" smtClean="0">
                <a:ea typeface="+mn-ea"/>
              </a:rPr>
              <a:t>reference</a:t>
            </a:r>
            <a:r>
              <a:rPr lang="nl-NL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–</a:t>
            </a:r>
            <a:r>
              <a:rPr lang="nl-NL" dirty="0" smtClean="0">
                <a:ea typeface="+mn-ea"/>
              </a:rPr>
              <a:t> </a:t>
            </a:r>
            <a:r>
              <a:rPr lang="nl-NL" dirty="0" err="1" smtClean="0">
                <a:ea typeface="+mn-ea"/>
              </a:rPr>
              <a:t>old</a:t>
            </a:r>
            <a:r>
              <a:rPr lang="nl-NL" dirty="0" smtClean="0">
                <a:ea typeface="+mn-ea"/>
              </a:rPr>
              <a:t> but </a:t>
            </a:r>
            <a:r>
              <a:rPr lang="nl-NL" dirty="0" err="1" smtClean="0">
                <a:ea typeface="+mn-ea"/>
              </a:rPr>
              <a:t>very</a:t>
            </a:r>
            <a:r>
              <a:rPr lang="nl-NL" dirty="0" smtClean="0">
                <a:ea typeface="+mn-ea"/>
              </a:rPr>
              <a:t> </a:t>
            </a:r>
            <a:r>
              <a:rPr lang="nl-NL" dirty="0" err="1" smtClean="0">
                <a:ea typeface="+mn-ea"/>
              </a:rPr>
              <a:t>useful</a:t>
            </a:r>
            <a:endParaRPr lang="nl-NL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 err="1">
                <a:ea typeface="+mn-ea"/>
                <a:hlinkClick r:id="rId2"/>
              </a:rPr>
              <a:t>https</a:t>
            </a:r>
            <a:r>
              <a:rPr lang="nl-NL" dirty="0">
                <a:ea typeface="+mn-ea"/>
                <a:hlinkClick r:id="rId2"/>
              </a:rPr>
              <a:t>://</a:t>
            </a:r>
            <a:r>
              <a:rPr lang="nl-NL" dirty="0" err="1">
                <a:ea typeface="+mn-ea"/>
                <a:hlinkClick r:id="rId2"/>
              </a:rPr>
              <a:t>twiki.cern.ch</a:t>
            </a:r>
            <a:r>
              <a:rPr lang="nl-NL" dirty="0">
                <a:ea typeface="+mn-ea"/>
                <a:hlinkClick r:id="rId2"/>
              </a:rPr>
              <a:t>/</a:t>
            </a:r>
            <a:r>
              <a:rPr lang="nl-NL" dirty="0" err="1">
                <a:ea typeface="+mn-ea"/>
                <a:hlinkClick r:id="rId2"/>
              </a:rPr>
              <a:t>twiki</a:t>
            </a:r>
            <a:r>
              <a:rPr lang="nl-NL" dirty="0">
                <a:ea typeface="+mn-ea"/>
                <a:hlinkClick r:id="rId2"/>
              </a:rPr>
              <a:t>/bin/view/EGEE/YAIM</a:t>
            </a:r>
            <a:endParaRPr lang="nl-NL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>
                <a:ea typeface="+mn-ea"/>
              </a:rPr>
              <a:t>Guide </a:t>
            </a:r>
            <a:r>
              <a:rPr lang="nl-NL" dirty="0" err="1">
                <a:ea typeface="+mn-ea"/>
              </a:rPr>
              <a:t>for</a:t>
            </a:r>
            <a:r>
              <a:rPr lang="nl-NL" dirty="0">
                <a:ea typeface="+mn-ea"/>
              </a:rPr>
              <a:t> </a:t>
            </a:r>
            <a:r>
              <a:rPr lang="nl-NL" dirty="0" smtClean="0">
                <a:ea typeface="+mn-ea"/>
              </a:rPr>
              <a:t>Site Administrators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 smtClean="0">
                <a:ea typeface="+mn-ea"/>
                <a:hlinkClick r:id="rId3"/>
              </a:rPr>
              <a:t>https</a:t>
            </a:r>
            <a:r>
              <a:rPr lang="nl-NL" dirty="0">
                <a:ea typeface="+mn-ea"/>
                <a:hlinkClick r:id="rId3"/>
              </a:rPr>
              <a:t>://twiki.cern.ch/twiki/bin/view/LCG/YaimGuide400</a:t>
            </a:r>
            <a:endParaRPr lang="nl-NL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ea typeface="+mn-ea"/>
              </a:rPr>
              <a:t>YAIM in EMI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 err="1">
                <a:ea typeface="+mn-ea"/>
                <a:hlinkClick r:id="rId4"/>
              </a:rPr>
              <a:t>https</a:t>
            </a:r>
            <a:r>
              <a:rPr lang="nl-NL" dirty="0">
                <a:ea typeface="+mn-ea"/>
                <a:hlinkClick r:id="rId4"/>
              </a:rPr>
              <a:t>://</a:t>
            </a:r>
            <a:r>
              <a:rPr lang="nl-NL" dirty="0" err="1">
                <a:ea typeface="+mn-ea"/>
                <a:hlinkClick r:id="rId4"/>
              </a:rPr>
              <a:t>twiki.cern.ch</a:t>
            </a:r>
            <a:r>
              <a:rPr lang="nl-NL" dirty="0">
                <a:ea typeface="+mn-ea"/>
                <a:hlinkClick r:id="rId4"/>
              </a:rPr>
              <a:t>/</a:t>
            </a:r>
            <a:r>
              <a:rPr lang="nl-NL" dirty="0" err="1">
                <a:ea typeface="+mn-ea"/>
                <a:hlinkClick r:id="rId4"/>
              </a:rPr>
              <a:t>twiki</a:t>
            </a:r>
            <a:r>
              <a:rPr lang="nl-NL" dirty="0">
                <a:ea typeface="+mn-ea"/>
                <a:hlinkClick r:id="rId4"/>
              </a:rPr>
              <a:t>/bin/view/EMI/</a:t>
            </a:r>
            <a:r>
              <a:rPr lang="nl-NL" dirty="0" err="1">
                <a:ea typeface="+mn-ea"/>
                <a:hlinkClick r:id="rId4"/>
              </a:rPr>
              <a:t>EMIYaim</a:t>
            </a:r>
            <a:endParaRPr lang="nl-NL" dirty="0">
              <a:ea typeface="+mn-ea"/>
            </a:endParaRPr>
          </a:p>
          <a:p>
            <a:pPr marL="169890" lvl="1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>
                <a:ea typeface="+mn-ea"/>
              </a:rPr>
              <a:t>YAIM </a:t>
            </a:r>
            <a:r>
              <a:rPr lang="fi-FI" dirty="0" err="1" smtClean="0">
                <a:ea typeface="+mn-ea"/>
              </a:rPr>
              <a:t>Developers</a:t>
            </a:r>
            <a:r>
              <a:rPr lang="fi-FI" dirty="0" smtClean="0">
                <a:ea typeface="+mn-ea"/>
              </a:rPr>
              <a:t> Guide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sz="2100" dirty="0" err="1">
                <a:ea typeface="+mn-ea"/>
                <a:hlinkClick r:id="rId5"/>
              </a:rPr>
              <a:t>https</a:t>
            </a:r>
            <a:r>
              <a:rPr lang="nl-NL" sz="2100" dirty="0">
                <a:ea typeface="+mn-ea"/>
                <a:hlinkClick r:id="rId5"/>
              </a:rPr>
              <a:t>://</a:t>
            </a:r>
            <a:r>
              <a:rPr lang="nl-NL" sz="2100" dirty="0" err="1">
                <a:ea typeface="+mn-ea"/>
                <a:hlinkClick r:id="rId5"/>
              </a:rPr>
              <a:t>twiki.cern.ch</a:t>
            </a:r>
            <a:r>
              <a:rPr lang="nl-NL" sz="2100" dirty="0">
                <a:ea typeface="+mn-ea"/>
                <a:hlinkClick r:id="rId5"/>
              </a:rPr>
              <a:t>/</a:t>
            </a:r>
            <a:r>
              <a:rPr lang="nl-NL" sz="2100" dirty="0" err="1">
                <a:ea typeface="+mn-ea"/>
                <a:hlinkClick r:id="rId5"/>
              </a:rPr>
              <a:t>twiki</a:t>
            </a:r>
            <a:r>
              <a:rPr lang="nl-NL" sz="2100" dirty="0">
                <a:ea typeface="+mn-ea"/>
                <a:hlinkClick r:id="rId5"/>
              </a:rPr>
              <a:t>/bin/view/EGEE/</a:t>
            </a:r>
            <a:r>
              <a:rPr lang="nl-NL" sz="2100" dirty="0" err="1">
                <a:ea typeface="+mn-ea"/>
                <a:hlinkClick r:id="rId5"/>
              </a:rPr>
              <a:t>YaimDevelopersGuide</a:t>
            </a:r>
            <a:endParaRPr lang="nl-NL" sz="2100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>
                <a:ea typeface="+mn-ea"/>
              </a:rPr>
              <a:t>Dissemination</a:t>
            </a:r>
            <a:r>
              <a:rPr lang="nl-NL" dirty="0" smtClean="0">
                <a:ea typeface="+mn-ea"/>
              </a:rPr>
              <a:t> </a:t>
            </a:r>
            <a:r>
              <a:rPr lang="nl-NL" dirty="0">
                <a:ea typeface="+mn-ea"/>
              </a:rPr>
              <a:t>level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>
                <a:ea typeface="+mn-ea"/>
                <a:hlinkClick r:id="rId6"/>
              </a:rPr>
              <a:t>http://en.wikipedia.org/wiki/</a:t>
            </a:r>
            <a:r>
              <a:rPr lang="nl-NL" dirty="0" smtClean="0">
                <a:ea typeface="+mn-ea"/>
                <a:hlinkClick r:id="rId6"/>
              </a:rPr>
              <a:t>Yaim</a:t>
            </a:r>
            <a:endParaRPr lang="nl-NL" dirty="0">
              <a:ea typeface="+mn-ea"/>
            </a:endParaRPr>
          </a:p>
        </p:txBody>
      </p:sp>
      <p:sp>
        <p:nvSpPr>
          <p:cNvPr id="30722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Documentation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D65DB3D8-CEB3-F24F-B509-84EE26D1E3B3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841D784D-AB50-7240-9A66-19651AFF1D86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50" b="-26150"/>
          <a:stretch>
            <a:fillRect/>
          </a:stretch>
        </p:blipFill>
        <p:spPr bwMode="auto">
          <a:xfrm>
            <a:off x="1104900" y="539750"/>
            <a:ext cx="3889375" cy="2484438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889000" y="2916238"/>
            <a:ext cx="46085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 defTabSz="45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C00000"/>
                </a:solidFill>
                <a:latin typeface="Arial" charset="0"/>
              </a:rPr>
              <a:t>Thank you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3852863"/>
            <a:ext cx="52562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 defTabSz="45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/>
              <a:t>EMI is partially funded by the European Commission under Grant Agreement INFSO-RI-261611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  <a:hlinkClick r:id="rId3"/>
              </a:rPr>
              <a:t>European DataGRID</a:t>
            </a:r>
            <a:r>
              <a:rPr lang="en-US" b="1" dirty="0" smtClean="0">
                <a:ea typeface="+mn-ea"/>
              </a:rPr>
              <a:t> project (2001 – 2003)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WP4 – Fabric Management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“To deliver a computing fabric comprised of all the necessary tools to manage a center providing grid services on clusters of thousands of nodes.</a:t>
            </a:r>
            <a:r>
              <a:rPr lang="en-US" dirty="0" smtClean="0">
                <a:ea typeface="+mn-ea"/>
              </a:rPr>
              <a:t>”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hlinkClick r:id="rId4"/>
              </a:rPr>
              <a:t>LCFG (</a:t>
            </a:r>
            <a:r>
              <a:rPr lang="en-US" b="1" dirty="0">
                <a:ea typeface="+mn-ea"/>
                <a:hlinkClick r:id="rId4"/>
              </a:rPr>
              <a:t>L</a:t>
            </a:r>
            <a:r>
              <a:rPr lang="en-US" dirty="0">
                <a:ea typeface="+mn-ea"/>
                <a:hlinkClick r:id="rId4"/>
              </a:rPr>
              <a:t>ocal </a:t>
            </a:r>
            <a:r>
              <a:rPr lang="en-US" b="1" dirty="0">
                <a:ea typeface="+mn-ea"/>
                <a:hlinkClick r:id="rId4"/>
              </a:rPr>
              <a:t>C</a:t>
            </a:r>
            <a:r>
              <a:rPr lang="en-US" dirty="0">
                <a:ea typeface="+mn-ea"/>
                <a:hlinkClick r:id="rId4"/>
              </a:rPr>
              <a:t>on</a:t>
            </a:r>
            <a:r>
              <a:rPr lang="en-US" b="1" dirty="0">
                <a:ea typeface="+mn-ea"/>
                <a:hlinkClick r:id="rId4"/>
              </a:rPr>
              <a:t>F</a:t>
            </a:r>
            <a:r>
              <a:rPr lang="en-US" dirty="0">
                <a:ea typeface="+mn-ea"/>
                <a:hlinkClick r:id="rId4"/>
              </a:rPr>
              <a:t>i</a:t>
            </a:r>
            <a:r>
              <a:rPr lang="en-US" b="1" dirty="0">
                <a:ea typeface="+mn-ea"/>
                <a:hlinkClick r:id="rId4"/>
              </a:rPr>
              <a:t>G</a:t>
            </a:r>
            <a:r>
              <a:rPr lang="en-US" dirty="0">
                <a:ea typeface="+mn-ea"/>
                <a:hlinkClick r:id="rId4"/>
              </a:rPr>
              <a:t>uration </a:t>
            </a:r>
            <a:r>
              <a:rPr lang="en-US" dirty="0" smtClean="0">
                <a:ea typeface="+mn-ea"/>
                <a:hlinkClick r:id="rId4"/>
              </a:rPr>
              <a:t>system)</a:t>
            </a:r>
            <a:endParaRPr lang="en-US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hlinkClick r:id="rId5"/>
              </a:rPr>
              <a:t>LCFGng (LCFG </a:t>
            </a:r>
            <a:r>
              <a:rPr lang="en-US" b="1" dirty="0" smtClean="0">
                <a:ea typeface="+mn-ea"/>
                <a:hlinkClick r:id="rId5"/>
              </a:rPr>
              <a:t>n</a:t>
            </a:r>
            <a:r>
              <a:rPr lang="en-US" dirty="0" smtClean="0">
                <a:ea typeface="+mn-ea"/>
                <a:hlinkClick r:id="rId5"/>
              </a:rPr>
              <a:t>ext </a:t>
            </a:r>
            <a:r>
              <a:rPr lang="en-US" b="1" dirty="0" smtClean="0">
                <a:ea typeface="+mn-ea"/>
                <a:hlinkClick r:id="rId5"/>
              </a:rPr>
              <a:t>g</a:t>
            </a:r>
            <a:r>
              <a:rPr lang="en-US" dirty="0" smtClean="0">
                <a:ea typeface="+mn-ea"/>
                <a:hlinkClick r:id="rId5"/>
              </a:rPr>
              <a:t>eneration)</a:t>
            </a:r>
            <a:r>
              <a:rPr lang="en-US" dirty="0">
                <a:ea typeface="+mn-ea"/>
              </a:rPr>
              <a:t> - Client/server architecture</a:t>
            </a:r>
            <a:endParaRPr lang="en-US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hlinkClick r:id="rId6"/>
              </a:rPr>
              <a:t>Quattor</a:t>
            </a:r>
            <a:r>
              <a:rPr lang="en-US" dirty="0" smtClean="0">
                <a:ea typeface="+mn-ea"/>
              </a:rPr>
              <a:t> – community effort, open source software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  <a:hlinkClick r:id="rId7"/>
              </a:rPr>
              <a:t>EGEE</a:t>
            </a:r>
            <a:r>
              <a:rPr lang="en-US" b="1" dirty="0" smtClean="0">
                <a:ea typeface="+mn-ea"/>
              </a:rPr>
              <a:t> projects (I, II and EGEE, 2004 - 2010)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  <a:hlinkClick r:id="rId8"/>
              </a:rPr>
              <a:t>YAIM</a:t>
            </a:r>
            <a:r>
              <a:rPr lang="en-US" dirty="0" smtClean="0">
                <a:ea typeface="+mn-ea"/>
              </a:rPr>
              <a:t> 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6146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Short history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793B94C3-9D11-F745-BD17-72D8053E1102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 Evolution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C0135E8C-8565-2642-A8DE-10F15512BB6C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3" name="Picture 12" descr="glite_3_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684213"/>
            <a:ext cx="27432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" y="3852863"/>
            <a:ext cx="2306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>
                <a:hlinkClick r:id="rId4"/>
              </a:rPr>
              <a:t>YAIM 3.0.1-x</a:t>
            </a:r>
            <a:endParaRPr lang="en-US"/>
          </a:p>
          <a:p>
            <a:r>
              <a:rPr lang="en-US"/>
              <a:t>- single rpm, install &amp; configure all node types</a:t>
            </a:r>
          </a:p>
        </p:txBody>
      </p:sp>
      <p:pic>
        <p:nvPicPr>
          <p:cNvPr id="15" name="Picture 14" descr="glite_3_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8" y="684213"/>
            <a:ext cx="26162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57638" y="3836988"/>
            <a:ext cx="10717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dirty="0">
                <a:hlinkClick r:id="rId6"/>
              </a:rPr>
              <a:t>YAIM 3.1.1 </a:t>
            </a:r>
            <a:endParaRPr lang="en-US" dirty="0"/>
          </a:p>
          <a:p>
            <a:r>
              <a:rPr lang="en-US" dirty="0"/>
              <a:t>First split – UI(</a:t>
            </a:r>
            <a:r>
              <a:rPr lang="en-US" dirty="0" smtClean="0"/>
              <a:t>WN)</a:t>
            </a:r>
            <a:endParaRPr lang="en-US" dirty="0"/>
          </a:p>
        </p:txBody>
      </p:sp>
      <p:sp>
        <p:nvSpPr>
          <p:cNvPr id="71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  <p:sp>
        <p:nvSpPr>
          <p:cNvPr id="71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 Evolution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F640032-C5B7-154A-825C-0534081F1627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1" name="Picture 10" descr="glite_3_1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611188"/>
            <a:ext cx="5832475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glite_3_1_3_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611188"/>
            <a:ext cx="5857875" cy="378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glite_3_2_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600075"/>
            <a:ext cx="5883275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 – present &amp; future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FA9EA8B5-D673-EA4B-8986-D632B6C808B6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92500" lnSpcReduction="1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YAIM in EMI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All modules under the responsibility of PT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>
                <a:ea typeface="+mn-ea"/>
              </a:rPr>
              <a:t>y</a:t>
            </a:r>
            <a:r>
              <a:rPr lang="en-US" dirty="0" err="1" smtClean="0">
                <a:ea typeface="+mn-ea"/>
              </a:rPr>
              <a:t>aim</a:t>
            </a:r>
            <a:r>
              <a:rPr lang="en-US" dirty="0" smtClean="0">
                <a:ea typeface="+mn-ea"/>
              </a:rPr>
              <a:t>-core/clients – mainly bug fixes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EMI recommendation: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adopt standard configuration methods recommended by the operating </a:t>
            </a:r>
            <a:r>
              <a:rPr lang="en-US" dirty="0" smtClean="0">
                <a:ea typeface="+mn-ea"/>
              </a:rPr>
              <a:t>systems supported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YAIM post-EMI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u</a:t>
            </a:r>
            <a:r>
              <a:rPr lang="en-US" dirty="0" smtClean="0">
                <a:ea typeface="+mn-ea"/>
              </a:rPr>
              <a:t>p to PTs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WLCG TEG Operations &amp; Tools – </a:t>
            </a:r>
            <a:r>
              <a:rPr lang="en-US" dirty="0" smtClean="0">
                <a:ea typeface="+mn-ea"/>
                <a:hlinkClick r:id="rId3"/>
              </a:rPr>
              <a:t>final report</a:t>
            </a:r>
            <a:r>
              <a:rPr lang="en-US" dirty="0" smtClean="0">
                <a:ea typeface="+mn-ea"/>
              </a:rPr>
              <a:t>: 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Middleware </a:t>
            </a:r>
            <a:r>
              <a:rPr lang="en-US" dirty="0">
                <a:ea typeface="+mn-ea"/>
              </a:rPr>
              <a:t>configuration should be improved and should not be bound to a particular configuration management </a:t>
            </a:r>
            <a:r>
              <a:rPr lang="en-US" dirty="0" smtClean="0">
                <a:ea typeface="+mn-ea"/>
              </a:rPr>
              <a:t>tool</a:t>
            </a:r>
            <a:endParaRPr lang="en-US" dirty="0">
              <a:ea typeface="+mn-ea"/>
            </a:endParaRP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  <p:sp>
        <p:nvSpPr>
          <p:cNvPr id="922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1287462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YAIM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initially </a:t>
            </a:r>
            <a:r>
              <a:rPr lang="en-US" b="1" i="1" dirty="0" smtClean="0">
                <a:ea typeface="+mn-ea"/>
              </a:rPr>
              <a:t>Y</a:t>
            </a:r>
            <a:r>
              <a:rPr lang="en-US" i="1" dirty="0" smtClean="0">
                <a:ea typeface="+mn-ea"/>
              </a:rPr>
              <a:t>et </a:t>
            </a:r>
            <a:r>
              <a:rPr lang="en-US" b="1" i="1" dirty="0" smtClean="0">
                <a:ea typeface="+mn-ea"/>
              </a:rPr>
              <a:t>A</a:t>
            </a:r>
            <a:r>
              <a:rPr lang="en-US" i="1" dirty="0" smtClean="0">
                <a:ea typeface="+mn-ea"/>
              </a:rPr>
              <a:t>nother </a:t>
            </a:r>
            <a:r>
              <a:rPr lang="en-US" b="1" i="1" dirty="0" smtClean="0">
                <a:ea typeface="+mn-ea"/>
              </a:rPr>
              <a:t>I</a:t>
            </a:r>
            <a:r>
              <a:rPr lang="en-US" i="1" dirty="0" smtClean="0">
                <a:ea typeface="+mn-ea"/>
              </a:rPr>
              <a:t>nstallation </a:t>
            </a:r>
            <a:r>
              <a:rPr lang="en-US" b="1" i="1" dirty="0" smtClean="0">
                <a:ea typeface="+mn-ea"/>
              </a:rPr>
              <a:t>M</a:t>
            </a:r>
            <a:r>
              <a:rPr lang="en-US" i="1" dirty="0" smtClean="0">
                <a:ea typeface="+mn-ea"/>
              </a:rPr>
              <a:t>anager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known </a:t>
            </a:r>
            <a:r>
              <a:rPr lang="en-US" dirty="0">
                <a:ea typeface="+mn-ea"/>
              </a:rPr>
              <a:t>as </a:t>
            </a:r>
            <a:r>
              <a:rPr lang="en-US" b="1" i="1" dirty="0">
                <a:ea typeface="+mn-ea"/>
              </a:rPr>
              <a:t>Y</a:t>
            </a:r>
            <a:r>
              <a:rPr lang="en-US" i="1" dirty="0">
                <a:ea typeface="+mn-ea"/>
              </a:rPr>
              <a:t>AIM </a:t>
            </a:r>
            <a:r>
              <a:rPr lang="en-US" b="1" i="1" dirty="0" err="1">
                <a:ea typeface="+mn-ea"/>
              </a:rPr>
              <a:t>A</a:t>
            </a:r>
            <a:r>
              <a:rPr lang="en-US" i="1" dirty="0" err="1">
                <a:ea typeface="+mn-ea"/>
              </a:rPr>
              <a:t>in't</a:t>
            </a:r>
            <a:r>
              <a:rPr lang="en-US" i="1" dirty="0">
                <a:ea typeface="+mn-ea"/>
              </a:rPr>
              <a:t> an</a:t>
            </a:r>
            <a:r>
              <a:rPr lang="en-US" b="1" i="1" dirty="0">
                <a:ea typeface="+mn-ea"/>
              </a:rPr>
              <a:t> I</a:t>
            </a:r>
            <a:r>
              <a:rPr lang="en-US" i="1" dirty="0">
                <a:ea typeface="+mn-ea"/>
              </a:rPr>
              <a:t>nstallation </a:t>
            </a:r>
            <a:r>
              <a:rPr lang="en-US" b="1" i="1" dirty="0">
                <a:ea typeface="+mn-ea"/>
              </a:rPr>
              <a:t>M</a:t>
            </a:r>
            <a:r>
              <a:rPr lang="en-US" i="1" dirty="0">
                <a:ea typeface="+mn-ea"/>
              </a:rPr>
              <a:t>anager</a:t>
            </a:r>
            <a:endParaRPr lang="en-US" i="1" dirty="0" smtClean="0">
              <a:ea typeface="+mn-ea"/>
            </a:endParaRPr>
          </a:p>
        </p:txBody>
      </p:sp>
      <p:sp>
        <p:nvSpPr>
          <p:cNvPr id="10242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 Acronym/Logo</a:t>
            </a:r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8618E5DD-6D7E-A74E-9487-D233A9D5BA24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" name="Picture 4" descr="yak-yaim-logo-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763713"/>
            <a:ext cx="27987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393700" y="2347913"/>
            <a:ext cx="5537200" cy="1936750"/>
          </a:xfrm>
          <a:prstGeom prst="rect">
            <a:avLst/>
          </a:prstGeom>
        </p:spPr>
        <p:txBody>
          <a:bodyPr lIns="45303" tIns="22652" rIns="45303" bIns="22652">
            <a:normAutofit fontScale="92500" lnSpcReduction="10000"/>
          </a:bodyPr>
          <a:lstStyle>
            <a:lvl1pPr marL="169890" indent="-16989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368095" indent="-141575" algn="l" defTabSz="45304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56629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792820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01933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i="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24585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237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9889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5418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2007 – </a:t>
            </a:r>
            <a:r>
              <a:rPr lang="en-US" b="1" dirty="0" smtClean="0">
                <a:hlinkClick r:id="rId4"/>
              </a:rPr>
              <a:t>Logo Contest</a:t>
            </a:r>
            <a:endParaRPr lang="en-US" b="1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/>
              <a:t> David O’Callaghan- </a:t>
            </a:r>
            <a:r>
              <a:rPr lang="en-US" b="1" dirty="0" smtClean="0">
                <a:hlinkClick r:id="rId5"/>
              </a:rPr>
              <a:t>“yak shaving”</a:t>
            </a:r>
            <a:r>
              <a:rPr lang="en-US" b="1" dirty="0" smtClean="0"/>
              <a:t>:</a:t>
            </a:r>
          </a:p>
          <a:p>
            <a:pPr marL="22652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“Any </a:t>
            </a:r>
            <a:r>
              <a:rPr lang="en-US" i="1" dirty="0"/>
              <a:t>seemingly pointless activity which is actually necessary to solve a problem which solves a problem which, several levels of recursion later, solves the real problem you’re working on.”</a:t>
            </a:r>
            <a:endParaRPr lang="en-US" i="1" dirty="0" smtClean="0"/>
          </a:p>
        </p:txBody>
      </p:sp>
      <p:sp>
        <p:nvSpPr>
          <p:cNvPr id="102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 – configuration tool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76E27A11-251D-3F42-992D-349071DC8A2C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 fontScale="92500" lnSpcReduction="20000"/>
          </a:bodyPr>
          <a:lstStyle/>
          <a:p>
            <a:pPr marL="169890" indent="-169890" algn="just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YAIM </a:t>
            </a:r>
            <a:endParaRPr lang="en-US" dirty="0" smtClean="0">
              <a:ea typeface="+mn-ea"/>
            </a:endParaRPr>
          </a:p>
          <a:p>
            <a:pPr marL="368095" lvl="1" indent="-141575" algn="just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implements </a:t>
            </a:r>
            <a:r>
              <a:rPr lang="en-US" dirty="0">
                <a:ea typeface="+mn-ea"/>
              </a:rPr>
              <a:t>a configuration method for the </a:t>
            </a:r>
            <a:r>
              <a:rPr lang="en-US" dirty="0" err="1">
                <a:ea typeface="+mn-ea"/>
              </a:rPr>
              <a:t>gLite</a:t>
            </a:r>
            <a:r>
              <a:rPr lang="en-US" dirty="0">
                <a:ea typeface="+mn-ea"/>
              </a:rPr>
              <a:t> software. </a:t>
            </a:r>
            <a:endParaRPr lang="en-US" dirty="0" smtClean="0">
              <a:ea typeface="+mn-ea"/>
            </a:endParaRPr>
          </a:p>
          <a:p>
            <a:pPr marL="368095" lvl="1" indent="-141575" algn="just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aims </a:t>
            </a:r>
            <a:r>
              <a:rPr lang="en-US" dirty="0">
                <a:ea typeface="+mn-ea"/>
              </a:rPr>
              <a:t>to provide a simple  configuration method that can be used to set up a simple Grid Site but can be easily adapted and extended to meet the need of larger sites</a:t>
            </a:r>
            <a:r>
              <a:rPr lang="en-US" dirty="0" smtClean="0">
                <a:ea typeface="+mn-ea"/>
              </a:rPr>
              <a:t>.</a:t>
            </a:r>
          </a:p>
          <a:p>
            <a:pPr marL="169890" indent="-169890" algn="just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Main features:</a:t>
            </a:r>
          </a:p>
          <a:p>
            <a:pPr marL="368095" lvl="1" indent="-141575" algn="just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i="1" dirty="0" smtClean="0">
                <a:ea typeface="+mn-ea"/>
              </a:rPr>
              <a:t>Modularized </a:t>
            </a:r>
            <a:r>
              <a:rPr lang="en-US" i="1" dirty="0">
                <a:ea typeface="+mn-ea"/>
              </a:rPr>
              <a:t>Structure </a:t>
            </a:r>
            <a:endParaRPr lang="en-US" i="1" dirty="0" smtClean="0">
              <a:ea typeface="+mn-ea"/>
            </a:endParaRPr>
          </a:p>
          <a:p>
            <a:pPr marL="368095" lvl="1" indent="-141575" algn="just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i="1" dirty="0">
                <a:ea typeface="+mn-ea"/>
              </a:rPr>
              <a:t>Bash Script Syntax </a:t>
            </a:r>
            <a:endParaRPr lang="en-US" i="1" dirty="0" smtClean="0">
              <a:ea typeface="+mn-ea"/>
            </a:endParaRPr>
          </a:p>
          <a:p>
            <a:pPr marL="368095" lvl="1" indent="-141575" algn="just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i="1" dirty="0">
                <a:ea typeface="+mn-ea"/>
              </a:rPr>
              <a:t>Node Type Configuration Facility </a:t>
            </a:r>
            <a:endParaRPr lang="en-US" i="1" dirty="0" smtClean="0">
              <a:ea typeface="+mn-ea"/>
            </a:endParaRPr>
          </a:p>
          <a:p>
            <a:pPr marL="368095" lvl="1" indent="-141575" algn="just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i="1" dirty="0">
                <a:ea typeface="+mn-ea"/>
              </a:rPr>
              <a:t>Well Defined Directory </a:t>
            </a:r>
            <a:r>
              <a:rPr lang="en-US" i="1" dirty="0" smtClean="0">
                <a:ea typeface="+mn-ea"/>
              </a:rPr>
              <a:t>Structure</a:t>
            </a:r>
          </a:p>
          <a:p>
            <a:pPr marL="368095" lvl="1" indent="-141575" algn="just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i="1" dirty="0">
                <a:ea typeface="+mn-ea"/>
              </a:rPr>
              <a:t>Basic Configuration </a:t>
            </a:r>
            <a:r>
              <a:rPr lang="en-US" i="1" dirty="0" smtClean="0">
                <a:ea typeface="+mn-ea"/>
              </a:rPr>
              <a:t>Files 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  <p:sp>
        <p:nvSpPr>
          <p:cNvPr id="1126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1935162"/>
          </a:xfrm>
        </p:spPr>
        <p:txBody>
          <a:bodyPr>
            <a:normAutofit lnSpcReduction="1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y</a:t>
            </a:r>
            <a:r>
              <a:rPr lang="en-GB" dirty="0" smtClean="0">
                <a:ea typeface="+mn-ea"/>
              </a:rPr>
              <a:t>aim</a:t>
            </a:r>
            <a:r>
              <a:rPr lang="en-GB" dirty="0">
                <a:ea typeface="+mn-ea"/>
              </a:rPr>
              <a:t>-</a:t>
            </a:r>
            <a:r>
              <a:rPr lang="en-GB" dirty="0" smtClean="0">
                <a:ea typeface="+mn-ea"/>
              </a:rPr>
              <a:t>core (</a:t>
            </a:r>
            <a:r>
              <a:rPr lang="hu-HU" dirty="0">
                <a:ea typeface="+mn-ea"/>
              </a:rPr>
              <a:t>glite-yaim-core-5.1.0-</a:t>
            </a:r>
            <a:r>
              <a:rPr lang="hu-HU" dirty="0" smtClean="0">
                <a:ea typeface="+mn-ea"/>
              </a:rPr>
              <a:t>1)</a:t>
            </a:r>
            <a:endParaRPr lang="en-GB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common </a:t>
            </a:r>
            <a:r>
              <a:rPr lang="en-US" dirty="0">
                <a:ea typeface="+mn-ea"/>
              </a:rPr>
              <a:t>functions and definitions </a:t>
            </a: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ea typeface="+mn-ea"/>
              </a:rPr>
              <a:t>o</a:t>
            </a:r>
            <a:r>
              <a:rPr lang="en-GB" dirty="0" smtClean="0">
                <a:ea typeface="+mn-ea"/>
              </a:rPr>
              <a:t>ne </a:t>
            </a:r>
            <a:r>
              <a:rPr lang="en-GB" dirty="0" err="1">
                <a:ea typeface="+mn-ea"/>
              </a:rPr>
              <a:t>yaim</a:t>
            </a:r>
            <a:r>
              <a:rPr lang="en-GB" dirty="0">
                <a:ea typeface="+mn-ea"/>
              </a:rPr>
              <a:t> module per node </a:t>
            </a:r>
            <a:r>
              <a:rPr lang="en-GB" dirty="0" smtClean="0">
                <a:ea typeface="+mn-ea"/>
              </a:rPr>
              <a:t>type/service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specific </a:t>
            </a:r>
            <a:r>
              <a:rPr lang="en-US" dirty="0" smtClean="0">
                <a:ea typeface="+mn-ea"/>
              </a:rPr>
              <a:t>functions and configuration files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21 </a:t>
            </a:r>
            <a:r>
              <a:rPr lang="en-US" dirty="0" smtClean="0">
                <a:ea typeface="+mn-ea"/>
              </a:rPr>
              <a:t>modules</a:t>
            </a:r>
          </a:p>
        </p:txBody>
      </p:sp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YAIM - modular structure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EDE59F23-4851-194C-9D9B-F15B61F78F3E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93900" y="2420320"/>
            <a:ext cx="5688632" cy="1935879"/>
          </a:xfrm>
          <a:prstGeom prst="rect">
            <a:avLst/>
          </a:prstGeom>
        </p:spPr>
        <p:txBody>
          <a:bodyPr lIns="45303" tIns="22652" rIns="45303" bIns="22652" numCol="2">
            <a:normAutofit fontScale="47500" lnSpcReduction="20000"/>
          </a:bodyPr>
          <a:lstStyle>
            <a:lvl1pPr marL="169890" indent="-16989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368095" indent="-141575" algn="l" defTabSz="45304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56629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792820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01933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i="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24585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237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98899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5418" indent="-113260" algn="l" defTabSz="4530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hu-HU" dirty="0"/>
              <a:t>dpm-yaim-4.2.7-1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glite-apel-yaim-1.0.2-</a:t>
            </a:r>
            <a:r>
              <a:rPr lang="hu-HU" dirty="0" smtClean="0"/>
              <a:t>4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glite-ce-yaim-cream-ce-4.3.0-4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glite-lb-yaim-</a:t>
            </a:r>
            <a:r>
              <a:rPr lang="hu-HU" dirty="0" smtClean="0"/>
              <a:t>4.4.3-3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glite-px-myproxy-yaim-4.1.7-</a:t>
            </a:r>
            <a:r>
              <a:rPr lang="hu-HU" dirty="0" smtClean="0"/>
              <a:t>1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glite-yaim-bdii-4.3.11-</a:t>
            </a:r>
            <a:r>
              <a:rPr lang="hu-HU" dirty="0" smtClean="0"/>
              <a:t>1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glite-yaim-clients-5.0.1-</a:t>
            </a:r>
            <a:r>
              <a:rPr lang="hu-HU" dirty="0" smtClean="0"/>
              <a:t>2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glite-yaim-cluster-2.1.0-</a:t>
            </a:r>
            <a:r>
              <a:rPr lang="hu-HU" dirty="0" smtClean="0"/>
              <a:t>4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glite-yaim-ge-utils-4.3.0-</a:t>
            </a:r>
            <a:r>
              <a:rPr lang="hu-HU" dirty="0" smtClean="0"/>
              <a:t>4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glite-yaim-lsf-utils-5.0.0-</a:t>
            </a:r>
            <a:r>
              <a:rPr lang="hu-HU" dirty="0" smtClean="0"/>
              <a:t>2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glite-yaim-mpi-1.1.11</a:t>
            </a:r>
            <a:r>
              <a:rPr lang="hu-HU" dirty="0" smtClean="0"/>
              <a:t>-1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glite</a:t>
            </a:r>
            <a:r>
              <a:rPr lang="fr-FR" dirty="0"/>
              <a:t>-yaim-torque-client-5.1.0-</a:t>
            </a:r>
            <a:r>
              <a:rPr lang="fr-FR" dirty="0" smtClean="0"/>
              <a:t>1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/>
              <a:t>glite-yaim-torque-server-5.1.0-</a:t>
            </a:r>
            <a:r>
              <a:rPr lang="fr-FR" dirty="0" smtClean="0"/>
              <a:t>1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dirty="0"/>
              <a:t>glite-yaim-torque-utils-5.1.0-</a:t>
            </a:r>
            <a:r>
              <a:rPr lang="fr-FR" dirty="0" smtClean="0"/>
              <a:t>2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glite-yaim-wms-4.1.5-1</a:t>
            </a:r>
            <a:endParaRPr lang="fr-FR" dirty="0" smtClean="0"/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lfc-yaim-4.2.4-</a:t>
            </a:r>
            <a:r>
              <a:rPr lang="hu-HU" dirty="0" smtClean="0"/>
              <a:t>1 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yaim-argus_server-1.5.1-</a:t>
            </a:r>
            <a:r>
              <a:rPr lang="hu-HU" dirty="0" smtClean="0"/>
              <a:t>1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yaim-fts-4.1.14-</a:t>
            </a:r>
            <a:r>
              <a:rPr lang="hu-HU" dirty="0" smtClean="0"/>
              <a:t>1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yaim-glexec-wn-2.3.2-</a:t>
            </a:r>
            <a:r>
              <a:rPr lang="hu-HU" dirty="0" smtClean="0"/>
              <a:t>1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yaim-storm-4.2.2-</a:t>
            </a:r>
            <a:r>
              <a:rPr lang="hu-HU" dirty="0" smtClean="0"/>
              <a:t>1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yaim-voms-1.1.1-</a:t>
            </a:r>
            <a:r>
              <a:rPr lang="hu-HU" dirty="0" smtClean="0"/>
              <a:t>1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6616</TotalTime>
  <Words>2206</Words>
  <Application>Microsoft Macintosh PowerPoint</Application>
  <PresentationFormat>Custom</PresentationFormat>
  <Paragraphs>388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Calibri</vt:lpstr>
      <vt:lpstr>ＭＳ Ｐゴシック</vt:lpstr>
      <vt:lpstr>Arial</vt:lpstr>
      <vt:lpstr>Bitstream Vera Sans</vt:lpstr>
      <vt:lpstr>Times New Roman</vt:lpstr>
      <vt:lpstr>Courier</vt:lpstr>
      <vt:lpstr>Mangal</vt:lpstr>
      <vt:lpstr>Larissa-Design</vt:lpstr>
      <vt:lpstr>YAIM tutorial on gLite configuration tool (http://www.pd.infn.it/~aiftim/ )</vt:lpstr>
      <vt:lpstr>Overview</vt:lpstr>
      <vt:lpstr>Short history</vt:lpstr>
      <vt:lpstr>YAIM Evolution</vt:lpstr>
      <vt:lpstr>YAIM Evolution</vt:lpstr>
      <vt:lpstr>YAIM – present &amp; future</vt:lpstr>
      <vt:lpstr>YAIM Acronym/Logo</vt:lpstr>
      <vt:lpstr>YAIM – configuration tool</vt:lpstr>
      <vt:lpstr>YAIM - modular structure</vt:lpstr>
      <vt:lpstr>YAIM’s directory structure</vt:lpstr>
      <vt:lpstr>YAIM’s directory structure (II)</vt:lpstr>
      <vt:lpstr>YAIM’s directory structure (III)</vt:lpstr>
      <vt:lpstr>YAIM’s configuration “storage”</vt:lpstr>
      <vt:lpstr>How to use YAIM</vt:lpstr>
      <vt:lpstr>Configuration Flow</vt:lpstr>
      <vt:lpstr>YAIM command</vt:lpstr>
      <vt:lpstr>Examples</vt:lpstr>
      <vt:lpstr>Hints on usage</vt:lpstr>
      <vt:lpstr>Advanced usage</vt:lpstr>
      <vt:lpstr>Enable new VO</vt:lpstr>
      <vt:lpstr>Enable new VO</vt:lpstr>
      <vt:lpstr>Enable new VO</vt:lpstr>
      <vt:lpstr>Add new pool accounts</vt:lpstr>
      <vt:lpstr>How to build a YAIM module</vt:lpstr>
      <vt:lpstr>How to build a YAIM module</vt:lpstr>
      <vt:lpstr>How to build a YAIM module</vt:lpstr>
      <vt:lpstr>Documentation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Status</dc:title>
  <dc:subject/>
  <dc:creator>C. Aiftimiei</dc:creator>
  <cp:keywords/>
  <dc:description/>
  <cp:lastModifiedBy>Cristina Aiftimiei</cp:lastModifiedBy>
  <cp:revision>464</cp:revision>
  <dcterms:created xsi:type="dcterms:W3CDTF">2011-10-04T06:09:25Z</dcterms:created>
  <dcterms:modified xsi:type="dcterms:W3CDTF">2012-09-19T06:27:42Z</dcterms:modified>
  <cp:category/>
</cp:coreProperties>
</file>