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4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5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3" r:id="rId15"/>
    <p:sldId id="268" r:id="rId16"/>
    <p:sldId id="269" r:id="rId17"/>
    <p:sldId id="276" r:id="rId18"/>
    <p:sldId id="270" r:id="rId19"/>
    <p:sldId id="271" r:id="rId20"/>
    <p:sldId id="272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81124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10" Type="http://schemas.openxmlformats.org/officeDocument/2006/relationships/image" Target="../media/image110.emf"/><Relationship Id="rId11" Type="http://schemas.openxmlformats.org/officeDocument/2006/relationships/image" Target="../media/image111.emf"/><Relationship Id="rId1" Type="http://schemas.openxmlformats.org/officeDocument/2006/relationships/image" Target="../media/image101.emf"/><Relationship Id="rId2" Type="http://schemas.openxmlformats.org/officeDocument/2006/relationships/image" Target="../media/image10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117.emf"/><Relationship Id="rId1" Type="http://schemas.openxmlformats.org/officeDocument/2006/relationships/image" Target="../media/image112.emf"/><Relationship Id="rId2" Type="http://schemas.openxmlformats.org/officeDocument/2006/relationships/image" Target="../media/image11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1" Type="http://schemas.openxmlformats.org/officeDocument/2006/relationships/image" Target="../media/image118.emf"/><Relationship Id="rId2" Type="http://schemas.openxmlformats.org/officeDocument/2006/relationships/image" Target="../media/image11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7" Type="http://schemas.openxmlformats.org/officeDocument/2006/relationships/image" Target="../media/image128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Relationship Id="rId2" Type="http://schemas.openxmlformats.org/officeDocument/2006/relationships/image" Target="../media/image130.emf"/><Relationship Id="rId3" Type="http://schemas.openxmlformats.org/officeDocument/2006/relationships/image" Target="../media/image13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4" Type="http://schemas.openxmlformats.org/officeDocument/2006/relationships/image" Target="../media/image136.emf"/><Relationship Id="rId5" Type="http://schemas.openxmlformats.org/officeDocument/2006/relationships/image" Target="../media/image137.emf"/><Relationship Id="rId6" Type="http://schemas.openxmlformats.org/officeDocument/2006/relationships/image" Target="../media/image138.emf"/><Relationship Id="rId7" Type="http://schemas.openxmlformats.org/officeDocument/2006/relationships/image" Target="../media/image139.emf"/><Relationship Id="rId8" Type="http://schemas.openxmlformats.org/officeDocument/2006/relationships/image" Target="../media/image140.emf"/><Relationship Id="rId9" Type="http://schemas.openxmlformats.org/officeDocument/2006/relationships/image" Target="../media/image141.emf"/><Relationship Id="rId1" Type="http://schemas.openxmlformats.org/officeDocument/2006/relationships/image" Target="../media/image133.emf"/><Relationship Id="rId2" Type="http://schemas.openxmlformats.org/officeDocument/2006/relationships/image" Target="../media/image1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7D3B-2900-3B49-8D3F-2FF6C851A2AF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320A-7A00-4E43-8D33-4D5F5E05A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Esempi</a:t>
            </a:r>
            <a:r>
              <a:rPr lang="en-US" dirty="0" smtClean="0"/>
              <a:t>: </a:t>
            </a:r>
            <a:r>
              <a:rPr lang="en-US" dirty="0" err="1" smtClean="0"/>
              <a:t>temperatura</a:t>
            </a:r>
            <a:r>
              <a:rPr lang="en-US" dirty="0" smtClean="0"/>
              <a:t>,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pressione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grandezze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descritte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semplicemente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Altre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grandezze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fisiche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possono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descritte</a:t>
            </a:r>
            <a:r>
              <a:rPr lang="en-US" baseline="0" dirty="0" smtClean="0"/>
              <a:t> con un </a:t>
            </a:r>
            <a:r>
              <a:rPr lang="en-US" baseline="0" dirty="0" err="1" smtClean="0"/>
              <a:t>semplice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Esempi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velocita</a:t>
            </a:r>
            <a:r>
              <a:rPr lang="en-US" baseline="0" dirty="0" smtClean="0"/>
              <a:t>`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spostamento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abbiamo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bisogno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sapere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verso.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I </a:t>
            </a:r>
            <a:r>
              <a:rPr lang="en-US" dirty="0" err="1" smtClean="0"/>
              <a:t>vettori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rappresemtati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fissato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riferimento</a:t>
            </a:r>
            <a:r>
              <a:rPr lang="en-US" baseline="0" dirty="0" smtClean="0"/>
              <a:t>. 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Nell’esempio</a:t>
            </a:r>
            <a:r>
              <a:rPr lang="en-US" baseline="0" dirty="0" smtClean="0"/>
              <a:t>  in </a:t>
            </a:r>
            <a:r>
              <a:rPr lang="en-US" baseline="0" dirty="0" err="1" smtClean="0"/>
              <a:t>figura</a:t>
            </a:r>
            <a:r>
              <a:rPr lang="en-US" baseline="0" dirty="0" smtClean="0"/>
              <a:t> se in </a:t>
            </a:r>
            <a:r>
              <a:rPr lang="en-US" baseline="0" dirty="0" err="1" smtClean="0"/>
              <a:t>corrsipondenza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punto</a:t>
            </a:r>
            <a:r>
              <a:rPr lang="en-US" baseline="0" dirty="0" smtClean="0"/>
              <a:t> P </a:t>
            </a:r>
            <a:r>
              <a:rPr lang="en-US" baseline="0" dirty="0" err="1" smtClean="0"/>
              <a:t>nel</a:t>
            </a:r>
            <a:r>
              <a:rPr lang="en-US" baseline="0" dirty="0" smtClean="0"/>
              <a:t> piano 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allora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componenti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altro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le </a:t>
            </a:r>
            <a:r>
              <a:rPr lang="en-US" b="1" baseline="0" dirty="0" smtClean="0"/>
              <a:t>coordinate del </a:t>
            </a:r>
            <a:r>
              <a:rPr lang="en-US" b="1" baseline="0" dirty="0" err="1" smtClean="0"/>
              <a:t>punto</a:t>
            </a:r>
            <a:r>
              <a:rPr lang="en-US" b="1" baseline="0" dirty="0" smtClean="0"/>
              <a:t> P.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Forse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` </a:t>
            </a:r>
            <a:r>
              <a:rPr lang="en-US" dirty="0" err="1" smtClean="0"/>
              <a:t>meglio</a:t>
            </a:r>
            <a:r>
              <a:rPr lang="en-US" dirty="0" smtClean="0"/>
              <a:t> </a:t>
            </a:r>
            <a:r>
              <a:rPr lang="en-US" dirty="0" err="1" smtClean="0"/>
              <a:t>rifare</a:t>
            </a:r>
            <a:r>
              <a:rPr lang="en-US" dirty="0" smtClean="0"/>
              <a:t> la prima </a:t>
            </a:r>
            <a:r>
              <a:rPr lang="en-US" dirty="0" err="1" smtClean="0"/>
              <a:t>figura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N.B. I </a:t>
            </a:r>
            <a:r>
              <a:rPr lang="en-US" dirty="0" err="1" smtClean="0"/>
              <a:t>versori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adimensionali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2A8A3-E934-4E47-A51D-7AC4152CB74C}" type="datetimeFigureOut">
              <a:rPr lang="en-US" smtClean="0"/>
              <a:pPr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54.bin"/><Relationship Id="rId21" Type="http://schemas.openxmlformats.org/officeDocument/2006/relationships/image" Target="../media/image55.emf"/><Relationship Id="rId22" Type="http://schemas.openxmlformats.org/officeDocument/2006/relationships/oleObject" Target="../embeddings/oleObject55.bin"/><Relationship Id="rId23" Type="http://schemas.openxmlformats.org/officeDocument/2006/relationships/image" Target="../media/image56.emf"/><Relationship Id="rId10" Type="http://schemas.openxmlformats.org/officeDocument/2006/relationships/oleObject" Target="../embeddings/oleObject49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53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image" Target="../media/image65.emf"/><Relationship Id="rId10" Type="http://schemas.openxmlformats.org/officeDocument/2006/relationships/image" Target="../media/image60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1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2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64.emf"/><Relationship Id="rId19" Type="http://schemas.openxmlformats.org/officeDocument/2006/relationships/oleObject" Target="../embeddings/oleObject6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70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71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72.bin"/><Relationship Id="rId18" Type="http://schemas.openxmlformats.org/officeDocument/2006/relationships/image" Target="../media/image7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5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emf"/><Relationship Id="rId12" Type="http://schemas.openxmlformats.org/officeDocument/2006/relationships/oleObject" Target="../embeddings/oleObject78.bin"/><Relationship Id="rId13" Type="http://schemas.openxmlformats.org/officeDocument/2006/relationships/image" Target="../media/image79.emf"/><Relationship Id="rId14" Type="http://schemas.openxmlformats.org/officeDocument/2006/relationships/oleObject" Target="../embeddings/oleObject79.bin"/><Relationship Id="rId15" Type="http://schemas.openxmlformats.org/officeDocument/2006/relationships/image" Target="../media/image80.emf"/><Relationship Id="rId16" Type="http://schemas.openxmlformats.org/officeDocument/2006/relationships/oleObject" Target="../embeddings/oleObject80.bin"/><Relationship Id="rId17" Type="http://schemas.openxmlformats.org/officeDocument/2006/relationships/image" Target="../media/image81.emf"/><Relationship Id="rId18" Type="http://schemas.openxmlformats.org/officeDocument/2006/relationships/oleObject" Target="../embeddings/oleObject81.bin"/><Relationship Id="rId19" Type="http://schemas.openxmlformats.org/officeDocument/2006/relationships/image" Target="../media/image8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76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77.emf"/><Relationship Id="rId10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85.e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8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0.bin"/><Relationship Id="rId12" Type="http://schemas.openxmlformats.org/officeDocument/2006/relationships/image" Target="../media/image91.emf"/><Relationship Id="rId13" Type="http://schemas.openxmlformats.org/officeDocument/2006/relationships/oleObject" Target="../embeddings/oleObject91.bin"/><Relationship Id="rId14" Type="http://schemas.openxmlformats.org/officeDocument/2006/relationships/image" Target="../media/image9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90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6.bin"/><Relationship Id="rId12" Type="http://schemas.openxmlformats.org/officeDocument/2006/relationships/image" Target="../media/image97.e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9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95.bin"/><Relationship Id="rId10" Type="http://schemas.openxmlformats.org/officeDocument/2006/relationships/image" Target="../media/image9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20" Type="http://schemas.openxmlformats.org/officeDocument/2006/relationships/image" Target="../media/image109.emf"/><Relationship Id="rId21" Type="http://schemas.openxmlformats.org/officeDocument/2006/relationships/oleObject" Target="../embeddings/oleObject109.bin"/><Relationship Id="rId22" Type="http://schemas.openxmlformats.org/officeDocument/2006/relationships/image" Target="../media/image110.emf"/><Relationship Id="rId23" Type="http://schemas.openxmlformats.org/officeDocument/2006/relationships/oleObject" Target="../embeddings/oleObject110.bin"/><Relationship Id="rId24" Type="http://schemas.openxmlformats.org/officeDocument/2006/relationships/image" Target="../media/image111.emf"/><Relationship Id="rId10" Type="http://schemas.openxmlformats.org/officeDocument/2006/relationships/image" Target="../media/image104.emf"/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05.e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106.em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107.e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108.emf"/><Relationship Id="rId19" Type="http://schemas.openxmlformats.org/officeDocument/2006/relationships/oleObject" Target="../embeddings/oleObject108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103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5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116.bin"/><Relationship Id="rId14" Type="http://schemas.openxmlformats.org/officeDocument/2006/relationships/image" Target="../media/image11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1.bin"/><Relationship Id="rId4" Type="http://schemas.openxmlformats.org/officeDocument/2006/relationships/image" Target="../media/image112.emf"/><Relationship Id="rId5" Type="http://schemas.openxmlformats.org/officeDocument/2006/relationships/oleObject" Target="../embeddings/oleObject112.bin"/><Relationship Id="rId6" Type="http://schemas.openxmlformats.org/officeDocument/2006/relationships/image" Target="../media/image113.e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114.bin"/><Relationship Id="rId10" Type="http://schemas.openxmlformats.org/officeDocument/2006/relationships/image" Target="../media/image1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4" Type="http://schemas.openxmlformats.org/officeDocument/2006/relationships/image" Target="../media/image118.e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119.e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20.emf"/><Relationship Id="rId9" Type="http://schemas.openxmlformats.org/officeDocument/2006/relationships/oleObject" Target="../embeddings/oleObject120.bin"/><Relationship Id="rId10" Type="http://schemas.openxmlformats.org/officeDocument/2006/relationships/image" Target="../media/image1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5.bin"/><Relationship Id="rId12" Type="http://schemas.openxmlformats.org/officeDocument/2006/relationships/image" Target="../media/image126.emf"/><Relationship Id="rId13" Type="http://schemas.openxmlformats.org/officeDocument/2006/relationships/oleObject" Target="../embeddings/oleObject126.bin"/><Relationship Id="rId14" Type="http://schemas.openxmlformats.org/officeDocument/2006/relationships/image" Target="../media/image127.emf"/><Relationship Id="rId15" Type="http://schemas.openxmlformats.org/officeDocument/2006/relationships/oleObject" Target="../embeddings/oleObject127.bin"/><Relationship Id="rId16" Type="http://schemas.openxmlformats.org/officeDocument/2006/relationships/image" Target="../media/image12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122.emf"/><Relationship Id="rId5" Type="http://schemas.openxmlformats.org/officeDocument/2006/relationships/oleObject" Target="../embeddings/oleObject122.bin"/><Relationship Id="rId6" Type="http://schemas.openxmlformats.org/officeDocument/2006/relationships/image" Target="../media/image123.emf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124.emf"/><Relationship Id="rId9" Type="http://schemas.openxmlformats.org/officeDocument/2006/relationships/oleObject" Target="../embeddings/oleObject124.bin"/><Relationship Id="rId10" Type="http://schemas.openxmlformats.org/officeDocument/2006/relationships/image" Target="../media/image1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4" Type="http://schemas.openxmlformats.org/officeDocument/2006/relationships/image" Target="../media/image129.emf"/><Relationship Id="rId5" Type="http://schemas.openxmlformats.org/officeDocument/2006/relationships/oleObject" Target="../embeddings/oleObject129.bin"/><Relationship Id="rId6" Type="http://schemas.openxmlformats.org/officeDocument/2006/relationships/image" Target="../media/image130.emf"/><Relationship Id="rId7" Type="http://schemas.openxmlformats.org/officeDocument/2006/relationships/oleObject" Target="../embeddings/oleObject130.bin"/><Relationship Id="rId8" Type="http://schemas.openxmlformats.org/officeDocument/2006/relationships/image" Target="../media/image131.emf"/><Relationship Id="rId9" Type="http://schemas.openxmlformats.org/officeDocument/2006/relationships/image" Target="../media/image132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4.bin"/><Relationship Id="rId20" Type="http://schemas.openxmlformats.org/officeDocument/2006/relationships/image" Target="../media/image141.emf"/><Relationship Id="rId10" Type="http://schemas.openxmlformats.org/officeDocument/2006/relationships/image" Target="../media/image136.emf"/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37.e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38.e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39.emf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140.emf"/><Relationship Id="rId19" Type="http://schemas.openxmlformats.org/officeDocument/2006/relationships/oleObject" Target="../embeddings/oleObject139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31.bin"/><Relationship Id="rId4" Type="http://schemas.openxmlformats.org/officeDocument/2006/relationships/image" Target="../media/image133.e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134.emf"/><Relationship Id="rId7" Type="http://schemas.openxmlformats.org/officeDocument/2006/relationships/oleObject" Target="../embeddings/oleObject133.bin"/><Relationship Id="rId8" Type="http://schemas.openxmlformats.org/officeDocument/2006/relationships/image" Target="../media/image1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4" Type="http://schemas.openxmlformats.org/officeDocument/2006/relationships/image" Target="../media/image142.emf"/><Relationship Id="rId5" Type="http://schemas.openxmlformats.org/officeDocument/2006/relationships/oleObject" Target="../embeddings/oleObject141.bin"/><Relationship Id="rId6" Type="http://schemas.openxmlformats.org/officeDocument/2006/relationships/image" Target="../media/image143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emf"/><Relationship Id="rId3" Type="http://schemas.openxmlformats.org/officeDocument/2006/relationships/image" Target="../media/image14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19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0.e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1.e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2.e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23.emf"/><Relationship Id="rId29" Type="http://schemas.openxmlformats.org/officeDocument/2006/relationships/oleObject" Target="../embeddings/oleObject23.bin"/><Relationship Id="rId30" Type="http://schemas.openxmlformats.org/officeDocument/2006/relationships/image" Target="../media/image24.emf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975" y="244804"/>
            <a:ext cx="29418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VETTORI: DEFINIZIONI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496" y="1084120"/>
            <a:ext cx="90675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grandezza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 G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associa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direzione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un verso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parla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vettori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grandezze</a:t>
            </a:r>
            <a:r>
              <a:rPr lang="en-US" dirty="0" smtClean="0"/>
              <a:t> </a:t>
            </a:r>
            <a:r>
              <a:rPr lang="en-US" dirty="0" err="1" smtClean="0"/>
              <a:t>fisiche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due tipi: </a:t>
            </a:r>
          </a:p>
          <a:p>
            <a:endParaRPr lang="en-US" dirty="0" smtClean="0"/>
          </a:p>
          <a:p>
            <a:r>
              <a:rPr lang="en-US" sz="2000" dirty="0" smtClean="0"/>
              <a:t>SCALARE: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con le sue </a:t>
            </a:r>
            <a:r>
              <a:rPr lang="en-US" sz="2000" dirty="0" err="1" smtClean="0"/>
              <a:t>unita</a:t>
            </a:r>
            <a:r>
              <a:rPr lang="en-US" sz="2000" dirty="0" smtClean="0"/>
              <a:t>`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misura</a:t>
            </a:r>
            <a:r>
              <a:rPr lang="en-US" sz="2000" dirty="0" smtClean="0"/>
              <a:t> (</a:t>
            </a:r>
            <a:r>
              <a:rPr lang="en-US" sz="2000" dirty="0" err="1" smtClean="0"/>
              <a:t>es</a:t>
            </a:r>
            <a:r>
              <a:rPr lang="en-US" sz="2000" dirty="0" smtClean="0"/>
              <a:t>: la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, </a:t>
            </a:r>
            <a:r>
              <a:rPr lang="en-US" sz="2000" dirty="0" err="1" smtClean="0"/>
              <a:t>l’energia</a:t>
            </a:r>
            <a:r>
              <a:rPr lang="en-US" sz="2000" dirty="0" smtClean="0"/>
              <a:t> etc.)</a:t>
            </a:r>
          </a:p>
          <a:p>
            <a:endParaRPr lang="en-US" dirty="0" smtClean="0"/>
          </a:p>
          <a:p>
            <a:r>
              <a:rPr lang="en-US" sz="2000" dirty="0" smtClean="0"/>
              <a:t>VETTORIALE: </a:t>
            </a:r>
            <a:r>
              <a:rPr lang="en-US" sz="2000" dirty="0" err="1" smtClean="0"/>
              <a:t>grandezza</a:t>
            </a:r>
            <a:r>
              <a:rPr lang="en-US" sz="2000" dirty="0" smtClean="0"/>
              <a:t> </a:t>
            </a:r>
            <a:r>
              <a:rPr lang="en-US" sz="2000" dirty="0" err="1" smtClean="0"/>
              <a:t>definita</a:t>
            </a:r>
            <a:r>
              <a:rPr lang="en-US" sz="2000" dirty="0" smtClean="0"/>
              <a:t> da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b="1" u="sng" dirty="0" err="1" smtClean="0"/>
              <a:t>direzione</a:t>
            </a:r>
            <a:r>
              <a:rPr lang="en-US" sz="2000" dirty="0" smtClean="0"/>
              <a:t>, un </a:t>
            </a:r>
            <a:r>
              <a:rPr lang="en-US" sz="2000" b="1" u="sng" dirty="0" smtClean="0"/>
              <a:t>verso</a:t>
            </a:r>
            <a:r>
              <a:rPr lang="en-US" sz="2000" dirty="0" smtClean="0"/>
              <a:t> e da un </a:t>
            </a:r>
            <a:r>
              <a:rPr lang="en-US" sz="2000" b="1" u="sng" dirty="0" smtClean="0"/>
              <a:t>modulo</a:t>
            </a:r>
            <a:r>
              <a:rPr lang="en-US" sz="2000" dirty="0" smtClean="0"/>
              <a:t>  (o     </a:t>
            </a:r>
          </a:p>
          <a:p>
            <a:r>
              <a:rPr lang="en-US" sz="2000" dirty="0" smtClean="0"/>
              <a:t>                        </a:t>
            </a:r>
            <a:r>
              <a:rPr lang="en-US" sz="2000" dirty="0" err="1" smtClean="0"/>
              <a:t>intensita</a:t>
            </a:r>
            <a:r>
              <a:rPr lang="en-US" sz="2000" dirty="0" smtClean="0"/>
              <a:t>`) </a:t>
            </a:r>
          </a:p>
          <a:p>
            <a:r>
              <a:rPr lang="en-US" sz="2000" dirty="0" smtClean="0"/>
              <a:t>                        </a:t>
            </a:r>
          </a:p>
          <a:p>
            <a:r>
              <a:rPr lang="en-US" dirty="0" smtClean="0"/>
              <a:t>                           </a:t>
            </a:r>
            <a:r>
              <a:rPr lang="en-US" dirty="0" err="1" smtClean="0"/>
              <a:t>Esempio</a:t>
            </a:r>
            <a:r>
              <a:rPr lang="en-US" dirty="0" smtClean="0"/>
              <a:t>: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spostamento</a:t>
            </a:r>
            <a:r>
              <a:rPr lang="en-US" dirty="0" smtClean="0"/>
              <a:t>,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velocita</a:t>
            </a:r>
            <a:r>
              <a:rPr lang="en-US" dirty="0" smtClean="0"/>
              <a:t>`,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accelerazione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                  le </a:t>
            </a:r>
            <a:r>
              <a:rPr lang="en-US" dirty="0" err="1" smtClean="0"/>
              <a:t>forze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grandezze</a:t>
            </a:r>
            <a:r>
              <a:rPr lang="en-US" dirty="0" smtClean="0"/>
              <a:t> </a:t>
            </a:r>
            <a:r>
              <a:rPr lang="en-US" dirty="0" err="1" smtClean="0"/>
              <a:t>fisiche</a:t>
            </a:r>
            <a:r>
              <a:rPr lang="en-US" dirty="0" smtClean="0"/>
              <a:t> </a:t>
            </a:r>
            <a:r>
              <a:rPr lang="en-US" dirty="0" err="1" smtClean="0"/>
              <a:t>vettoriali</a:t>
            </a:r>
            <a:r>
              <a:rPr lang="en-US" dirty="0" smtClean="0"/>
              <a:t>.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88996" y="1022924"/>
          <a:ext cx="1193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4" imgW="533400" imgH="228600" progId="Equation.3">
                  <p:embed/>
                </p:oleObj>
              </mc:Choice>
              <mc:Fallback>
                <p:oleObj name="Equation" r:id="rId4" imgW="533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996" y="1022924"/>
                        <a:ext cx="11938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18" y="197560"/>
            <a:ext cx="71147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SOMMA TRA VETTORI IN TERMINI DELLE COMPONENTI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10298" y="3888046"/>
            <a:ext cx="18947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5806" y="4865239"/>
            <a:ext cx="948635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467" y="2769993"/>
            <a:ext cx="948635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57678" y="4222652"/>
            <a:ext cx="1653255" cy="611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661108" y="4000952"/>
            <a:ext cx="1130250" cy="5371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59267" y="3138309"/>
            <a:ext cx="2171285" cy="1696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7678" y="4834632"/>
            <a:ext cx="34281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737256" y="4021180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5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256" y="4021180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239963" y="3172865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72865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587624" y="2940665"/>
          <a:ext cx="12779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7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4" y="2940665"/>
                        <a:ext cx="127793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3299669" y="4003748"/>
            <a:ext cx="1661767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304943" y="4528642"/>
            <a:ext cx="61198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929663" y="4269507"/>
            <a:ext cx="113025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57678" y="4834632"/>
            <a:ext cx="53631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59267" y="4895837"/>
            <a:ext cx="16508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57678" y="4972332"/>
            <a:ext cx="21720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6013" y="963883"/>
            <a:ext cx="79335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 </a:t>
            </a:r>
            <a:r>
              <a:rPr lang="en-US" sz="2000" dirty="0" err="1" smtClean="0"/>
              <a:t>consideri</a:t>
            </a:r>
            <a:r>
              <a:rPr lang="en-US" sz="2000" dirty="0" smtClean="0"/>
              <a:t>  </a:t>
            </a:r>
          </a:p>
          <a:p>
            <a:endParaRPr lang="en-US" sz="2000" dirty="0"/>
          </a:p>
          <a:p>
            <a:r>
              <a:rPr lang="en-US" sz="2000" dirty="0" smtClean="0"/>
              <a:t>In termini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ovvero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devono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sommare</a:t>
            </a:r>
            <a:r>
              <a:rPr lang="en-US" sz="2000" b="1" dirty="0" smtClean="0">
                <a:solidFill>
                  <a:srgbClr val="FF0000"/>
                </a:solidFill>
              </a:rPr>
              <a:t> le </a:t>
            </a:r>
            <a:r>
              <a:rPr lang="en-US" sz="2000" b="1" dirty="0" err="1" smtClean="0">
                <a:solidFill>
                  <a:srgbClr val="FF0000"/>
                </a:solidFill>
              </a:rPr>
              <a:t>rispettive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dei</a:t>
            </a:r>
            <a:r>
              <a:rPr lang="en-US" sz="2000" b="1" dirty="0" smtClean="0">
                <a:solidFill>
                  <a:srgbClr val="FF0000"/>
                </a:solidFill>
              </a:rPr>
              <a:t> due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vettori</a:t>
            </a:r>
            <a:r>
              <a:rPr lang="en-US" sz="2000" b="1" dirty="0" smtClean="0">
                <a:solidFill>
                  <a:srgbClr val="FF0000"/>
                </a:solidFill>
              </a:rPr>
              <a:t>        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131347" y="1586052"/>
          <a:ext cx="4502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8" name="Equation" r:id="rId9" imgW="1790700" imgH="203200" progId="Equation.3">
                  <p:embed/>
                </p:oleObj>
              </mc:Choice>
              <mc:Fallback>
                <p:oleObj name="Equation" r:id="rId9" imgW="17907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347" y="1586052"/>
                        <a:ext cx="45021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001532" y="5201829"/>
          <a:ext cx="1787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9" name="Equation" r:id="rId11" imgW="711200" imgH="431800" progId="Equation.3">
                  <p:embed/>
                </p:oleObj>
              </mc:Choice>
              <mc:Fallback>
                <p:oleObj name="Equation" r:id="rId11" imgW="711200" imgH="431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532" y="5201829"/>
                        <a:ext cx="178752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311418"/>
              </p:ext>
            </p:extLst>
          </p:nvPr>
        </p:nvGraphicFramePr>
        <p:xfrm>
          <a:off x="7544696" y="2219229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696" y="2219229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65274"/>
              </p:ext>
            </p:extLst>
          </p:nvPr>
        </p:nvGraphicFramePr>
        <p:xfrm>
          <a:off x="8130793" y="2145233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1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793" y="2145233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1749066" y="908457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2" name="Equation" r:id="rId17" imgW="571500" imgH="177800" progId="Equation.3">
                  <p:embed/>
                </p:oleObj>
              </mc:Choice>
              <mc:Fallback>
                <p:oleObj name="Equation" r:id="rId17" imgW="5715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066" y="908457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5400000" flipH="1" flipV="1">
            <a:off x="1652930" y="3992763"/>
            <a:ext cx="1130250" cy="5371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10933" y="4221064"/>
            <a:ext cx="53631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822E-6 1.20777E-6 L 0.18221 -0.09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282" y="321292"/>
            <a:ext cx="34684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DIFFERENZA TRA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788" y="1025084"/>
            <a:ext cx="777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differenza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722559" y="1101107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559" y="1101107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206" y="1030266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Equation" r:id="rId6" imgW="114300" imgH="177800" progId="Equation.3">
                  <p:embed/>
                </p:oleObj>
              </mc:Choice>
              <mc:Fallback>
                <p:oleObj name="Equation" r:id="rId6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206" y="1030266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52992" y="1599866"/>
          <a:ext cx="2698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Equation" r:id="rId8" imgW="1206500" imgH="203200" progId="Equation.3">
                  <p:embed/>
                </p:oleObj>
              </mc:Choice>
              <mc:Fallback>
                <p:oleObj name="Equation" r:id="rId8" imgW="12065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2" y="1599866"/>
                        <a:ext cx="2698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801430" y="6198341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469391" y="6245826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Equation" r:id="rId10" imgW="114300" imgH="139700" progId="Equation.3">
                  <p:embed/>
                </p:oleObj>
              </mc:Choice>
              <mc:Fallback>
                <p:oleObj name="Equation" r:id="rId10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391" y="6245826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020195" y="5125318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Equation" r:id="rId12" imgW="114300" imgH="177800" progId="Equation.3">
                  <p:embed/>
                </p:oleObj>
              </mc:Choice>
              <mc:Fallback>
                <p:oleObj name="Equation" r:id="rId12" imgW="1143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195" y="5125318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801430" y="5324357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657097" y="5478049"/>
            <a:ext cx="873984" cy="56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95970" y="3199513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3314735" y="2126490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14" imgW="114300" imgH="177800" progId="Equation.3">
                  <p:embed/>
                </p:oleObj>
              </mc:Choice>
              <mc:Fallback>
                <p:oleObj name="Equation" r:id="rId14" imgW="1143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35" y="2126490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095970" y="2325529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2086715" y="3201101"/>
            <a:ext cx="978929" cy="807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2077447" y="3163298"/>
          <a:ext cx="457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Equation" r:id="rId16" imgW="203200" imgH="177800" progId="Equation.3">
                  <p:embed/>
                </p:oleObj>
              </mc:Choice>
              <mc:Fallback>
                <p:oleObj name="Equation" r:id="rId16" imgW="2032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47" y="3163298"/>
                        <a:ext cx="45720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2086715" y="4008473"/>
            <a:ext cx="1677216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3763931" y="3246997"/>
            <a:ext cx="877396" cy="76306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3034049" y="3278592"/>
            <a:ext cx="761476" cy="69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4086225" y="2809875"/>
          <a:ext cx="257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Equation" r:id="rId18" imgW="114300" imgH="139700" progId="Equation.3">
                  <p:embed/>
                </p:oleObj>
              </mc:Choice>
              <mc:Fallback>
                <p:oleObj name="Equation" r:id="rId18" imgW="114300" imgH="139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2809875"/>
                        <a:ext cx="257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992" y="4361938"/>
            <a:ext cx="621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Oppure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piu</a:t>
            </a:r>
            <a:r>
              <a:rPr lang="en-US" b="1" dirty="0" smtClean="0">
                <a:solidFill>
                  <a:srgbClr val="FF0000"/>
                </a:solidFill>
              </a:rPr>
              <a:t>` </a:t>
            </a:r>
            <a:r>
              <a:rPr lang="en-US" b="1" dirty="0" err="1" smtClean="0">
                <a:solidFill>
                  <a:srgbClr val="FF0000"/>
                </a:solidFill>
              </a:rPr>
              <a:t>semplicemente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dalla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punta</a:t>
            </a:r>
            <a:r>
              <a:rPr lang="en-US" b="1" dirty="0" smtClean="0">
                <a:solidFill>
                  <a:srgbClr val="FF0000"/>
                </a:solidFill>
              </a:rPr>
              <a:t>  di        </a:t>
            </a:r>
            <a:r>
              <a:rPr lang="en-US" b="1" dirty="0" err="1" smtClean="0">
                <a:solidFill>
                  <a:srgbClr val="FF0000"/>
                </a:solidFill>
              </a:rPr>
              <a:t>alla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punta</a:t>
            </a:r>
            <a:r>
              <a:rPr lang="en-US" b="1" dirty="0" smtClean="0">
                <a:solidFill>
                  <a:srgbClr val="FF0000"/>
                </a:solidFill>
              </a:rPr>
              <a:t> di 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25963"/>
              </p:ext>
            </p:extLst>
          </p:nvPr>
        </p:nvGraphicFramePr>
        <p:xfrm>
          <a:off x="4498617" y="4290086"/>
          <a:ext cx="2571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9" name="Equation" r:id="rId20" imgW="114300" imgH="177800" progId="Equation.3">
                  <p:embed/>
                </p:oleObj>
              </mc:Choice>
              <mc:Fallback>
                <p:oleObj name="Equation" r:id="rId20" imgW="114300" imgH="177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617" y="4290086"/>
                        <a:ext cx="25717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94784"/>
              </p:ext>
            </p:extLst>
          </p:nvPr>
        </p:nvGraphicFramePr>
        <p:xfrm>
          <a:off x="6060040" y="4374223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Equation" r:id="rId22" imgW="114300" imgH="139700" progId="Equation.3">
                  <p:embed/>
                </p:oleObj>
              </mc:Choice>
              <mc:Fallback>
                <p:oleObj name="Equation" r:id="rId22" imgW="1143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040" y="4374223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56" y="274055"/>
            <a:ext cx="77832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DIFFERENZA TRA VETTORI IN TERMINI DELLE COMPONENTI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742" y="1218188"/>
            <a:ext cx="855472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/>
              <a:t> </a:t>
            </a:r>
            <a:r>
              <a:rPr lang="en-US" sz="2000" dirty="0" smtClean="0"/>
              <a:t>Si </a:t>
            </a:r>
            <a:r>
              <a:rPr lang="en-US" sz="2000" dirty="0" err="1" smtClean="0"/>
              <a:t>consideri</a:t>
            </a:r>
            <a:r>
              <a:rPr lang="en-US" sz="2000" dirty="0" smtClean="0"/>
              <a:t>  </a:t>
            </a:r>
          </a:p>
          <a:p>
            <a:endParaRPr lang="en-US" sz="2000" dirty="0"/>
          </a:p>
          <a:p>
            <a:r>
              <a:rPr lang="en-US" sz="2000" dirty="0" smtClean="0"/>
              <a:t>In termini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ovvero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fa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differenza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tra</a:t>
            </a:r>
            <a:r>
              <a:rPr lang="en-US" sz="2000" b="1" dirty="0" smtClean="0">
                <a:solidFill>
                  <a:srgbClr val="FF0000"/>
                </a:solidFill>
              </a:rPr>
              <a:t> le </a:t>
            </a:r>
            <a:r>
              <a:rPr lang="en-US" sz="2000" b="1" dirty="0" err="1" smtClean="0">
                <a:solidFill>
                  <a:srgbClr val="FF0000"/>
                </a:solidFill>
              </a:rPr>
              <a:t>rispettive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dei</a:t>
            </a:r>
            <a:r>
              <a:rPr lang="en-US" sz="2000" b="1" dirty="0" smtClean="0">
                <a:solidFill>
                  <a:srgbClr val="FF0000"/>
                </a:solidFill>
              </a:rPr>
              <a:t> due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vettori</a:t>
            </a:r>
            <a:r>
              <a:rPr lang="en-US" sz="2000" b="1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Zapf Dingbats" pitchFamily="-111" charset="2"/>
              <a:buChar char="✔"/>
            </a:pPr>
            <a:r>
              <a:rPr lang="en-US" sz="2000" dirty="0" smtClean="0"/>
              <a:t> N.B.1: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                </a:t>
            </a:r>
            <a:r>
              <a:rPr lang="en-US" sz="2000" dirty="0" err="1" smtClean="0"/>
              <a:t>equivale</a:t>
            </a:r>
            <a:r>
              <a:rPr lang="en-US" sz="2000" dirty="0" smtClean="0"/>
              <a:t> a </a:t>
            </a:r>
            <a:r>
              <a:rPr lang="en-US" sz="2000" dirty="0" err="1" smtClean="0"/>
              <a:t>scrivere</a:t>
            </a:r>
            <a:endParaRPr lang="en-US" sz="2000" dirty="0" smtClean="0"/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         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quindi</a:t>
            </a:r>
            <a:r>
              <a:rPr lang="en-US" sz="2000" dirty="0" smtClean="0"/>
              <a:t> </a:t>
            </a:r>
            <a:r>
              <a:rPr lang="en-US" sz="2000" dirty="0" err="1" smtClean="0"/>
              <a:t>compenente</a:t>
            </a:r>
            <a:r>
              <a:rPr lang="en-US" sz="2000" dirty="0" smtClean="0"/>
              <a:t> per </a:t>
            </a:r>
            <a:r>
              <a:rPr lang="en-US" sz="2000" dirty="0" err="1" smtClean="0"/>
              <a:t>componente</a:t>
            </a:r>
            <a:r>
              <a:rPr lang="en-US" sz="2000" dirty="0" smtClean="0"/>
              <a:t>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b="1" i="1" u="sng" dirty="0" err="1" smtClean="0"/>
              <a:t>equivale</a:t>
            </a:r>
            <a:r>
              <a:rPr lang="en-US" sz="2000" b="1" i="1" u="sng" dirty="0" smtClean="0"/>
              <a:t> a due </a:t>
            </a:r>
            <a:r>
              <a:rPr lang="en-US" sz="2000" b="1" i="1" u="sng" dirty="0" err="1" smtClean="0"/>
              <a:t>equazioni</a:t>
            </a:r>
            <a:r>
              <a:rPr lang="en-US" sz="2000" b="1" i="1" u="sng" dirty="0" smtClean="0"/>
              <a:t>   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N.B.2: La </a:t>
            </a:r>
            <a:r>
              <a:rPr lang="en-US" sz="2000" dirty="0" err="1" smtClean="0"/>
              <a:t>espressione</a:t>
            </a:r>
            <a:r>
              <a:rPr lang="en-US" sz="2000" dirty="0" smtClean="0"/>
              <a:t>                        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puo</a:t>
            </a:r>
            <a:r>
              <a:rPr lang="en-US" sz="2000" dirty="0" smtClean="0"/>
              <a:t>` </a:t>
            </a:r>
            <a:r>
              <a:rPr lang="en-US" sz="2000" dirty="0" err="1" smtClean="0"/>
              <a:t>riscrivere</a:t>
            </a:r>
            <a:r>
              <a:rPr lang="en-US" sz="2000" dirty="0" smtClean="0"/>
              <a:t> come 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6550" y="1839913"/>
          <a:ext cx="44688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" name="Equation" r:id="rId3" imgW="1778000" imgH="203200" progId="Equation.3">
                  <p:embed/>
                </p:oleObj>
              </mc:Choice>
              <mc:Fallback>
                <p:oleObj name="Equation" r:id="rId3" imgW="1778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839913"/>
                        <a:ext cx="44688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90493"/>
              </p:ext>
            </p:extLst>
          </p:nvPr>
        </p:nvGraphicFramePr>
        <p:xfrm>
          <a:off x="7601605" y="245926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6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605" y="245926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41639"/>
              </p:ext>
            </p:extLst>
          </p:nvPr>
        </p:nvGraphicFramePr>
        <p:xfrm>
          <a:off x="8234635" y="2399538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7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635" y="2399538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947979" y="1178061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8" name="Equation" r:id="rId9" imgW="571500" imgH="177800" progId="Equation.3">
                  <p:embed/>
                </p:oleObj>
              </mc:Choice>
              <mc:Fallback>
                <p:oleObj name="Equation" r:id="rId9" imgW="5715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979" y="1178061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248424" y="3684012"/>
          <a:ext cx="7667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9" name="Equation" r:id="rId11" imgW="342900" imgH="139700" progId="Equation.3">
                  <p:embed/>
                </p:oleObj>
              </mc:Choice>
              <mc:Fallback>
                <p:oleObj name="Equation" r:id="rId11" imgW="3429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424" y="3684012"/>
                        <a:ext cx="76676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313300" y="3653414"/>
          <a:ext cx="22431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0" name="Equation" r:id="rId13" imgW="1003300" imgH="203200" progId="Equation.3">
                  <p:embed/>
                </p:oleObj>
              </mc:Choice>
              <mc:Fallback>
                <p:oleObj name="Equation" r:id="rId13" imgW="10033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00" y="3653414"/>
                        <a:ext cx="2243138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906588" y="5443019"/>
          <a:ext cx="1306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1" name="Equation" r:id="rId15" imgW="584200" imgH="177800" progId="Equation.3">
                  <p:embed/>
                </p:oleObj>
              </mc:Choice>
              <mc:Fallback>
                <p:oleObj name="Equation" r:id="rId15" imgW="5842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588" y="5443019"/>
                        <a:ext cx="13065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6702109" y="5444220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2" name="Equation" r:id="rId17" imgW="571500" imgH="177800" progId="Equation.3">
                  <p:embed/>
                </p:oleObj>
              </mc:Choice>
              <mc:Fallback>
                <p:oleObj name="Equation" r:id="rId17" imgW="5715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109" y="5444220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5450245" y="4715199"/>
          <a:ext cx="23002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3" name="Equation" r:id="rId19" imgW="1028700" imgH="203200" progId="Equation.3">
                  <p:embed/>
                </p:oleObj>
              </mc:Choice>
              <mc:Fallback>
                <p:oleObj name="Equation" r:id="rId19" imgW="1028700" imgH="203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245" y="4715199"/>
                        <a:ext cx="230028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589" y="286262"/>
            <a:ext cx="623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PRODOTTO TRA UNO SCALARE ED UN VETTORE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83281"/>
            <a:ext cx="91379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Il </a:t>
            </a:r>
            <a:r>
              <a:rPr lang="en-US" sz="2000" dirty="0" err="1" smtClean="0"/>
              <a:t>prodotto</a:t>
            </a:r>
            <a:r>
              <a:rPr lang="en-US" sz="2000" dirty="0" smtClean="0"/>
              <a:t> di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per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scalare</a:t>
            </a:r>
            <a:r>
              <a:rPr lang="en-US" sz="2000" dirty="0" smtClean="0"/>
              <a:t> c (</a:t>
            </a:r>
            <a:r>
              <a:rPr lang="en-US" sz="2000" dirty="0" err="1" smtClean="0"/>
              <a:t>cioe</a:t>
            </a:r>
            <a:r>
              <a:rPr lang="en-US" sz="2000" dirty="0" smtClean="0"/>
              <a:t>` un </a:t>
            </a:r>
            <a:r>
              <a:rPr lang="en-US" sz="2000" dirty="0" err="1" smtClean="0"/>
              <a:t>numero</a:t>
            </a:r>
            <a:r>
              <a:rPr lang="en-US" sz="2000" dirty="0" smtClean="0"/>
              <a:t>),  e`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            </a:t>
            </a:r>
            <a:r>
              <a:rPr lang="en-US" sz="2800" dirty="0" smtClean="0"/>
              <a:t>c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400" dirty="0" smtClean="0"/>
              <a:t>1. Ha la </a:t>
            </a:r>
            <a:r>
              <a:rPr lang="en-US" sz="2400" dirty="0" err="1" smtClean="0"/>
              <a:t>stessa</a:t>
            </a:r>
            <a:r>
              <a:rPr lang="en-US" sz="2400" dirty="0" smtClean="0"/>
              <a:t> </a:t>
            </a:r>
            <a:r>
              <a:rPr lang="en-US" sz="2400" dirty="0" err="1" smtClean="0"/>
              <a:t>direzione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   </a:t>
            </a:r>
          </a:p>
          <a:p>
            <a:r>
              <a:rPr lang="en-US" sz="2400" dirty="0" smtClean="0"/>
              <a:t> 2. modulo </a:t>
            </a:r>
            <a:r>
              <a:rPr lang="en-US" sz="2400" dirty="0" err="1" smtClean="0"/>
              <a:t>dato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: </a:t>
            </a:r>
            <a:r>
              <a:rPr lang="en-US" sz="2400" dirty="0" err="1" smtClean="0"/>
              <a:t>a×|c</a:t>
            </a:r>
            <a:r>
              <a:rPr lang="en-US" sz="2400" dirty="0" smtClean="0"/>
              <a:t>|</a:t>
            </a:r>
          </a:p>
          <a:p>
            <a:r>
              <a:rPr lang="en-US" sz="2400" dirty="0" smtClean="0"/>
              <a:t> 3. verso: </a:t>
            </a:r>
            <a:r>
              <a:rPr lang="en-US" sz="2400" dirty="0" err="1" smtClean="0"/>
              <a:t>uguale</a:t>
            </a:r>
            <a:r>
              <a:rPr lang="en-US" sz="2400" dirty="0" smtClean="0"/>
              <a:t> a 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se </a:t>
            </a:r>
            <a:r>
              <a:rPr lang="en-US" sz="2400" dirty="0" err="1" smtClean="0"/>
              <a:t>c</a:t>
            </a:r>
            <a:r>
              <a:rPr lang="en-US" sz="2400" dirty="0" smtClean="0"/>
              <a:t>&gt;0, verso </a:t>
            </a:r>
            <a:r>
              <a:rPr lang="en-US" sz="2400" dirty="0" err="1" smtClean="0"/>
              <a:t>opposto</a:t>
            </a:r>
            <a:r>
              <a:rPr lang="en-US" sz="2400" dirty="0" smtClean="0"/>
              <a:t> a 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se </a:t>
            </a:r>
            <a:r>
              <a:rPr lang="en-US" sz="2400" dirty="0" err="1" smtClean="0"/>
              <a:t>c</a:t>
            </a:r>
            <a:r>
              <a:rPr lang="en-US" sz="2400" dirty="0" smtClean="0"/>
              <a:t>&lt;0  </a:t>
            </a:r>
          </a:p>
          <a:p>
            <a:endParaRPr lang="en-US" sz="20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431859" y="2998678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3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859" y="2998678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538952" y="3729810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4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952" y="3729810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874402" y="3729810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5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02" y="3729810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963936" y="4671507"/>
            <a:ext cx="808060" cy="423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963936" y="4498048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6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36" y="4498048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219524" y="4865240"/>
            <a:ext cx="1595780" cy="780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612900" y="5448300"/>
          <a:ext cx="1533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7" name="Equation" r:id="rId11" imgW="685800" imgH="177800" progId="Equation.3">
                  <p:embed/>
                </p:oleObj>
              </mc:Choice>
              <mc:Fallback>
                <p:oleObj name="Equation" r:id="rId11" imgW="6858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5448300"/>
                        <a:ext cx="15335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0800000" flipV="1">
            <a:off x="3750290" y="5475023"/>
            <a:ext cx="1643419" cy="73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699000" y="5995988"/>
          <a:ext cx="15335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8" name="Equation" r:id="rId13" imgW="685800" imgH="177800" progId="Equation.3">
                  <p:embed/>
                </p:oleObj>
              </mc:Choice>
              <mc:Fallback>
                <p:oleObj name="Equation" r:id="rId13" imgW="6858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5995988"/>
                        <a:ext cx="15335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16391" y="1313879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9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391" y="1313879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58768"/>
              </p:ext>
            </p:extLst>
          </p:nvPr>
        </p:nvGraphicFramePr>
        <p:xfrm>
          <a:off x="3912182" y="1983364"/>
          <a:ext cx="2841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30" name="Equation" r:id="rId17" imgW="127000" imgH="152400" progId="Equation.3">
                  <p:embed/>
                </p:oleObj>
              </mc:Choice>
              <mc:Fallback>
                <p:oleObj name="Equation" r:id="rId17" imgW="127000" imgH="15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182" y="1983364"/>
                        <a:ext cx="2841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13" y="243455"/>
            <a:ext cx="873662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PRODOTTO TRA UNO SCALARE ED UN VETTORE IN TERMINI DELLE COMPONENTI</a:t>
            </a:r>
            <a:endParaRPr lang="en-US" sz="20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90714" y="1049328"/>
          <a:ext cx="2983607" cy="6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" name="Equation" r:id="rId3" imgW="952500" imgH="203200" progId="Equation.3">
                  <p:embed/>
                </p:oleObj>
              </mc:Choice>
              <mc:Fallback>
                <p:oleObj name="Equation" r:id="rId3" imgW="952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14" y="1049328"/>
                        <a:ext cx="2983607" cy="633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746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83941"/>
            <a:ext cx="899341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 smtClean="0"/>
              <a:t>  </a:t>
            </a:r>
            <a:r>
              <a:rPr lang="en-US" sz="2000" dirty="0" err="1" smtClean="0"/>
              <a:t>Dato</a:t>
            </a:r>
            <a:r>
              <a:rPr lang="en-US" sz="2000" dirty="0" smtClean="0"/>
              <a:t> un </a:t>
            </a:r>
            <a:r>
              <a:rPr lang="en-US" sz="2000" dirty="0" err="1" smtClean="0"/>
              <a:t>qualsiasi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posso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e</a:t>
            </a:r>
            <a:r>
              <a:rPr lang="en-US" sz="2000" dirty="0" smtClean="0"/>
              <a:t>`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ha </a:t>
            </a:r>
            <a:r>
              <a:rPr lang="en-US" sz="2000" b="1" dirty="0" err="1" smtClean="0"/>
              <a:t>stessa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direzione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 verso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      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 modulo </a:t>
            </a:r>
            <a:r>
              <a:rPr lang="en-US" sz="2000" b="1" dirty="0" err="1" smtClean="0"/>
              <a:t>pari</a:t>
            </a:r>
            <a:r>
              <a:rPr lang="en-US" sz="2000" b="1" dirty="0" smtClean="0"/>
              <a:t> ad </a:t>
            </a:r>
            <a:r>
              <a:rPr lang="en-US" sz="2000" b="1" dirty="0" err="1" smtClean="0"/>
              <a:t>uno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` </a:t>
            </a:r>
            <a:r>
              <a:rPr lang="en-US" sz="2000" dirty="0" err="1" smtClean="0"/>
              <a:t>senza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dimensioni</a:t>
            </a:r>
            <a:r>
              <a:rPr lang="en-US" sz="2000" dirty="0" smtClean="0"/>
              <a:t>):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/>
              <a:t> </a:t>
            </a:r>
            <a:r>
              <a:rPr lang="en-US" sz="2000" dirty="0" err="1" smtClean="0"/>
              <a:t>Pertanto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viene</a:t>
            </a:r>
            <a:r>
              <a:rPr lang="en-US" sz="2000" dirty="0" smtClean="0"/>
              <a:t> </a:t>
            </a:r>
            <a:r>
              <a:rPr lang="en-US" sz="2000" dirty="0" err="1" smtClean="0"/>
              <a:t>anche</a:t>
            </a:r>
            <a:r>
              <a:rPr lang="en-US" sz="2000" dirty="0" smtClean="0"/>
              <a:t> </a:t>
            </a:r>
            <a:r>
              <a:rPr lang="en-US" sz="2000" dirty="0" err="1" smtClean="0"/>
              <a:t>chiamato</a:t>
            </a:r>
            <a:r>
              <a:rPr lang="en-US" sz="2000" dirty="0" smtClean="0"/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il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versore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di</a:t>
            </a:r>
            <a:r>
              <a:rPr lang="en-US" sz="2000" b="1" dirty="0" smtClean="0"/>
              <a:t>       , </a:t>
            </a:r>
            <a:r>
              <a:rPr lang="en-US" sz="2000" b="1" dirty="0" err="1" smtClean="0">
                <a:solidFill>
                  <a:srgbClr val="FF0000"/>
                </a:solidFill>
              </a:rPr>
              <a:t>perche</a:t>
            </a:r>
            <a:r>
              <a:rPr lang="en-US" sz="2000" b="1" dirty="0" smtClean="0">
                <a:solidFill>
                  <a:srgbClr val="FF0000"/>
                </a:solidFill>
              </a:rPr>
              <a:t>` ne </a:t>
            </a:r>
            <a:r>
              <a:rPr lang="en-US" sz="2000" b="1" dirty="0" err="1" smtClean="0">
                <a:solidFill>
                  <a:srgbClr val="FF0000"/>
                </a:solidFill>
              </a:rPr>
              <a:t>indica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semplicemente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direzione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</a:t>
            </a:r>
            <a:r>
              <a:rPr lang="en-US" sz="2000" b="1" dirty="0" smtClean="0">
                <a:solidFill>
                  <a:srgbClr val="FF0000"/>
                </a:solidFill>
              </a:rPr>
              <a:t> verso. </a:t>
            </a:r>
            <a:r>
              <a:rPr lang="en-US" sz="2000" dirty="0" err="1" smtClean="0"/>
              <a:t>Possiamo</a:t>
            </a:r>
            <a:r>
              <a:rPr lang="en-US" sz="2000" dirty="0" smtClean="0"/>
              <a:t> </a:t>
            </a:r>
            <a:r>
              <a:rPr lang="en-US" sz="2000" dirty="0" err="1" smtClean="0"/>
              <a:t>infatti</a:t>
            </a:r>
            <a:r>
              <a:rPr lang="en-US" sz="2000" dirty="0" smtClean="0"/>
              <a:t>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: 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044826" y="1127004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6" y="1127004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72086" y="844679"/>
          <a:ext cx="1032299" cy="106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8" name="Equation" r:id="rId6" imgW="406400" imgH="419100" progId="Equation.3">
                  <p:embed/>
                </p:oleObj>
              </mc:Choice>
              <mc:Fallback>
                <p:oleObj name="Equation" r:id="rId6" imgW="4064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086" y="844679"/>
                        <a:ext cx="1032299" cy="1064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75854"/>
              </p:ext>
            </p:extLst>
          </p:nvPr>
        </p:nvGraphicFramePr>
        <p:xfrm>
          <a:off x="5433460" y="201973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9" name="Equation" r:id="rId8" imgW="114300" imgH="139700" progId="Equation.3">
                  <p:embed/>
                </p:oleObj>
              </mc:Choice>
              <mc:Fallback>
                <p:oleObj name="Equation" r:id="rId8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460" y="201973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3872" y="2765560"/>
          <a:ext cx="1612901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0" name="Equation" r:id="rId10" imgW="635000" imgH="444500" progId="Equation.3">
                  <p:embed/>
                </p:oleObj>
              </mc:Choice>
              <mc:Fallback>
                <p:oleObj name="Equation" r:id="rId10" imgW="635000" imgH="444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72" y="2765560"/>
                        <a:ext cx="1612901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627489"/>
              </p:ext>
            </p:extLst>
          </p:nvPr>
        </p:nvGraphicFramePr>
        <p:xfrm>
          <a:off x="2359201" y="4421491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1" name="Equation" r:id="rId12" imgW="114300" imgH="139700" progId="Equation.3">
                  <p:embed/>
                </p:oleObj>
              </mc:Choice>
              <mc:Fallback>
                <p:oleObj name="Equation" r:id="rId12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201" y="4421491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14816"/>
              </p:ext>
            </p:extLst>
          </p:nvPr>
        </p:nvGraphicFramePr>
        <p:xfrm>
          <a:off x="6399655" y="4462294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2" name="Equation" r:id="rId14" imgW="114300" imgH="139700" progId="Equation.3">
                  <p:embed/>
                </p:oleObj>
              </mc:Choice>
              <mc:Fallback>
                <p:oleObj name="Equation" r:id="rId14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655" y="4462294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8616" y="1976873"/>
          <a:ext cx="29051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3" name="Equation" r:id="rId16" imgW="114300" imgH="139700" progId="Equation.3">
                  <p:embed/>
                </p:oleObj>
              </mc:Choice>
              <mc:Fallback>
                <p:oleObj name="Equation" r:id="rId16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6" y="1976873"/>
                        <a:ext cx="290512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20627"/>
              </p:ext>
            </p:extLst>
          </p:nvPr>
        </p:nvGraphicFramePr>
        <p:xfrm>
          <a:off x="209550" y="5476875"/>
          <a:ext cx="14192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4" name="Equation" r:id="rId18" imgW="558800" imgH="241300" progId="Equation.3">
                  <p:embed/>
                </p:oleObj>
              </mc:Choice>
              <mc:Fallback>
                <p:oleObj name="Equation" r:id="rId18" imgW="558800" imgH="241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5476875"/>
                        <a:ext cx="14192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0163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31187" y="1160439"/>
            <a:ext cx="9369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Allora</a:t>
            </a:r>
            <a:r>
              <a:rPr lang="en-US" sz="2000" dirty="0" smtClean="0"/>
              <a:t>, </a:t>
            </a:r>
            <a:r>
              <a:rPr lang="en-US" sz="2000" dirty="0" err="1" smtClean="0"/>
              <a:t>dato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di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 con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coordinati</a:t>
            </a:r>
            <a:r>
              <a:rPr lang="en-US" sz="2000" dirty="0" smtClean="0"/>
              <a:t> x e y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possono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individuare</a:t>
            </a:r>
            <a:r>
              <a:rPr lang="en-US" sz="2000" dirty="0" smtClean="0"/>
              <a:t> due</a:t>
            </a:r>
          </a:p>
          <a:p>
            <a:r>
              <a:rPr lang="en-US" sz="2000" dirty="0" err="1"/>
              <a:t>v</a:t>
            </a:r>
            <a:r>
              <a:rPr lang="en-US" sz="2000" dirty="0" err="1" smtClean="0"/>
              <a:t>ersori</a:t>
            </a:r>
            <a:r>
              <a:rPr lang="en-US" sz="2000" dirty="0" smtClean="0"/>
              <a:t>,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verso </a:t>
            </a:r>
            <a:r>
              <a:rPr lang="en-US" sz="2000" dirty="0" err="1" smtClean="0"/>
              <a:t>l’asse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verso </a:t>
            </a:r>
            <a:r>
              <a:rPr lang="en-US" sz="2000" dirty="0" err="1" smtClean="0"/>
              <a:t>l’asse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endParaRPr lang="en-US" sz="2000" dirty="0" smtClean="0"/>
          </a:p>
          <a:p>
            <a:r>
              <a:rPr lang="en-US" sz="2000" dirty="0" err="1"/>
              <a:t>d</a:t>
            </a:r>
            <a:r>
              <a:rPr lang="en-US" sz="2000" dirty="0" err="1" smtClean="0"/>
              <a:t>elle</a:t>
            </a:r>
            <a:r>
              <a:rPr lang="en-US" sz="2000" dirty="0" smtClean="0"/>
              <a:t> </a:t>
            </a:r>
            <a:r>
              <a:rPr lang="en-US" sz="2000" dirty="0" err="1" smtClean="0"/>
              <a:t>y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83610" y="4314458"/>
            <a:ext cx="3029512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72184" y="3603032"/>
            <a:ext cx="14228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105" y="4406261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0495" y="2892399"/>
            <a:ext cx="4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3610" y="4314458"/>
            <a:ext cx="38508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791572" y="4138514"/>
            <a:ext cx="382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84405" y="4435475"/>
          <a:ext cx="2905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5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405" y="4435475"/>
                        <a:ext cx="29051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70163" y="3913188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6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913188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6625" y="5274203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7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5" y="5274203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7136" y="5274203"/>
            <a:ext cx="661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          </a:t>
            </a:r>
            <a:r>
              <a:rPr lang="en-US" sz="2000" dirty="0" err="1" smtClean="0"/>
              <a:t>hanno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unitario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adimensionali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856640" y="5241349"/>
          <a:ext cx="2905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8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40" y="5241349"/>
                        <a:ext cx="2905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97" y="1160439"/>
            <a:ext cx="471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err="1" smtClean="0"/>
              <a:t>modo</a:t>
            </a:r>
            <a:r>
              <a:rPr lang="en-US" sz="2000" dirty="0" smtClean="0"/>
              <a:t> </a:t>
            </a:r>
            <a:r>
              <a:rPr lang="en-US" sz="2000" dirty="0" err="1" smtClean="0"/>
              <a:t>analogo</a:t>
            </a:r>
            <a:r>
              <a:rPr lang="en-US" sz="2000" dirty="0" smtClean="0"/>
              <a:t> </a:t>
            </a:r>
            <a:r>
              <a:rPr lang="en-US" sz="2000" dirty="0" err="1" smtClean="0"/>
              <a:t>nelle</a:t>
            </a:r>
            <a:r>
              <a:rPr lang="en-US" sz="2000" dirty="0" smtClean="0"/>
              <a:t> 3 </a:t>
            </a:r>
            <a:r>
              <a:rPr lang="en-US" sz="2000" dirty="0" err="1" smtClean="0"/>
              <a:t>dimensioni</a:t>
            </a:r>
            <a:r>
              <a:rPr lang="en-US" sz="2000" dirty="0" smtClean="0"/>
              <a:t> </a:t>
            </a:r>
            <a:r>
              <a:rPr lang="en-US" sz="2000" dirty="0" err="1" smtClean="0"/>
              <a:t>spaziali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83610" y="4314458"/>
            <a:ext cx="3029512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72184" y="3603032"/>
            <a:ext cx="14228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105" y="4406261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0495" y="2892399"/>
            <a:ext cx="4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3610" y="4314458"/>
            <a:ext cx="38508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791572" y="4138514"/>
            <a:ext cx="382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3023" y="4420876"/>
          <a:ext cx="2905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1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023" y="4420876"/>
                        <a:ext cx="29051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183279" y="3796396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2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279" y="3796396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6625" y="5522386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3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5" y="5522386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0352" y="5522386"/>
            <a:ext cx="866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,      e     </a:t>
            </a:r>
            <a:r>
              <a:rPr lang="en-US" sz="2000" dirty="0" err="1" smtClean="0"/>
              <a:t>hanno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unitario</a:t>
            </a:r>
            <a:r>
              <a:rPr lang="en-US" sz="2000" dirty="0" smtClean="0"/>
              <a:t> (e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adimensionali</a:t>
            </a:r>
            <a:r>
              <a:rPr lang="en-US" sz="2000" dirty="0" smtClean="0"/>
              <a:t>) e </a:t>
            </a:r>
            <a:r>
              <a:rPr lang="en-US" sz="2000" dirty="0" err="1" smtClean="0"/>
              <a:t>indicano</a:t>
            </a:r>
            <a:r>
              <a:rPr lang="en-US" sz="2000" dirty="0" smtClean="0"/>
              <a:t> la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e </a:t>
            </a:r>
          </a:p>
          <a:p>
            <a:endParaRPr lang="en-US" sz="2000" dirty="0"/>
          </a:p>
          <a:p>
            <a:r>
              <a:rPr lang="en-US" sz="2000" dirty="0" smtClean="0"/>
              <a:t>verso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coordinati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ho </a:t>
            </a:r>
            <a:r>
              <a:rPr lang="en-US" sz="2000" dirty="0" err="1" smtClean="0"/>
              <a:t>fissato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6191"/>
              </p:ext>
            </p:extLst>
          </p:nvPr>
        </p:nvGraphicFramePr>
        <p:xfrm>
          <a:off x="1002545" y="5521325"/>
          <a:ext cx="2587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4" name="Equation" r:id="rId9" imgW="101600" imgH="152400" progId="Equation.3">
                  <p:embed/>
                </p:oleObj>
              </mc:Choice>
              <mc:Fallback>
                <p:oleObj name="Equation" r:id="rId9" imgW="101600" imgH="15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545" y="5521325"/>
                        <a:ext cx="2587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>
            <a:off x="2144336" y="4403660"/>
            <a:ext cx="926891" cy="74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576513" y="3895725"/>
          <a:ext cx="257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5" name="Equation" r:id="rId11" imgW="101600" imgH="152400" progId="Equation.3">
                  <p:embed/>
                </p:oleObj>
              </mc:Choice>
              <mc:Fallback>
                <p:oleObj name="Equation" r:id="rId11" imgW="101600" imgH="15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895725"/>
                        <a:ext cx="2571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36886" y="5500999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6" name="Equation" r:id="rId13" imgW="114300" imgH="177800" progId="Equation.3">
                  <p:embed/>
                </p:oleObj>
              </mc:Choice>
              <mc:Fallback>
                <p:oleObj name="Equation" r:id="rId13" imgW="1143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86" y="5500999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rot="5400000">
            <a:off x="2730272" y="4335911"/>
            <a:ext cx="275586" cy="232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53711" y="4954490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70163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881" y="260093"/>
            <a:ext cx="54583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VETTORIALI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025078"/>
            <a:ext cx="811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Supponete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aver </a:t>
            </a:r>
            <a:r>
              <a:rPr lang="en-US" sz="2000" dirty="0" err="1" smtClean="0"/>
              <a:t>scelto</a:t>
            </a:r>
            <a:r>
              <a:rPr lang="en-US" sz="2000" dirty="0" smtClean="0"/>
              <a:t>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coordinate (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83062" y="3429000"/>
            <a:ext cx="2888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07040" y="2922884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5363" y="3427098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3777" y="1867336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56287" y="2478519"/>
            <a:ext cx="1239346" cy="95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56287" y="2478519"/>
            <a:ext cx="123855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0282" y="3396500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354513" y="2039938"/>
          <a:ext cx="24368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" name="Equation" r:id="rId3" imgW="1663700" imgH="177800" progId="Equation.3">
                  <p:embed/>
                </p:oleObj>
              </mc:Choice>
              <mc:Fallback>
                <p:oleObj name="Equation" r:id="rId3" imgW="1663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039938"/>
                        <a:ext cx="2436812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694141" y="2649538"/>
          <a:ext cx="14763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" name="Equation" r:id="rId5" imgW="101600" imgH="139700" progId="Equation.3">
                  <p:embed/>
                </p:oleObj>
              </mc:Choice>
              <mc:Fallback>
                <p:oleObj name="Equation" r:id="rId5" imgW="1016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141" y="2649538"/>
                        <a:ext cx="147638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2907107" y="2998702"/>
            <a:ext cx="244810" cy="458985"/>
          </a:xfrm>
          <a:custGeom>
            <a:avLst/>
            <a:gdLst>
              <a:gd name="connsiteX0" fmla="*/ 0 w 244810"/>
              <a:gd name="connsiteY0" fmla="*/ 0 h 458985"/>
              <a:gd name="connsiteX1" fmla="*/ 137705 w 244810"/>
              <a:gd name="connsiteY1" fmla="*/ 107096 h 458985"/>
              <a:gd name="connsiteX2" fmla="*/ 229509 w 244810"/>
              <a:gd name="connsiteY2" fmla="*/ 275391 h 458985"/>
              <a:gd name="connsiteX3" fmla="*/ 229509 w 244810"/>
              <a:gd name="connsiteY3" fmla="*/ 458985 h 458985"/>
              <a:gd name="connsiteX4" fmla="*/ 229509 w 244810"/>
              <a:gd name="connsiteY4" fmla="*/ 413086 h 4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10" h="458985">
                <a:moveTo>
                  <a:pt x="0" y="0"/>
                </a:moveTo>
                <a:cubicBezTo>
                  <a:pt x="49727" y="30599"/>
                  <a:pt x="99454" y="61198"/>
                  <a:pt x="137705" y="107096"/>
                </a:cubicBezTo>
                <a:cubicBezTo>
                  <a:pt x="175956" y="152994"/>
                  <a:pt x="214208" y="216743"/>
                  <a:pt x="229509" y="275391"/>
                </a:cubicBezTo>
                <a:cubicBezTo>
                  <a:pt x="244810" y="334039"/>
                  <a:pt x="229509" y="458985"/>
                  <a:pt x="229509" y="458985"/>
                </a:cubicBezTo>
                <a:lnTo>
                  <a:pt x="229509" y="41308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51917" y="2998702"/>
            <a:ext cx="4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136245" y="2938701"/>
            <a:ext cx="91718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1310" y="4176763"/>
            <a:ext cx="61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Possiamo</a:t>
            </a:r>
            <a:r>
              <a:rPr lang="en-US" sz="2000" dirty="0" smtClean="0"/>
              <a:t>  </a:t>
            </a:r>
            <a:r>
              <a:rPr lang="en-US" sz="2000" dirty="0" err="1" smtClean="0"/>
              <a:t>scivere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seguente</a:t>
            </a:r>
            <a:r>
              <a:rPr lang="en-US" sz="2000" dirty="0" smtClean="0"/>
              <a:t> </a:t>
            </a:r>
            <a:r>
              <a:rPr lang="en-US" sz="2000" dirty="0" err="1" smtClean="0"/>
              <a:t>modo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28542" y="420736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3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542" y="420736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27274" y="4622770"/>
          <a:ext cx="3292027" cy="157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4" name="Equation" r:id="rId9" imgW="1435100" imgH="685800" progId="Equation.3">
                  <p:embed/>
                </p:oleObj>
              </mc:Choice>
              <mc:Fallback>
                <p:oleObj name="Equation" r:id="rId9" imgW="14351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74" y="4622770"/>
                        <a:ext cx="3292027" cy="1572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356287" y="3427098"/>
            <a:ext cx="1238552" cy="397545"/>
            <a:chOff x="2356287" y="3427098"/>
            <a:chExt cx="1238552" cy="39754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356287" y="3427098"/>
              <a:ext cx="123855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2517014" y="3524938"/>
            <a:ext cx="899116" cy="299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95" name="Equation" r:id="rId11" imgW="533400" imgH="177800" progId="Equation.3">
                    <p:embed/>
                  </p:oleObj>
                </mc:Choice>
                <mc:Fallback>
                  <p:oleObj name="Equation" r:id="rId11" imgW="533400" imgH="177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014" y="3524938"/>
                          <a:ext cx="899116" cy="2997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1188763" y="2479313"/>
            <a:ext cx="1167525" cy="917981"/>
            <a:chOff x="1188763" y="2479313"/>
            <a:chExt cx="1167525" cy="917981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1896503" y="2937510"/>
              <a:ext cx="91798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1188763" y="2761153"/>
            <a:ext cx="1017444" cy="38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96" name="Equation" r:id="rId13" imgW="533400" imgH="203200" progId="Equation.3">
                    <p:embed/>
                  </p:oleObj>
                </mc:Choice>
                <mc:Fallback>
                  <p:oleObj name="Equation" r:id="rId13" imgW="533400" imgH="203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763" y="2761153"/>
                          <a:ext cx="1017444" cy="387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321311" y="6256333"/>
            <a:ext cx="4498372" cy="4001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 </a:t>
            </a:r>
            <a:r>
              <a:rPr lang="en-US" sz="2000" dirty="0" err="1" smtClean="0"/>
              <a:t>sta</a:t>
            </a:r>
            <a:r>
              <a:rPr lang="en-US" sz="2000" dirty="0" smtClean="0"/>
              <a:t> </a:t>
            </a:r>
            <a:r>
              <a:rPr lang="en-US" sz="2000" dirty="0" err="1" smtClean="0"/>
              <a:t>proiettando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lungo</a:t>
            </a:r>
            <a:r>
              <a:rPr lang="en-US" sz="2000" dirty="0" smtClean="0"/>
              <a:t> </a:t>
            </a:r>
            <a:r>
              <a:rPr lang="en-US" sz="2000" dirty="0" err="1" smtClean="0"/>
              <a:t>gli</a:t>
            </a:r>
            <a:r>
              <a:rPr lang="en-US" sz="2000" dirty="0" smtClean="0"/>
              <a:t>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293794" y="627163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794" y="627163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47" y="303383"/>
            <a:ext cx="545899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VETTORIALI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208660"/>
            <a:ext cx="71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Allora</a:t>
            </a:r>
            <a:r>
              <a:rPr lang="en-US" sz="2000" dirty="0" smtClean="0"/>
              <a:t> per la </a:t>
            </a:r>
            <a:r>
              <a:rPr lang="en-US" sz="2000" dirty="0" err="1" smtClean="0"/>
              <a:t>somma</a:t>
            </a:r>
            <a:r>
              <a:rPr lang="en-US" sz="2000" dirty="0" smtClean="0"/>
              <a:t> (</a:t>
            </a:r>
            <a:r>
              <a:rPr lang="en-US" sz="2000" dirty="0" err="1" smtClean="0"/>
              <a:t>o</a:t>
            </a:r>
            <a:r>
              <a:rPr lang="en-US" sz="2000" dirty="0" smtClean="0"/>
              <a:t> la </a:t>
            </a:r>
            <a:r>
              <a:rPr lang="en-US" sz="2000" dirty="0" err="1" smtClean="0"/>
              <a:t>differenza</a:t>
            </a:r>
            <a:r>
              <a:rPr lang="en-US" sz="2000" dirty="0" smtClean="0"/>
              <a:t>)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potra</a:t>
            </a:r>
            <a:r>
              <a:rPr lang="en-US" sz="2000" dirty="0" smtClean="0"/>
              <a:t>` </a:t>
            </a:r>
            <a:r>
              <a:rPr lang="en-US" sz="2000" dirty="0" err="1" smtClean="0"/>
              <a:t>scivere</a:t>
            </a:r>
            <a:r>
              <a:rPr lang="en-US" sz="2000" dirty="0" smtClean="0"/>
              <a:t>:</a:t>
            </a:r>
          </a:p>
          <a:p>
            <a:endParaRPr lang="en-US" sz="20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1311" y="2115344"/>
          <a:ext cx="6229713" cy="131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3" imgW="2286000" imgH="482600" progId="Equation.3">
                  <p:embed/>
                </p:oleObj>
              </mc:Choice>
              <mc:Fallback>
                <p:oleObj name="Equation" r:id="rId3" imgW="22860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1" y="2115344"/>
                        <a:ext cx="6229713" cy="1313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3" y="351888"/>
            <a:ext cx="93271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dirty="0" smtClean="0"/>
              <a:t> </a:t>
            </a:r>
            <a:r>
              <a:rPr lang="en-US" sz="2000" dirty="0" err="1" smtClean="0"/>
              <a:t>Graficamente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indicano</a:t>
            </a:r>
            <a:r>
              <a:rPr lang="en-US" sz="2000" dirty="0" smtClean="0"/>
              <a:t> con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segmenti</a:t>
            </a:r>
            <a:r>
              <a:rPr lang="en-US" sz="2000" dirty="0" smtClean="0"/>
              <a:t> </a:t>
            </a:r>
            <a:r>
              <a:rPr lang="en-US" sz="2000" dirty="0" err="1" smtClean="0"/>
              <a:t>orientati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rette</a:t>
            </a:r>
            <a:r>
              <a:rPr lang="en-US" sz="2000" dirty="0" smtClean="0"/>
              <a:t> (</a:t>
            </a:r>
            <a:r>
              <a:rPr lang="en-US" sz="2000" dirty="0" err="1" smtClean="0"/>
              <a:t>delle</a:t>
            </a:r>
            <a:r>
              <a:rPr lang="en-US" sz="2000" dirty="0" smtClean="0"/>
              <a:t> ``</a:t>
            </a:r>
            <a:r>
              <a:rPr lang="en-US" sz="2000" dirty="0" err="1" smtClean="0"/>
              <a:t>freccie</a:t>
            </a:r>
            <a:r>
              <a:rPr lang="en-US" sz="2000" dirty="0" smtClean="0"/>
              <a:t>’’): </a:t>
            </a:r>
          </a:p>
          <a:p>
            <a:r>
              <a:rPr lang="en-US" sz="2000" dirty="0" smtClean="0"/>
              <a:t>     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: data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retta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verso: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versi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possibili</a:t>
            </a:r>
            <a:r>
              <a:rPr lang="en-US" sz="2000" dirty="0" smtClean="0"/>
              <a:t> </a:t>
            </a:r>
            <a:r>
              <a:rPr lang="en-US" sz="2000" dirty="0" err="1" smtClean="0"/>
              <a:t>lungo</a:t>
            </a:r>
            <a:r>
              <a:rPr lang="en-US" sz="2000" dirty="0" smtClean="0"/>
              <a:t> la </a:t>
            </a:r>
            <a:r>
              <a:rPr lang="en-US" sz="2000" dirty="0" err="1" smtClean="0"/>
              <a:t>retta</a:t>
            </a:r>
            <a:endParaRPr lang="en-US" sz="2000" dirty="0" smtClean="0"/>
          </a:p>
          <a:p>
            <a:r>
              <a:rPr lang="en-US" sz="2000" dirty="0" smtClean="0"/>
              <a:t>     modulo: </a:t>
            </a:r>
            <a:r>
              <a:rPr lang="en-US" sz="2000" dirty="0" err="1" smtClean="0"/>
              <a:t>corrisponde</a:t>
            </a:r>
            <a:r>
              <a:rPr lang="en-US" sz="2000" dirty="0" smtClean="0"/>
              <a:t> </a:t>
            </a:r>
            <a:r>
              <a:rPr lang="en-US" sz="2000" dirty="0" err="1" smtClean="0"/>
              <a:t>alla</a:t>
            </a:r>
            <a:r>
              <a:rPr lang="en-US" sz="2000" dirty="0" smtClean="0"/>
              <a:t> </a:t>
            </a:r>
            <a:r>
              <a:rPr lang="en-US" sz="2000" dirty="0" err="1" smtClean="0"/>
              <a:t>lunghezza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freccia</a:t>
            </a:r>
            <a:r>
              <a:rPr lang="en-US" sz="2000" dirty="0" smtClean="0"/>
              <a:t>, e` un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&gt;0  (con </a:t>
            </a:r>
            <a:r>
              <a:rPr lang="en-US" sz="2000" dirty="0" err="1" smtClean="0"/>
              <a:t>una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                     </a:t>
            </a:r>
            <a:r>
              <a:rPr lang="en-US" sz="2000" dirty="0" err="1" smtClean="0"/>
              <a:t>unita</a:t>
            </a:r>
            <a:r>
              <a:rPr lang="en-US" sz="2000" dirty="0" smtClean="0"/>
              <a:t>` di </a:t>
            </a:r>
            <a:r>
              <a:rPr lang="en-US" sz="2000" dirty="0" err="1" smtClean="0"/>
              <a:t>misura</a:t>
            </a:r>
            <a:r>
              <a:rPr lang="en-US" sz="2000" dirty="0" smtClean="0"/>
              <a:t> </a:t>
            </a:r>
            <a:r>
              <a:rPr lang="en-US" sz="2000" dirty="0" err="1" smtClean="0"/>
              <a:t>opportuna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      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30295" y="2552593"/>
            <a:ext cx="1208744" cy="9944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09182" y="2124208"/>
            <a:ext cx="2034975" cy="169824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3790" y="3516472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9039" y="2524441"/>
            <a:ext cx="50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072227"/>
            <a:ext cx="929623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a cui </a:t>
            </a:r>
            <a:r>
              <a:rPr lang="en-US" dirty="0" err="1" smtClean="0"/>
              <a:t>si</a:t>
            </a:r>
            <a:r>
              <a:rPr lang="en-US" dirty="0" smtClean="0"/>
              <a:t> ``</a:t>
            </a:r>
            <a:r>
              <a:rPr lang="en-US" dirty="0" err="1" smtClean="0"/>
              <a:t>attacca</a:t>
            </a:r>
            <a:r>
              <a:rPr lang="en-US" dirty="0" smtClean="0"/>
              <a:t>’’ </a:t>
            </a:r>
            <a:r>
              <a:rPr lang="en-US" dirty="0" err="1" smtClean="0"/>
              <a:t>l’origine</a:t>
            </a:r>
            <a:r>
              <a:rPr lang="en-US" dirty="0" smtClean="0"/>
              <a:t> (</a:t>
            </a:r>
            <a:r>
              <a:rPr lang="en-US" dirty="0" err="1" smtClean="0"/>
              <a:t>o</a:t>
            </a:r>
            <a:r>
              <a:rPr lang="en-US" dirty="0" smtClean="0"/>
              <a:t> ``coda’’) del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chiama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applicazione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Attenzione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vettori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hanno</a:t>
            </a:r>
            <a:r>
              <a:rPr lang="en-US" b="1" dirty="0" smtClean="0"/>
              <a:t> la </a:t>
            </a:r>
            <a:r>
              <a:rPr lang="en-US" b="1" dirty="0" err="1" smtClean="0"/>
              <a:t>stessa</a:t>
            </a:r>
            <a:r>
              <a:rPr lang="en-US" b="1" dirty="0" smtClean="0"/>
              <a:t> </a:t>
            </a:r>
            <a:r>
              <a:rPr lang="en-US" b="1" dirty="0" err="1" smtClean="0"/>
              <a:t>direzione</a:t>
            </a:r>
            <a:r>
              <a:rPr lang="en-US" b="1" dirty="0" smtClean="0"/>
              <a:t>, lo </a:t>
            </a:r>
            <a:r>
              <a:rPr lang="en-US" b="1" dirty="0" err="1" smtClean="0"/>
              <a:t>stesso</a:t>
            </a:r>
            <a:r>
              <a:rPr lang="en-US" b="1" dirty="0" smtClean="0"/>
              <a:t> verso </a:t>
            </a:r>
            <a:r>
              <a:rPr lang="en-US" b="1" dirty="0" err="1" smtClean="0"/>
              <a:t>e</a:t>
            </a:r>
            <a:r>
              <a:rPr lang="en-US" b="1" dirty="0" smtClean="0"/>
              <a:t> lo </a:t>
            </a:r>
            <a:r>
              <a:rPr lang="en-US" b="1" dirty="0" err="1" smtClean="0"/>
              <a:t>stesso</a:t>
            </a:r>
            <a:r>
              <a:rPr lang="en-US" b="1" dirty="0" smtClean="0"/>
              <a:t> modulo </a:t>
            </a:r>
          </a:p>
          <a:p>
            <a:r>
              <a:rPr lang="en-US" b="1" dirty="0" err="1" smtClean="0"/>
              <a:t>rappresentano</a:t>
            </a:r>
            <a:r>
              <a:rPr lang="en-US" b="1" dirty="0" smtClean="0"/>
              <a:t> in </a:t>
            </a:r>
            <a:r>
              <a:rPr lang="en-US" b="1" dirty="0" err="1" smtClean="0"/>
              <a:t>realta</a:t>
            </a:r>
            <a:r>
              <a:rPr lang="en-US" b="1" dirty="0" smtClean="0"/>
              <a:t>` lo </a:t>
            </a:r>
            <a:r>
              <a:rPr lang="en-US" b="1" dirty="0" err="1" smtClean="0"/>
              <a:t>stesso</a:t>
            </a:r>
            <a:r>
              <a:rPr lang="en-US" b="1" dirty="0" smtClean="0"/>
              <a:t> </a:t>
            </a:r>
            <a:r>
              <a:rPr lang="en-US" b="1" dirty="0" err="1" smtClean="0"/>
              <a:t>vettore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` </a:t>
            </a:r>
            <a:r>
              <a:rPr lang="en-US" dirty="0" err="1" smtClean="0"/>
              <a:t>liberamente</a:t>
            </a:r>
            <a:r>
              <a:rPr lang="en-US" dirty="0" smtClean="0"/>
              <a:t> </a:t>
            </a:r>
            <a:r>
              <a:rPr lang="en-US" dirty="0" err="1" smtClean="0"/>
              <a:t>traslare</a:t>
            </a:r>
            <a:r>
              <a:rPr lang="en-US" dirty="0" smtClean="0"/>
              <a:t> un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parallelamente</a:t>
            </a:r>
            <a:r>
              <a:rPr lang="en-US" dirty="0" smtClean="0"/>
              <a:t> a se </a:t>
            </a:r>
            <a:r>
              <a:rPr lang="en-US" dirty="0" err="1" smtClean="0"/>
              <a:t>stesso</a:t>
            </a:r>
            <a:r>
              <a:rPr lang="en-US" dirty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applicarlo</a:t>
            </a:r>
            <a:r>
              <a:rPr lang="en-US" dirty="0" smtClean="0"/>
              <a:t> a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voglia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2529" y="2524125"/>
          <a:ext cx="33575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3" imgW="1676400" imgH="177800" progId="Equation.3">
                  <p:embed/>
                </p:oleObj>
              </mc:Choice>
              <mc:Fallback>
                <p:oleObj name="Equation" r:id="rId3" imgW="16764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29" y="2524125"/>
                        <a:ext cx="33575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810930" y="6121425"/>
            <a:ext cx="642624" cy="54889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246" y="6429104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343" y="6142227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123127" y="5857231"/>
            <a:ext cx="642624" cy="54889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70854" y="6207828"/>
            <a:ext cx="64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7131" y="6485653"/>
            <a:ext cx="64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55" y="258753"/>
            <a:ext cx="50835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610" y="1188202"/>
            <a:ext cx="9052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Dati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       e         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indica</a:t>
            </a:r>
            <a:r>
              <a:rPr lang="en-US" sz="2000" dirty="0" smtClean="0"/>
              <a:t> come </a:t>
            </a:r>
            <a:r>
              <a:rPr lang="en-US" sz="2000" b="1" dirty="0" err="1" smtClean="0">
                <a:solidFill>
                  <a:srgbClr val="FF0000"/>
                </a:solidFill>
              </a:rPr>
              <a:t>prodotto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scalare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/>
              <a:t>tra</a:t>
            </a:r>
            <a:r>
              <a:rPr lang="en-US" sz="2000" dirty="0" smtClean="0"/>
              <a:t>        e     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,  dove </a:t>
            </a:r>
            <a:r>
              <a:rPr lang="en-US" sz="2000" dirty="0" err="1" smtClean="0"/>
              <a:t>θ</a:t>
            </a:r>
            <a:r>
              <a:rPr lang="en-US" sz="2000" dirty="0" smtClean="0"/>
              <a:t> e` </a:t>
            </a:r>
            <a:r>
              <a:rPr lang="en-US" sz="2000" dirty="0" err="1" smtClean="0"/>
              <a:t>l’angolo</a:t>
            </a:r>
            <a:r>
              <a:rPr lang="en-US" sz="2000" dirty="0" smtClean="0"/>
              <a:t> </a:t>
            </a:r>
            <a:r>
              <a:rPr lang="en-US" sz="2000" dirty="0" err="1" smtClean="0"/>
              <a:t>compreso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(e a e b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moduli </a:t>
            </a:r>
            <a:r>
              <a:rPr lang="en-US" sz="2000" dirty="0" err="1" smtClean="0"/>
              <a:t>dei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). </a:t>
            </a:r>
            <a:r>
              <a:rPr lang="en-US" sz="2000" b="1" dirty="0" smtClean="0">
                <a:solidFill>
                  <a:srgbClr val="FF0000"/>
                </a:solidFill>
              </a:rPr>
              <a:t>E` un </a:t>
            </a:r>
            <a:r>
              <a:rPr lang="en-US" sz="2000" b="1" dirty="0" err="1" smtClean="0">
                <a:solidFill>
                  <a:srgbClr val="FF0000"/>
                </a:solidFill>
              </a:rPr>
              <a:t>numero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puo</a:t>
            </a:r>
            <a:r>
              <a:rPr lang="en-US" sz="2000" dirty="0" smtClean="0"/>
              <a:t>`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&gt;0  o &lt; 0: </a:t>
            </a:r>
            <a:r>
              <a:rPr lang="en-US" sz="2000" dirty="0" err="1" smtClean="0"/>
              <a:t>i</a:t>
            </a:r>
            <a:r>
              <a:rPr lang="en-US" sz="2000" dirty="0" smtClean="0"/>
              <a:t> moduli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positivi</a:t>
            </a:r>
            <a:r>
              <a:rPr lang="en-US" sz="2000" dirty="0" smtClean="0"/>
              <a:t>, ma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coseno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dell’angolo</a:t>
            </a:r>
            <a:r>
              <a:rPr lang="en-US" sz="2000" dirty="0" smtClean="0"/>
              <a:t> </a:t>
            </a:r>
            <a:r>
              <a:rPr lang="en-US" sz="2000" dirty="0" err="1" smtClean="0"/>
              <a:t>puo</a:t>
            </a:r>
            <a:r>
              <a:rPr lang="en-US" sz="2000" dirty="0" smtClean="0"/>
              <a:t>`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r>
              <a:rPr lang="en-US" sz="2000" dirty="0" smtClean="0"/>
              <a:t> o </a:t>
            </a:r>
            <a:r>
              <a:rPr lang="en-US" sz="2000" dirty="0" err="1" smtClean="0"/>
              <a:t>negativo</a:t>
            </a:r>
            <a:r>
              <a:rPr lang="en-US" sz="2000" dirty="0" smtClean="0"/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929768" y="123126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7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768" y="123126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491552" y="1154770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8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52" y="1154770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694353" y="1217258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9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353" y="1217258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241027" y="1139471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0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027" y="1139471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288"/>
              </p:ext>
            </p:extLst>
          </p:nvPr>
        </p:nvGraphicFramePr>
        <p:xfrm>
          <a:off x="3580239" y="1834753"/>
          <a:ext cx="765214" cy="42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1" name="Equation" r:id="rId11" imgW="317500" imgH="177800" progId="Equation.3">
                  <p:embed/>
                </p:oleObj>
              </mc:Choice>
              <mc:Fallback>
                <p:oleObj name="Equation" r:id="rId11" imgW="3175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239" y="1834753"/>
                        <a:ext cx="765214" cy="428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27282" y="2646363"/>
          <a:ext cx="23193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2" name="Equation" r:id="rId13" imgW="952500" imgH="215900" progId="Equation.3">
                  <p:embed/>
                </p:oleObj>
              </mc:Choice>
              <mc:Fallback>
                <p:oleObj name="Equation" r:id="rId13" imgW="9525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82" y="2646363"/>
                        <a:ext cx="23193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929768" y="5324225"/>
            <a:ext cx="2033078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29768" y="4467453"/>
            <a:ext cx="1268050" cy="856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082800" y="446745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3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46745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897981" y="5379469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4" name="Equation" r:id="rId17" imgW="114300" imgH="177800" progId="Equation.3">
                  <p:embed/>
                </p:oleObj>
              </mc:Choice>
              <mc:Fallback>
                <p:oleObj name="Equation" r:id="rId17" imgW="1143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981" y="5379469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2725976" y="4895839"/>
            <a:ext cx="85677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448090" y="4987636"/>
            <a:ext cx="191257" cy="336589"/>
          </a:xfrm>
          <a:custGeom>
            <a:avLst/>
            <a:gdLst>
              <a:gd name="connsiteX0" fmla="*/ 0 w 191257"/>
              <a:gd name="connsiteY0" fmla="*/ 0 h 336589"/>
              <a:gd name="connsiteX1" fmla="*/ 137705 w 191257"/>
              <a:gd name="connsiteY1" fmla="*/ 76498 h 336589"/>
              <a:gd name="connsiteX2" fmla="*/ 183607 w 191257"/>
              <a:gd name="connsiteY2" fmla="*/ 214193 h 336589"/>
              <a:gd name="connsiteX3" fmla="*/ 183607 w 191257"/>
              <a:gd name="connsiteY3" fmla="*/ 336589 h 336589"/>
              <a:gd name="connsiteX4" fmla="*/ 183607 w 191257"/>
              <a:gd name="connsiteY4" fmla="*/ 336589 h 3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57" h="336589">
                <a:moveTo>
                  <a:pt x="0" y="0"/>
                </a:moveTo>
                <a:cubicBezTo>
                  <a:pt x="53552" y="20399"/>
                  <a:pt x="107104" y="40799"/>
                  <a:pt x="137705" y="76498"/>
                </a:cubicBezTo>
                <a:cubicBezTo>
                  <a:pt x="168306" y="112197"/>
                  <a:pt x="175957" y="170845"/>
                  <a:pt x="183607" y="214193"/>
                </a:cubicBezTo>
                <a:cubicBezTo>
                  <a:pt x="191257" y="257542"/>
                  <a:pt x="183607" y="336589"/>
                  <a:pt x="183607" y="336589"/>
                </a:cubicBezTo>
                <a:lnTo>
                  <a:pt x="183607" y="33658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2673790" y="4907762"/>
          <a:ext cx="255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5"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790" y="4907762"/>
                        <a:ext cx="2555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395" y="5682802"/>
            <a:ext cx="8283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N.B.:</a:t>
            </a:r>
          </a:p>
          <a:p>
            <a:r>
              <a:rPr lang="en-US" sz="2000" u="sng" dirty="0" err="1" smtClean="0"/>
              <a:t>L’operazione</a:t>
            </a:r>
            <a:r>
              <a:rPr lang="en-US" sz="2000" u="sng" dirty="0" smtClean="0"/>
              <a:t> di </a:t>
            </a:r>
            <a:r>
              <a:rPr lang="en-US" sz="2000" u="sng" dirty="0" err="1" smtClean="0"/>
              <a:t>prodotto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scalare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equivale</a:t>
            </a:r>
            <a:r>
              <a:rPr lang="en-US" sz="2000" u="sng" dirty="0" smtClean="0"/>
              <a:t> a </a:t>
            </a:r>
            <a:r>
              <a:rPr lang="en-US" sz="2000" u="sng" dirty="0" err="1" smtClean="0"/>
              <a:t>proiettare</a:t>
            </a:r>
            <a:r>
              <a:rPr lang="en-US" sz="2000" u="sng" dirty="0" smtClean="0"/>
              <a:t>       </a:t>
            </a:r>
            <a:r>
              <a:rPr lang="en-US" sz="2000" u="sng" dirty="0" err="1" smtClean="0"/>
              <a:t>lungo</a:t>
            </a:r>
            <a:r>
              <a:rPr lang="en-US" sz="2000" u="sng" dirty="0" smtClean="0"/>
              <a:t> la </a:t>
            </a:r>
            <a:r>
              <a:rPr lang="en-US" sz="2000" u="sng" dirty="0" err="1" smtClean="0"/>
              <a:t>direzione</a:t>
            </a:r>
            <a:r>
              <a:rPr lang="en-US" sz="2000" u="sng" dirty="0" smtClean="0"/>
              <a:t> di  </a:t>
            </a:r>
            <a:endParaRPr lang="en-US" sz="2000" u="sng" dirty="0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795042" y="599008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6" name="Equation" r:id="rId21" imgW="114300" imgH="139700" progId="Equation.3">
                  <p:embed/>
                </p:oleObj>
              </mc:Choice>
              <mc:Fallback>
                <p:oleObj name="Equation" r:id="rId21" imgW="1143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042" y="599008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300863"/>
              </p:ext>
            </p:extLst>
          </p:nvPr>
        </p:nvGraphicFramePr>
        <p:xfrm>
          <a:off x="8318496" y="5932120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7" name="Equation" r:id="rId23" imgW="114300" imgH="177800" progId="Equation.3">
                  <p:embed/>
                </p:oleObj>
              </mc:Choice>
              <mc:Fallback>
                <p:oleObj name="Equation" r:id="rId23" imgW="114300" imgH="177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496" y="5932120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09829" y="2339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29768" y="5324225"/>
            <a:ext cx="1223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55" y="258753"/>
            <a:ext cx="50835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711" y="931130"/>
            <a:ext cx="3889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Infatti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casi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particolari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1.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63936" y="2968093"/>
            <a:ext cx="1377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07" y="2517552"/>
            <a:ext cx="9042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9022" y="2112114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3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2" y="2112114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873269" y="3016372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4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69" y="3016372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723338" y="1805867"/>
          <a:ext cx="3152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5" name="Equation" r:id="rId7" imgW="1308100" imgH="215900" progId="Equation.3">
                  <p:embed/>
                </p:oleObj>
              </mc:Choice>
              <mc:Fallback>
                <p:oleObj name="Equation" r:id="rId7" imgW="13081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38" y="1805867"/>
                        <a:ext cx="3152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964730" y="4543951"/>
            <a:ext cx="1133525" cy="887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197126" y="460455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6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126" y="460455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785363" y="506504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7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363" y="506504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723338" y="4513747"/>
          <a:ext cx="32448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8" name="Equation" r:id="rId13" imgW="1346200" imgH="215900" progId="Equation.3">
                  <p:embed/>
                </p:oleObj>
              </mc:Choice>
              <mc:Fallback>
                <p:oleObj name="Equation" r:id="rId13" imgW="13462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38" y="4513747"/>
                        <a:ext cx="32448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1117130" y="4901448"/>
            <a:ext cx="908520" cy="68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097" y="330098"/>
            <a:ext cx="671209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VETTORI: PROPRIETA`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3716" y="1637046"/>
            <a:ext cx="71551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                                  (</a:t>
            </a:r>
            <a:r>
              <a:rPr lang="en-US" sz="2400" dirty="0" err="1" smtClean="0"/>
              <a:t>proprieta</a:t>
            </a:r>
            <a:r>
              <a:rPr lang="en-US" sz="2400" dirty="0" smtClean="0"/>
              <a:t>` </a:t>
            </a:r>
            <a:r>
              <a:rPr lang="en-US" sz="2400" dirty="0" err="1" smtClean="0"/>
              <a:t>commutativa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/>
              <a:t>                                                                                                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(</a:t>
            </a:r>
            <a:r>
              <a:rPr lang="en-US" sz="2400" dirty="0" err="1"/>
              <a:t>proprieta</a:t>
            </a:r>
            <a:r>
              <a:rPr lang="en-US" sz="2400" dirty="0"/>
              <a:t>` </a:t>
            </a:r>
            <a:r>
              <a:rPr lang="en-US" sz="2400" dirty="0" err="1" smtClean="0"/>
              <a:t>distributiva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b="1" i="1" u="sng" dirty="0" smtClean="0"/>
              <a:t>In termini </a:t>
            </a:r>
            <a:r>
              <a:rPr lang="en-US" sz="2400" b="1" i="1" u="sng" dirty="0" err="1" smtClean="0"/>
              <a:t>delle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componenti</a:t>
            </a:r>
            <a:r>
              <a:rPr lang="en-US" sz="2400" b="1" i="1" u="sng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 In </a:t>
            </a:r>
            <a:r>
              <a:rPr lang="en-US" sz="2400" dirty="0" err="1" smtClean="0"/>
              <a:t>particolare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corrisponde</a:t>
            </a:r>
            <a:r>
              <a:rPr lang="en-US" sz="2400" dirty="0" smtClean="0"/>
              <a:t>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al modulo al </a:t>
            </a:r>
            <a:r>
              <a:rPr lang="en-US" sz="2400" dirty="0" err="1" smtClean="0"/>
              <a:t>quadrato</a:t>
            </a:r>
            <a:r>
              <a:rPr lang="en-US" sz="2400" dirty="0" smtClean="0"/>
              <a:t> del </a:t>
            </a:r>
            <a:r>
              <a:rPr lang="en-US" sz="2400" dirty="0" err="1" smtClean="0"/>
              <a:t>vettore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(</a:t>
            </a:r>
            <a:r>
              <a:rPr lang="en-US" sz="2400" dirty="0" err="1" smtClean="0"/>
              <a:t>teorema</a:t>
            </a:r>
            <a:r>
              <a:rPr lang="en-US" sz="2400" dirty="0" smtClean="0"/>
              <a:t> di </a:t>
            </a:r>
            <a:r>
              <a:rPr lang="en-US" sz="2400" dirty="0" err="1" smtClean="0"/>
              <a:t>Pitagora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5454" y="1537727"/>
          <a:ext cx="2118760" cy="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9" name="Equation" r:id="rId3" imgW="736600" imgH="177800" progId="Equation.3">
                  <p:embed/>
                </p:oleObj>
              </mc:Choice>
              <mc:Fallback>
                <p:oleObj name="Equation" r:id="rId3" imgW="736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454" y="1537727"/>
                        <a:ext cx="2118760" cy="51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63320"/>
              </p:ext>
            </p:extLst>
          </p:nvPr>
        </p:nvGraphicFramePr>
        <p:xfrm>
          <a:off x="816662" y="3909217"/>
          <a:ext cx="73580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0" name="Equation" r:id="rId5" imgW="3314700" imgH="254000" progId="Equation.3">
                  <p:embed/>
                </p:oleObj>
              </mc:Choice>
              <mc:Fallback>
                <p:oleObj name="Equation" r:id="rId5" imgW="33147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62" y="3909217"/>
                        <a:ext cx="73580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06992"/>
              </p:ext>
            </p:extLst>
          </p:nvPr>
        </p:nvGraphicFramePr>
        <p:xfrm>
          <a:off x="2566112" y="5308650"/>
          <a:ext cx="25955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1" name="Equation" r:id="rId7" imgW="1168400" imgH="228600" progId="Equation.3">
                  <p:embed/>
                </p:oleObj>
              </mc:Choice>
              <mc:Fallback>
                <p:oleObj name="Equation" r:id="rId7" imgW="1168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112" y="5308650"/>
                        <a:ext cx="25955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71323"/>
              </p:ext>
            </p:extLst>
          </p:nvPr>
        </p:nvGraphicFramePr>
        <p:xfrm>
          <a:off x="849148" y="2248918"/>
          <a:ext cx="6250800" cy="59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2" name="Equation" r:id="rId9" imgW="2552700" imgH="241300" progId="Equation.3">
                  <p:embed/>
                </p:oleObj>
              </mc:Choice>
              <mc:Fallback>
                <p:oleObj name="Equation" r:id="rId9" imgW="2552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48" y="2248918"/>
                        <a:ext cx="6250800" cy="590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684" y="266342"/>
            <a:ext cx="31917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VETTORIALE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475" y="1037790"/>
            <a:ext cx="9251251" cy="532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Dati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</a:t>
            </a:r>
            <a:r>
              <a:rPr lang="en-US" sz="2400" dirty="0" err="1" smtClean="0"/>
              <a:t>vettoriale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` un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vettore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indica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` </a:t>
            </a:r>
            <a:r>
              <a:rPr lang="en-US" sz="2400" dirty="0" err="1" smtClean="0"/>
              <a:t>cosi</a:t>
            </a:r>
            <a:r>
              <a:rPr lang="en-US" sz="2400" dirty="0" smtClean="0"/>
              <a:t>` </a:t>
            </a:r>
            <a:r>
              <a:rPr lang="en-US" sz="2400" dirty="0" err="1" smtClean="0"/>
              <a:t>definito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modulo:  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=a </a:t>
            </a:r>
            <a:r>
              <a:rPr lang="en-US" sz="2800" b="1" dirty="0" err="1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sinθ</a:t>
            </a:r>
            <a:r>
              <a:rPr lang="en-US" sz="2400" dirty="0" err="1" smtClean="0"/>
              <a:t>,dove</a:t>
            </a:r>
            <a:r>
              <a:rPr lang="en-US" sz="2400" dirty="0" smtClean="0"/>
              <a:t> </a:t>
            </a:r>
            <a:r>
              <a:rPr lang="en-US" sz="2400" dirty="0" err="1" smtClean="0"/>
              <a:t>θ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` </a:t>
            </a:r>
            <a:r>
              <a:rPr lang="en-US" sz="2400" dirty="0" err="1" smtClean="0"/>
              <a:t>l’angolo</a:t>
            </a:r>
            <a:r>
              <a:rPr lang="en-US" sz="2400" dirty="0" smtClean="0"/>
              <a:t> </a:t>
            </a:r>
            <a:r>
              <a:rPr lang="en-US" sz="2400" dirty="0" err="1" smtClean="0"/>
              <a:t>minore</a:t>
            </a:r>
            <a:r>
              <a:rPr lang="en-US" sz="2400" dirty="0" smtClean="0"/>
              <a:t>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</a:t>
            </a:r>
            <a:r>
              <a:rPr lang="en-US" sz="2400" dirty="0" err="1" smtClean="0"/>
              <a:t>θ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Il modulo </a:t>
            </a:r>
            <a:r>
              <a:rPr lang="en-US" sz="2400" dirty="0" err="1" smtClean="0"/>
              <a:t>rappresenta</a:t>
            </a:r>
            <a:r>
              <a:rPr lang="en-US" sz="2400" dirty="0" smtClean="0"/>
              <a:t> </a:t>
            </a:r>
            <a:r>
              <a:rPr lang="en-US" sz="2400" dirty="0" err="1" smtClean="0"/>
              <a:t>l’area</a:t>
            </a:r>
            <a:r>
              <a:rPr lang="en-US" sz="2400" dirty="0" smtClean="0"/>
              <a:t> del </a:t>
            </a:r>
            <a:r>
              <a:rPr lang="en-US" sz="2400" dirty="0" err="1" smtClean="0"/>
              <a:t>parallelogramma</a:t>
            </a:r>
            <a:r>
              <a:rPr lang="en-US" sz="2400" dirty="0" smtClean="0"/>
              <a:t>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</a:p>
          <a:p>
            <a:r>
              <a:rPr lang="en-US" sz="2400" dirty="0" err="1"/>
              <a:t>v</a:t>
            </a:r>
            <a:r>
              <a:rPr lang="en-US" sz="2400" dirty="0" err="1" smtClean="0"/>
              <a:t>ettori</a:t>
            </a:r>
            <a:r>
              <a:rPr lang="en-US" sz="2400" dirty="0" smtClean="0"/>
              <a:t>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79691" y="111490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3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91" y="111490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05166" y="1041306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66" y="1041306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13100" y="1714500"/>
          <a:ext cx="16986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5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714500"/>
                        <a:ext cx="16986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581206" y="4909355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81206" y="4035371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319676" y="494154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6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676" y="494154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581206" y="403537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7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206" y="403537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2059965" y="4476481"/>
            <a:ext cx="405282" cy="418218"/>
          </a:xfrm>
          <a:custGeom>
            <a:avLst/>
            <a:gdLst>
              <a:gd name="connsiteX0" fmla="*/ 0 w 405282"/>
              <a:gd name="connsiteY0" fmla="*/ 0 h 418218"/>
              <a:gd name="connsiteX1" fmla="*/ 278793 w 405282"/>
              <a:gd name="connsiteY1" fmla="*/ 77448 h 418218"/>
              <a:gd name="connsiteX2" fmla="*/ 387212 w 405282"/>
              <a:gd name="connsiteY2" fmla="*/ 263323 h 418218"/>
              <a:gd name="connsiteX3" fmla="*/ 387212 w 405282"/>
              <a:gd name="connsiteY3" fmla="*/ 418218 h 418218"/>
              <a:gd name="connsiteX4" fmla="*/ 387212 w 405282"/>
              <a:gd name="connsiteY4" fmla="*/ 418218 h 4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82" h="418218">
                <a:moveTo>
                  <a:pt x="0" y="0"/>
                </a:moveTo>
                <a:cubicBezTo>
                  <a:pt x="107129" y="16780"/>
                  <a:pt x="214258" y="33561"/>
                  <a:pt x="278793" y="77448"/>
                </a:cubicBezTo>
                <a:cubicBezTo>
                  <a:pt x="343328" y="121335"/>
                  <a:pt x="369142" y="206528"/>
                  <a:pt x="387212" y="263323"/>
                </a:cubicBezTo>
                <a:cubicBezTo>
                  <a:pt x="405282" y="320118"/>
                  <a:pt x="387212" y="418218"/>
                  <a:pt x="387212" y="418218"/>
                </a:cubicBezTo>
                <a:lnTo>
                  <a:pt x="387212" y="41821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073597" y="5900443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8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597" y="5900443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678024" y="5838483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9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024" y="5838483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65" y="433695"/>
            <a:ext cx="8581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direzione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 verso</a:t>
            </a:r>
            <a:r>
              <a:rPr lang="en-US" sz="2400" dirty="0" smtClean="0"/>
              <a:t>:  </a:t>
            </a:r>
          </a:p>
          <a:p>
            <a:r>
              <a:rPr lang="en-US" sz="2400" dirty="0" smtClean="0"/>
              <a:t>                   e`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ortogonale</a:t>
            </a:r>
            <a:r>
              <a:rPr lang="en-US" sz="2400" dirty="0" smtClean="0"/>
              <a:t> (</a:t>
            </a:r>
            <a:r>
              <a:rPr lang="en-US" sz="2400" dirty="0" err="1" smtClean="0"/>
              <a:t>cioe</a:t>
            </a:r>
            <a:r>
              <a:rPr lang="en-US" sz="2400" dirty="0" smtClean="0"/>
              <a:t>` </a:t>
            </a:r>
            <a:r>
              <a:rPr lang="en-US" sz="2400" dirty="0" err="1" smtClean="0"/>
              <a:t>perpendicolare</a:t>
            </a:r>
            <a:r>
              <a:rPr lang="en-US" sz="2400" dirty="0" smtClean="0"/>
              <a:t>) al piano </a:t>
            </a:r>
          </a:p>
          <a:p>
            <a:r>
              <a:rPr lang="en-US" sz="2400" dirty="0" err="1" smtClean="0"/>
              <a:t>individuato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 e     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il</a:t>
            </a:r>
            <a:r>
              <a:rPr lang="en-US" sz="2400" dirty="0" smtClean="0"/>
              <a:t> verso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</a:t>
            </a:r>
            <a:r>
              <a:rPr lang="en-US" sz="2400" dirty="0" smtClean="0"/>
              <a:t> con la </a:t>
            </a:r>
            <a:r>
              <a:rPr lang="en-US" sz="2400" b="1" dirty="0" smtClean="0">
                <a:solidFill>
                  <a:srgbClr val="FF0000"/>
                </a:solidFill>
              </a:rPr>
              <a:t>``</a:t>
            </a:r>
            <a:r>
              <a:rPr lang="en-US" sz="2400" b="1" dirty="0" err="1" smtClean="0">
                <a:solidFill>
                  <a:srgbClr val="FF0000"/>
                </a:solidFill>
              </a:rPr>
              <a:t>regola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della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mano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destra</a:t>
            </a:r>
            <a:r>
              <a:rPr lang="en-US" sz="2400" b="1" dirty="0" smtClean="0">
                <a:solidFill>
                  <a:srgbClr val="FF0000"/>
                </a:solidFill>
              </a:rPr>
              <a:t>’’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39406"/>
              </p:ext>
            </p:extLst>
          </p:nvPr>
        </p:nvGraphicFramePr>
        <p:xfrm>
          <a:off x="346828" y="821335"/>
          <a:ext cx="1211645" cy="37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1" name="Equation" r:id="rId3" imgW="571500" imgH="177800" progId="Equation.3">
                  <p:embed/>
                </p:oleObj>
              </mc:Choice>
              <mc:Fallback>
                <p:oleObj name="Equation" r:id="rId3" imgW="5715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28" y="821335"/>
                        <a:ext cx="1211645" cy="37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27828"/>
              </p:ext>
            </p:extLst>
          </p:nvPr>
        </p:nvGraphicFramePr>
        <p:xfrm>
          <a:off x="3794929" y="121759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2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929" y="121759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30295"/>
              </p:ext>
            </p:extLst>
          </p:nvPr>
        </p:nvGraphicFramePr>
        <p:xfrm>
          <a:off x="4445844" y="1138988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3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844" y="1138988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0546" y="2513183"/>
            <a:ext cx="4086219" cy="337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799" y="266342"/>
            <a:ext cx="52744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PROPRIETA` DEL PRODOTTO VETTORIALE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5258" y="1053272"/>
            <a:ext cx="875111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 Se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paralleli</a:t>
            </a:r>
            <a:r>
              <a:rPr lang="en-US" sz="2400" dirty="0" smtClean="0"/>
              <a:t>: </a:t>
            </a:r>
            <a:r>
              <a:rPr lang="en-US" sz="2400" dirty="0" err="1" smtClean="0"/>
              <a:t>θ</a:t>
            </a:r>
            <a:r>
              <a:rPr lang="en-US" sz="2400" dirty="0" smtClean="0"/>
              <a:t>=0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sinθ</a:t>
            </a:r>
            <a:r>
              <a:rPr lang="en-US" sz="2400" dirty="0" smtClean="0"/>
              <a:t>=0, </a:t>
            </a:r>
            <a:r>
              <a:rPr lang="en-US" sz="2400" dirty="0" err="1" smtClean="0"/>
              <a:t>allora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</a:t>
            </a:r>
            <a:r>
              <a:rPr lang="en-US" sz="2400" dirty="0" err="1" smtClean="0"/>
              <a:t>vettoriale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e</a:t>
            </a:r>
            <a:r>
              <a:rPr lang="en-US" sz="2400" dirty="0" smtClean="0"/>
              <a:t>` zero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Se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ortogonali</a:t>
            </a:r>
            <a:r>
              <a:rPr lang="en-US" sz="2400" dirty="0" smtClean="0"/>
              <a:t>: </a:t>
            </a:r>
            <a:r>
              <a:rPr lang="en-US" sz="2400" dirty="0" err="1" smtClean="0"/>
              <a:t>θ</a:t>
            </a:r>
            <a:r>
              <a:rPr lang="en-US" sz="2400" dirty="0" smtClean="0"/>
              <a:t>=90°, </a:t>
            </a:r>
            <a:r>
              <a:rPr lang="en-US" sz="2400" dirty="0" err="1" smtClean="0"/>
              <a:t>sinθ</a:t>
            </a:r>
            <a:r>
              <a:rPr lang="en-US" sz="2400" dirty="0" smtClean="0"/>
              <a:t>=1 </a:t>
            </a:r>
            <a:r>
              <a:rPr lang="en-US" sz="2400" dirty="0" err="1" smtClean="0"/>
              <a:t>allora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c</a:t>
            </a:r>
            <a:r>
              <a:rPr lang="en-US" sz="2400" dirty="0" smtClean="0"/>
              <a:t>=a </a:t>
            </a:r>
            <a:r>
              <a:rPr lang="en-US" sz="2400" dirty="0" err="1" smtClean="0"/>
              <a:t>b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                                                                       (</a:t>
            </a:r>
            <a:r>
              <a:rPr lang="en-US" sz="2400" dirty="0" err="1" smtClean="0"/>
              <a:t>proprieta</a:t>
            </a:r>
            <a:r>
              <a:rPr lang="en-US" sz="2400" dirty="0" smtClean="0"/>
              <a:t>` </a:t>
            </a:r>
            <a:r>
              <a:rPr lang="en-US" sz="2400" dirty="0" err="1" smtClean="0"/>
              <a:t>distributiva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                                                           (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per </a:t>
            </a:r>
            <a:r>
              <a:rPr lang="en-US" sz="2400" dirty="0" err="1" smtClean="0"/>
              <a:t>uno</a:t>
            </a:r>
            <a:r>
              <a:rPr lang="en-US" sz="2400" dirty="0" smtClean="0"/>
              <a:t> </a:t>
            </a:r>
            <a:r>
              <a:rPr lang="en-US" sz="2400" dirty="0" err="1" smtClean="0"/>
              <a:t>scalare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99829" y="114813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79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829" y="114813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50704" y="1068762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0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704" y="1068762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81156" y="1871473"/>
          <a:ext cx="16700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1" name="Equation" r:id="rId7" imgW="787400" imgH="177800" progId="Equation.3">
                  <p:embed/>
                </p:oleObj>
              </mc:Choice>
              <mc:Fallback>
                <p:oleObj name="Equation" r:id="rId7" imgW="787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56" y="1871473"/>
                        <a:ext cx="16700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099829" y="2585840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2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829" y="2585840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750704" y="2506465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3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704" y="2506465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758051" y="3591648"/>
          <a:ext cx="1884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4" name="Equation" r:id="rId13" imgW="889000" imgH="215900" progId="Equation.3">
                  <p:embed/>
                </p:oleObj>
              </mc:Choice>
              <mc:Fallback>
                <p:oleObj name="Equation" r:id="rId13" imgW="8890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51" y="3591648"/>
                        <a:ext cx="1884363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37000" y="327025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5" name="Equation" r:id="rId15" imgW="101600" imgH="177800" progId="Equation.3">
                  <p:embed/>
                </p:oleObj>
              </mc:Choice>
              <mc:Fallback>
                <p:oleObj name="Equation" r:id="rId15" imgW="1016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270250"/>
                        <a:ext cx="1270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29917"/>
              </p:ext>
            </p:extLst>
          </p:nvPr>
        </p:nvGraphicFramePr>
        <p:xfrm>
          <a:off x="823913" y="4354513"/>
          <a:ext cx="45450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6" name="Equation" r:id="rId17" imgW="2667000" imgH="241300" progId="Equation.3">
                  <p:embed/>
                </p:oleObj>
              </mc:Choice>
              <mc:Fallback>
                <p:oleObj name="Equation" r:id="rId17" imgW="2667000" imgH="241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354513"/>
                        <a:ext cx="45450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27074" y="5076343"/>
          <a:ext cx="3788788" cy="45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7" name="Equation" r:id="rId19" imgW="1790700" imgH="215900" progId="Equation.3">
                  <p:embed/>
                </p:oleObj>
              </mc:Choice>
              <mc:Fallback>
                <p:oleObj name="Equation" r:id="rId19" imgW="1790700" imgH="2159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4" y="5076343"/>
                        <a:ext cx="3788788" cy="456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39529" y="1022674"/>
            <a:ext cx="8751114" cy="23757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799" y="266342"/>
            <a:ext cx="52744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PROPRIETA` DEL PRODOTTO VETTORIALE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1764" y="1662702"/>
          <a:ext cx="6722886" cy="112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5" name="Equation" r:id="rId3" imgW="2882900" imgH="482600" progId="Equation.3">
                  <p:embed/>
                </p:oleObj>
              </mc:Choice>
              <mc:Fallback>
                <p:oleObj name="Equation" r:id="rId3" imgW="28829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64" y="1662702"/>
                        <a:ext cx="6722886" cy="1125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340" y="1115248"/>
            <a:ext cx="40318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 In termini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componenti</a:t>
            </a:r>
            <a:r>
              <a:rPr lang="en-US" sz="2400" dirty="0" smtClean="0"/>
              <a:t>:</a:t>
            </a:r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r>
              <a:rPr lang="en-US" sz="2400" dirty="0" smtClean="0"/>
              <a:t>Es.: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58740" y="3518694"/>
          <a:ext cx="4792663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6" name="Equation" r:id="rId5" imgW="1955800" imgH="431800" progId="Equation.3">
                  <p:embed/>
                </p:oleObj>
              </mc:Choice>
              <mc:Fallback>
                <p:oleObj name="Equation" r:id="rId5" imgW="19558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740" y="3518694"/>
                        <a:ext cx="4792663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53" y="286184"/>
            <a:ext cx="728937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VETTORI, LEGGI DELLA FISICA E SISTEMI DI RIFERIMENTO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7226" y="1031806"/>
            <a:ext cx="863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scelta</a:t>
            </a:r>
            <a:r>
              <a:rPr lang="en-US" dirty="0" smtClean="0"/>
              <a:t> di un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 con le sue coordinate e`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arbitraria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,  </a:t>
            </a:r>
            <a:r>
              <a:rPr lang="en-US" dirty="0" err="1"/>
              <a:t>d</a:t>
            </a:r>
            <a:r>
              <a:rPr lang="en-US" dirty="0" err="1" smtClean="0"/>
              <a:t>ato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benissimo</a:t>
            </a:r>
            <a:r>
              <a:rPr lang="en-US" dirty="0" smtClean="0"/>
              <a:t> </a:t>
            </a:r>
            <a:r>
              <a:rPr lang="en-US" dirty="0" err="1" smtClean="0"/>
              <a:t>pensare</a:t>
            </a:r>
            <a:r>
              <a:rPr lang="en-US" dirty="0" smtClean="0"/>
              <a:t> di </a:t>
            </a:r>
            <a:r>
              <a:rPr lang="en-US" dirty="0" err="1" smtClean="0"/>
              <a:t>scergliene</a:t>
            </a:r>
            <a:r>
              <a:rPr lang="en-US" dirty="0" smtClean="0"/>
              <a:t> un</a:t>
            </a:r>
          </a:p>
          <a:p>
            <a:r>
              <a:rPr lang="en-US" dirty="0" err="1" smtClean="0"/>
              <a:t>altro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e` </a:t>
            </a:r>
            <a:r>
              <a:rPr lang="en-US" dirty="0" err="1" smtClean="0"/>
              <a:t>ruotato</a:t>
            </a:r>
            <a:r>
              <a:rPr lang="en-US" dirty="0" smtClean="0"/>
              <a:t> di un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angolo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iniziale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380" y="3928786"/>
            <a:ext cx="8707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ruotato</a:t>
            </a:r>
            <a:r>
              <a:rPr lang="en-US" dirty="0" smtClean="0"/>
              <a:t> le </a:t>
            </a:r>
            <a:r>
              <a:rPr lang="en-US" dirty="0" err="1" smtClean="0"/>
              <a:t>componenti</a:t>
            </a:r>
            <a:r>
              <a:rPr lang="en-US" dirty="0" smtClean="0"/>
              <a:t> del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diverse (</a:t>
            </a:r>
            <a:r>
              <a:rPr lang="en-US" dirty="0" err="1" smtClean="0"/>
              <a:t>a’</a:t>
            </a:r>
            <a:r>
              <a:rPr lang="en-US" baseline="-25000" dirty="0" err="1" smtClean="0"/>
              <a:t>x</a:t>
            </a:r>
            <a:r>
              <a:rPr lang="en-US" dirty="0" err="1" smtClean="0"/>
              <a:t>,a’</a:t>
            </a:r>
            <a:r>
              <a:rPr lang="en-US" baseline="-25000" dirty="0" err="1" smtClean="0"/>
              <a:t>y</a:t>
            </a:r>
            <a:r>
              <a:rPr lang="en-US" dirty="0" smtClean="0"/>
              <a:t>). </a:t>
            </a:r>
            <a:r>
              <a:rPr lang="en-US" dirty="0" err="1" smtClean="0"/>
              <a:t>Tuttavia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</a:p>
          <a:p>
            <a:r>
              <a:rPr lang="en-US" b="1" dirty="0"/>
              <a:t>a</a:t>
            </a:r>
            <a:r>
              <a:rPr lang="en-US" dirty="0" smtClean="0"/>
              <a:t> e` un </a:t>
            </a:r>
            <a:r>
              <a:rPr lang="en-US" dirty="0" err="1" smtClean="0"/>
              <a:t>oggetto</a:t>
            </a:r>
            <a:r>
              <a:rPr lang="en-US" dirty="0" smtClean="0"/>
              <a:t> ben </a:t>
            </a:r>
            <a:r>
              <a:rPr lang="en-US" dirty="0" err="1" smtClean="0"/>
              <a:t>definito</a:t>
            </a:r>
            <a:r>
              <a:rPr lang="en-US" dirty="0" smtClean="0"/>
              <a:t>, non cambia;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solo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di </a:t>
            </a:r>
          </a:p>
          <a:p>
            <a:r>
              <a:rPr lang="en-US" dirty="0" err="1" smtClean="0"/>
              <a:t>rappresentarlo</a:t>
            </a:r>
            <a:r>
              <a:rPr lang="en-US" dirty="0" smtClean="0"/>
              <a:t>, di ``</a:t>
            </a:r>
            <a:r>
              <a:rPr lang="en-US" dirty="0" err="1" smtClean="0"/>
              <a:t>vederlo</a:t>
            </a:r>
            <a:r>
              <a:rPr lang="en-US" dirty="0" smtClean="0"/>
              <a:t>’’ </a:t>
            </a:r>
            <a:r>
              <a:rPr lang="en-US" dirty="0" err="1" smtClean="0"/>
              <a:t>nei</a:t>
            </a:r>
            <a:r>
              <a:rPr lang="en-US" dirty="0" smtClean="0"/>
              <a:t> due </a:t>
            </a:r>
            <a:r>
              <a:rPr lang="en-US" dirty="0" err="1" smtClean="0"/>
              <a:t>sistemi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. </a:t>
            </a:r>
            <a:r>
              <a:rPr lang="en-US" dirty="0" err="1" smtClean="0"/>
              <a:t>Tanto</a:t>
            </a:r>
            <a:r>
              <a:rPr lang="en-US" dirty="0" smtClean="0"/>
              <a:t> e`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sue </a:t>
            </a:r>
          </a:p>
          <a:p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rotazione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legate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di </a:t>
            </a:r>
            <a:r>
              <a:rPr lang="en-US" dirty="0" err="1" smtClean="0"/>
              <a:t>trasformazione</a:t>
            </a:r>
            <a:r>
              <a:rPr lang="en-US" dirty="0" smtClean="0"/>
              <a:t> (</a:t>
            </a:r>
            <a:r>
              <a:rPr lang="en-US" dirty="0" err="1" smtClean="0"/>
              <a:t>nell</a:t>
            </a:r>
            <a:r>
              <a:rPr lang="en-US" dirty="0" smtClean="0"/>
              <a:t>’ </a:t>
            </a:r>
          </a:p>
          <a:p>
            <a:r>
              <a:rPr lang="en-US" dirty="0" err="1" smtClean="0"/>
              <a:t>esempio</a:t>
            </a:r>
            <a:r>
              <a:rPr lang="en-US" dirty="0" smtClean="0"/>
              <a:t>  </a:t>
            </a:r>
            <a:r>
              <a:rPr lang="en-US" dirty="0" err="1" smtClean="0"/>
              <a:t>considerato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rotazione</a:t>
            </a:r>
            <a:r>
              <a:rPr lang="en-US" dirty="0" smtClean="0"/>
              <a:t>):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6" y="5406114"/>
            <a:ext cx="31496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26" y="6041114"/>
            <a:ext cx="3352800" cy="711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438018" y="3510698"/>
            <a:ext cx="2623047" cy="18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38018" y="2240871"/>
            <a:ext cx="0" cy="128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018" y="2745249"/>
            <a:ext cx="2174835" cy="784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699472" y="2390263"/>
            <a:ext cx="738547" cy="1139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436295" y="3155894"/>
            <a:ext cx="280133" cy="392152"/>
          </a:xfrm>
          <a:custGeom>
            <a:avLst/>
            <a:gdLst>
              <a:gd name="connsiteX0" fmla="*/ 0 w 280133"/>
              <a:gd name="connsiteY0" fmla="*/ 0 h 392152"/>
              <a:gd name="connsiteX1" fmla="*/ 224106 w 280133"/>
              <a:gd name="connsiteY1" fmla="*/ 168065 h 392152"/>
              <a:gd name="connsiteX2" fmla="*/ 280133 w 280133"/>
              <a:gd name="connsiteY2" fmla="*/ 392152 h 3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133" h="392152">
                <a:moveTo>
                  <a:pt x="0" y="0"/>
                </a:moveTo>
                <a:cubicBezTo>
                  <a:pt x="88708" y="51353"/>
                  <a:pt x="177417" y="102706"/>
                  <a:pt x="224106" y="168065"/>
                </a:cubicBezTo>
                <a:cubicBezTo>
                  <a:pt x="270795" y="233424"/>
                  <a:pt x="280133" y="392152"/>
                  <a:pt x="280133" y="3921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98416" y="341732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2514" y="2110153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1525" y="2633024"/>
            <a:ext cx="36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63307" y="2278219"/>
            <a:ext cx="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35096" y="3081198"/>
            <a:ext cx="30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38019" y="2479485"/>
            <a:ext cx="998276" cy="1031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6891" y="212882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502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53" y="286184"/>
            <a:ext cx="728937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VETTORI, LEGGI DELLA FISICA E SISTEMI DI RIFERIMENTO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5377" y="1369120"/>
            <a:ext cx="82830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non </a:t>
            </a:r>
            <a:r>
              <a:rPr lang="en-US" dirty="0" err="1" smtClean="0"/>
              <a:t>cambi</a:t>
            </a:r>
            <a:r>
              <a:rPr lang="en-US" dirty="0" smtClean="0"/>
              <a:t> lo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` </a:t>
            </a:r>
            <a:r>
              <a:rPr lang="en-US" dirty="0" err="1" smtClean="0"/>
              <a:t>capire</a:t>
            </a:r>
            <a:r>
              <a:rPr lang="en-US" dirty="0" smtClean="0"/>
              <a:t> per </a:t>
            </a:r>
            <a:r>
              <a:rPr lang="en-US" dirty="0" err="1" smtClean="0"/>
              <a:t>esempio</a:t>
            </a:r>
            <a:r>
              <a:rPr lang="en-US" dirty="0" smtClean="0"/>
              <a:t> se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calcola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modulo 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partire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due </a:t>
            </a:r>
            <a:r>
              <a:rPr lang="en-US" dirty="0" err="1" smtClean="0"/>
              <a:t>sistemi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;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trova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orientazione</a:t>
            </a:r>
            <a:r>
              <a:rPr lang="en-US" dirty="0" smtClean="0"/>
              <a:t> </a:t>
            </a:r>
            <a:r>
              <a:rPr lang="en-US" dirty="0" err="1" smtClean="0"/>
              <a:t>nello</a:t>
            </a:r>
            <a:r>
              <a:rPr lang="en-US" dirty="0" smtClean="0"/>
              <a:t> </a:t>
            </a:r>
            <a:r>
              <a:rPr lang="en-US" dirty="0" err="1" smtClean="0"/>
              <a:t>spazio</a:t>
            </a:r>
            <a:r>
              <a:rPr lang="en-US" dirty="0" smtClean="0"/>
              <a:t> e`  </a:t>
            </a:r>
            <a:r>
              <a:rPr lang="en-US" dirty="0" err="1" smtClean="0"/>
              <a:t>sempre</a:t>
            </a:r>
            <a:r>
              <a:rPr lang="en-US" dirty="0" smtClean="0"/>
              <a:t> la </a:t>
            </a:r>
            <a:r>
              <a:rPr lang="en-US" dirty="0" err="1" smtClean="0"/>
              <a:t>stessa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analogo</a:t>
            </a:r>
            <a:r>
              <a:rPr lang="en-US" dirty="0" smtClean="0"/>
              <a:t> le </a:t>
            </a:r>
            <a:r>
              <a:rPr lang="en-US" dirty="0" err="1" smtClean="0"/>
              <a:t>leggi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non </a:t>
            </a:r>
            <a:r>
              <a:rPr lang="en-US" dirty="0" err="1" smtClean="0"/>
              <a:t>dipendono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direzione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assi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ovvero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 e` </a:t>
            </a:r>
            <a:r>
              <a:rPr lang="en-US" dirty="0" err="1" smtClean="0"/>
              <a:t>ruotato</a:t>
            </a:r>
            <a:r>
              <a:rPr lang="en-US" dirty="0" smtClean="0"/>
              <a:t>). Non </a:t>
            </a:r>
            <a:r>
              <a:rPr lang="en-US" dirty="0" err="1" smtClean="0"/>
              <a:t>dipendono</a:t>
            </a:r>
            <a:r>
              <a:rPr lang="en-US" dirty="0" smtClean="0"/>
              <a:t> </a:t>
            </a:r>
            <a:r>
              <a:rPr lang="en-US" dirty="0" err="1" smtClean="0"/>
              <a:t>nemmeno</a:t>
            </a:r>
            <a:r>
              <a:rPr lang="en-US" dirty="0" smtClean="0"/>
              <a:t> da dove e` </a:t>
            </a:r>
          </a:p>
          <a:p>
            <a:r>
              <a:rPr lang="en-US" dirty="0" err="1" smtClean="0"/>
              <a:t>l’origine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. Come </a:t>
            </a:r>
            <a:r>
              <a:rPr lang="en-US" dirty="0" err="1" smtClean="0"/>
              <a:t>gia</a:t>
            </a:r>
            <a:r>
              <a:rPr lang="en-US" dirty="0" smtClean="0"/>
              <a:t>` </a:t>
            </a:r>
            <a:r>
              <a:rPr lang="en-US" dirty="0" err="1" smtClean="0"/>
              <a:t>sottolineato</a:t>
            </a:r>
            <a:r>
              <a:rPr lang="en-US" dirty="0" smtClean="0"/>
              <a:t>, non </a:t>
            </a:r>
            <a:r>
              <a:rPr lang="en-US" dirty="0" err="1" smtClean="0"/>
              <a:t>dipendono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scelta</a:t>
            </a:r>
            <a:r>
              <a:rPr lang="en-US" dirty="0" smtClean="0"/>
              <a:t>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unita</a:t>
            </a:r>
            <a:r>
              <a:rPr lang="en-US" dirty="0" smtClean="0"/>
              <a:t>` di </a:t>
            </a:r>
            <a:r>
              <a:rPr lang="en-US" dirty="0" err="1" smtClean="0"/>
              <a:t>misura</a:t>
            </a:r>
            <a:r>
              <a:rPr lang="en-US" dirty="0" smtClean="0"/>
              <a:t>.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36" y="2146300"/>
            <a:ext cx="4000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nuele\Desktop\Fond._Fisica\Visual Fine 2\3.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980"/>
            <a:ext cx="91821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810151" y="3036644"/>
            <a:ext cx="291968" cy="598570"/>
            <a:chOff x="3810151" y="3036644"/>
            <a:chExt cx="291968" cy="59857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621272" y="3225523"/>
              <a:ext cx="392358" cy="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3810152" y="3429000"/>
              <a:ext cx="291967" cy="20621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514367" y="3310319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37709" y="4023770"/>
            <a:ext cx="7604381" cy="2773034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45552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025078"/>
            <a:ext cx="811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Supponete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aver </a:t>
            </a:r>
            <a:r>
              <a:rPr lang="en-US" sz="2000" dirty="0" err="1" smtClean="0"/>
              <a:t>scelto</a:t>
            </a:r>
            <a:r>
              <a:rPr lang="en-US" sz="2000" dirty="0" smtClean="0"/>
              <a:t>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coordinate (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83062" y="3429000"/>
            <a:ext cx="2888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407040" y="2922884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5363" y="3427098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73777" y="1867336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56287" y="2478519"/>
            <a:ext cx="1239346" cy="95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6287" y="2478519"/>
            <a:ext cx="123855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0282" y="3396500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525" y="4283859"/>
            <a:ext cx="654958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le sue </a:t>
            </a:r>
            <a:r>
              <a:rPr lang="en-US" sz="2000" b="1" dirty="0" err="1" smtClean="0">
                <a:solidFill>
                  <a:srgbClr val="FF0000"/>
                </a:solidFill>
              </a:rPr>
              <a:t>proiezioni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sugli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assi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err="1" smtClean="0"/>
              <a:t>r</a:t>
            </a:r>
            <a:r>
              <a:rPr lang="en-US" sz="2800" baseline="-25000" dirty="0" err="1" smtClean="0"/>
              <a:t>x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 err="1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cosθ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/>
              <a:t>r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= r </a:t>
            </a:r>
            <a:r>
              <a:rPr lang="en-US" sz="2800" dirty="0" err="1" smtClean="0"/>
              <a:t>sinθ</a:t>
            </a:r>
            <a:endParaRPr lang="en-US" sz="2800" dirty="0"/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Scomposizione</a:t>
            </a:r>
            <a:r>
              <a:rPr lang="en-US" sz="2000" b="1" dirty="0" smtClean="0">
                <a:solidFill>
                  <a:srgbClr val="FF0000"/>
                </a:solidFill>
              </a:rPr>
              <a:t> del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nelle</a:t>
            </a:r>
            <a:r>
              <a:rPr lang="en-US" sz="2000" b="1" dirty="0" smtClean="0">
                <a:solidFill>
                  <a:srgbClr val="FF0000"/>
                </a:solidFill>
              </a:rPr>
              <a:t> sue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364038" y="2039938"/>
          <a:ext cx="241776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Equation" r:id="rId4" imgW="1651000" imgH="177800" progId="Equation.3">
                  <p:embed/>
                </p:oleObj>
              </mc:Choice>
              <mc:Fallback>
                <p:oleObj name="Equation" r:id="rId4" imgW="1651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2039938"/>
                        <a:ext cx="2417762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694141" y="2649538"/>
          <a:ext cx="14763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6" imgW="101600" imgH="139700" progId="Equation.3">
                  <p:embed/>
                </p:oleObj>
              </mc:Choice>
              <mc:Fallback>
                <p:oleObj name="Equation" r:id="rId6" imgW="1016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141" y="2649538"/>
                        <a:ext cx="147638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Brace 27"/>
          <p:cNvSpPr/>
          <p:nvPr/>
        </p:nvSpPr>
        <p:spPr>
          <a:xfrm>
            <a:off x="244816" y="4666344"/>
            <a:ext cx="321311" cy="142285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907107" y="2998702"/>
            <a:ext cx="244810" cy="458985"/>
          </a:xfrm>
          <a:custGeom>
            <a:avLst/>
            <a:gdLst>
              <a:gd name="connsiteX0" fmla="*/ 0 w 244810"/>
              <a:gd name="connsiteY0" fmla="*/ 0 h 458985"/>
              <a:gd name="connsiteX1" fmla="*/ 137705 w 244810"/>
              <a:gd name="connsiteY1" fmla="*/ 107096 h 458985"/>
              <a:gd name="connsiteX2" fmla="*/ 229509 w 244810"/>
              <a:gd name="connsiteY2" fmla="*/ 275391 h 458985"/>
              <a:gd name="connsiteX3" fmla="*/ 229509 w 244810"/>
              <a:gd name="connsiteY3" fmla="*/ 458985 h 458985"/>
              <a:gd name="connsiteX4" fmla="*/ 229509 w 244810"/>
              <a:gd name="connsiteY4" fmla="*/ 413086 h 4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10" h="458985">
                <a:moveTo>
                  <a:pt x="0" y="0"/>
                </a:moveTo>
                <a:cubicBezTo>
                  <a:pt x="49727" y="30599"/>
                  <a:pt x="99454" y="61198"/>
                  <a:pt x="137705" y="107096"/>
                </a:cubicBezTo>
                <a:cubicBezTo>
                  <a:pt x="175956" y="152994"/>
                  <a:pt x="214208" y="216743"/>
                  <a:pt x="229509" y="275391"/>
                </a:cubicBezTo>
                <a:cubicBezTo>
                  <a:pt x="244810" y="334039"/>
                  <a:pt x="229509" y="458985"/>
                  <a:pt x="229509" y="458985"/>
                </a:cubicBezTo>
                <a:lnTo>
                  <a:pt x="229509" y="41308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51917" y="2998702"/>
            <a:ext cx="4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356287" y="3427098"/>
            <a:ext cx="1238552" cy="399921"/>
            <a:chOff x="2356287" y="3427098"/>
            <a:chExt cx="1238552" cy="399921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356287" y="3427098"/>
              <a:ext cx="123855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907107" y="3457687"/>
              <a:ext cx="44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x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42534" y="2479313"/>
            <a:ext cx="443717" cy="917981"/>
            <a:chOff x="1942534" y="2479313"/>
            <a:chExt cx="443717" cy="917981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1896503" y="2937510"/>
              <a:ext cx="91798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942534" y="2649538"/>
              <a:ext cx="44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/>
                <a:t>y</a:t>
              </a:r>
              <a:endParaRPr lang="en-US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rot="5400000">
            <a:off x="3136245" y="2938701"/>
            <a:ext cx="91718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7960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8903" y="1178070"/>
            <a:ext cx="87535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Identificare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con un modulo,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un verso, </a:t>
            </a:r>
            <a:r>
              <a:rPr lang="en-US" sz="2000" dirty="0" err="1" smtClean="0"/>
              <a:t>oppure</a:t>
            </a:r>
            <a:r>
              <a:rPr lang="en-US" sz="2000" dirty="0" smtClean="0"/>
              <a:t> </a:t>
            </a:r>
            <a:r>
              <a:rPr lang="en-US" sz="2000" dirty="0" err="1" smtClean="0"/>
              <a:t>attraverso</a:t>
            </a:r>
            <a:endParaRPr lang="en-US" sz="2000" dirty="0" smtClean="0"/>
          </a:p>
          <a:p>
            <a:r>
              <a:rPr lang="en-US" sz="2000" dirty="0" smtClean="0"/>
              <a:t>le sue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` </a:t>
            </a:r>
            <a:r>
              <a:rPr lang="en-US" sz="2000" dirty="0" err="1" smtClean="0"/>
              <a:t>equivalente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dirty="0" err="1" smtClean="0"/>
              <a:t>Infatti</a:t>
            </a:r>
            <a:r>
              <a:rPr lang="en-US" dirty="0" smtClean="0"/>
              <a:t>: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n-US" dirty="0" err="1" smtClean="0"/>
              <a:t>ottengo</a:t>
            </a:r>
            <a:r>
              <a:rPr lang="en-US" dirty="0" smtClean="0"/>
              <a:t>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viceversa</a:t>
            </a:r>
            <a:r>
              <a:rPr lang="en-US" dirty="0" smtClean="0"/>
              <a:t> date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ottengo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modulo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la </a:t>
            </a:r>
            <a:r>
              <a:rPr lang="en-US" dirty="0" err="1" smtClean="0"/>
              <a:t>direzione</a:t>
            </a:r>
            <a:r>
              <a:rPr lang="en-US" dirty="0" smtClean="0"/>
              <a:t> (data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θ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giace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piano </a:t>
            </a:r>
            <a:r>
              <a:rPr lang="en-US" dirty="0" err="1" smtClean="0"/>
              <a:t>x-y</a:t>
            </a:r>
            <a:r>
              <a:rPr lang="en-US" dirty="0" smtClean="0"/>
              <a:t>)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19138" y="3398838"/>
          <a:ext cx="6110288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Equation" r:id="rId3" imgW="2527300" imgH="762000" progId="Equation.3">
                  <p:embed/>
                </p:oleObj>
              </mc:Choice>
              <mc:Fallback>
                <p:oleObj name="Equation" r:id="rId3" imgW="2527300" imgH="762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38" y="3398838"/>
                        <a:ext cx="6110288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>
            <a:off x="581421" y="3429000"/>
            <a:ext cx="369656" cy="1780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903" y="1178070"/>
            <a:ext cx="8816085" cy="810865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214" y="5875007"/>
            <a:ext cx="808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Possiamo</a:t>
            </a:r>
            <a:r>
              <a:rPr lang="en-US" sz="2000" dirty="0" smtClean="0"/>
              <a:t> </a:t>
            </a:r>
            <a:r>
              <a:rPr lang="en-US" sz="2000" dirty="0" err="1" smtClean="0"/>
              <a:t>quindi</a:t>
            </a:r>
            <a:r>
              <a:rPr lang="en-US" sz="2000" dirty="0" smtClean="0"/>
              <a:t>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                           come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coppia</a:t>
            </a:r>
            <a:r>
              <a:rPr lang="en-US" sz="2000" dirty="0" smtClean="0"/>
              <a:t> </a:t>
            </a:r>
            <a:r>
              <a:rPr lang="en-US" sz="2000" dirty="0" err="1" smtClean="0"/>
              <a:t>ordinata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numeri</a:t>
            </a:r>
            <a:r>
              <a:rPr lang="en-US" sz="2000" dirty="0" smtClean="0"/>
              <a:t>         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7775" y="5875007"/>
          <a:ext cx="1474225" cy="51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Equation" r:id="rId5" imgW="584200" imgH="203200" progId="Equation.3">
                  <p:embed/>
                </p:oleObj>
              </mc:Choice>
              <mc:Fallback>
                <p:oleObj name="Equation" r:id="rId5" imgW="5842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775" y="5875007"/>
                        <a:ext cx="1474225" cy="512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8903" y="5737310"/>
            <a:ext cx="8522419" cy="696368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960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711" y="1376955"/>
            <a:ext cx="8017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N.B.: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e</a:t>
            </a:r>
            <a:r>
              <a:rPr lang="en-US" sz="3200" dirty="0" smtClean="0"/>
              <a:t>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possono</a:t>
            </a:r>
            <a:r>
              <a:rPr lang="en-US" sz="3200" dirty="0" smtClean="0"/>
              <a:t> </a:t>
            </a:r>
            <a:r>
              <a:rPr lang="en-US" sz="3200" dirty="0" err="1" smtClean="0"/>
              <a:t>essere</a:t>
            </a:r>
            <a:r>
              <a:rPr lang="en-US" sz="3200" dirty="0" smtClean="0"/>
              <a:t> </a:t>
            </a:r>
            <a:r>
              <a:rPr lang="en-US" sz="3200" dirty="0" err="1" smtClean="0"/>
              <a:t>positivi</a:t>
            </a:r>
            <a:r>
              <a:rPr lang="en-US" sz="3200" dirty="0" smtClean="0"/>
              <a:t> </a:t>
            </a:r>
            <a:r>
              <a:rPr lang="en-US" sz="3200" dirty="0" err="1" smtClean="0"/>
              <a:t>o</a:t>
            </a:r>
            <a:r>
              <a:rPr lang="en-US" sz="3200" dirty="0" smtClean="0"/>
              <a:t> </a:t>
            </a:r>
            <a:r>
              <a:rPr lang="en-US" sz="3200" dirty="0" err="1" smtClean="0"/>
              <a:t>negativi</a:t>
            </a:r>
            <a:r>
              <a:rPr lang="en-US" sz="3200" dirty="0" smtClean="0"/>
              <a:t>.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Esempio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r>
              <a:rPr lang="en-US" sz="3200" dirty="0" smtClean="0"/>
              <a:t>  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9728" y="4406234"/>
            <a:ext cx="3822272" cy="3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07040" y="3902020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5363" y="4406234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3777" y="2846472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185" y="4375636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392956" y="3443696"/>
            <a:ext cx="977234" cy="947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07652" y="3428999"/>
            <a:ext cx="949430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5128" y="3902318"/>
            <a:ext cx="945845" cy="79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407653" y="4406234"/>
            <a:ext cx="94784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1341" y="4593313"/>
            <a:ext cx="135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&lt;0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93202" y="3428999"/>
            <a:ext cx="135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&gt;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866877" y="3917617"/>
            <a:ext cx="97723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621860" y="3962570"/>
            <a:ext cx="306011" cy="443685"/>
          </a:xfrm>
          <a:custGeom>
            <a:avLst/>
            <a:gdLst>
              <a:gd name="connsiteX0" fmla="*/ 306011 w 306011"/>
              <a:gd name="connsiteY0" fmla="*/ 0 h 443685"/>
              <a:gd name="connsiteX1" fmla="*/ 122404 w 306011"/>
              <a:gd name="connsiteY1" fmla="*/ 91797 h 443685"/>
              <a:gd name="connsiteX2" fmla="*/ 45902 w 306011"/>
              <a:gd name="connsiteY2" fmla="*/ 229492 h 443685"/>
              <a:gd name="connsiteX3" fmla="*/ 0 w 306011"/>
              <a:gd name="connsiteY3" fmla="*/ 443685 h 443685"/>
              <a:gd name="connsiteX4" fmla="*/ 0 w 306011"/>
              <a:gd name="connsiteY4" fmla="*/ 443685 h 44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11" h="443685">
                <a:moveTo>
                  <a:pt x="306011" y="0"/>
                </a:moveTo>
                <a:cubicBezTo>
                  <a:pt x="235883" y="26774"/>
                  <a:pt x="165755" y="53548"/>
                  <a:pt x="122404" y="91797"/>
                </a:cubicBezTo>
                <a:cubicBezTo>
                  <a:pt x="79053" y="130046"/>
                  <a:pt x="66303" y="170844"/>
                  <a:pt x="45902" y="229492"/>
                </a:cubicBezTo>
                <a:cubicBezTo>
                  <a:pt x="25501" y="288140"/>
                  <a:pt x="0" y="443685"/>
                  <a:pt x="0" y="443685"/>
                </a:cubicBezTo>
                <a:lnTo>
                  <a:pt x="0" y="44368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26778" y="4021218"/>
            <a:ext cx="856832" cy="385037"/>
          </a:xfrm>
          <a:custGeom>
            <a:avLst/>
            <a:gdLst>
              <a:gd name="connsiteX0" fmla="*/ 0 w 856832"/>
              <a:gd name="connsiteY0" fmla="*/ 94347 h 385037"/>
              <a:gd name="connsiteX1" fmla="*/ 275411 w 856832"/>
              <a:gd name="connsiteY1" fmla="*/ 2550 h 385037"/>
              <a:gd name="connsiteX2" fmla="*/ 612023 w 856832"/>
              <a:gd name="connsiteY2" fmla="*/ 79047 h 385037"/>
              <a:gd name="connsiteX3" fmla="*/ 856832 w 856832"/>
              <a:gd name="connsiteY3" fmla="*/ 385037 h 385037"/>
              <a:gd name="connsiteX4" fmla="*/ 856832 w 856832"/>
              <a:gd name="connsiteY4" fmla="*/ 385037 h 38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32" h="385037">
                <a:moveTo>
                  <a:pt x="0" y="94347"/>
                </a:moveTo>
                <a:cubicBezTo>
                  <a:pt x="86703" y="49723"/>
                  <a:pt x="173407" y="5100"/>
                  <a:pt x="275411" y="2550"/>
                </a:cubicBezTo>
                <a:cubicBezTo>
                  <a:pt x="377415" y="0"/>
                  <a:pt x="515120" y="15299"/>
                  <a:pt x="612023" y="79047"/>
                </a:cubicBezTo>
                <a:cubicBezTo>
                  <a:pt x="708926" y="142795"/>
                  <a:pt x="856832" y="385037"/>
                  <a:pt x="856832" y="385037"/>
                </a:cubicBezTo>
                <a:lnTo>
                  <a:pt x="856832" y="38503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65272"/>
              </p:ext>
            </p:extLst>
          </p:nvPr>
        </p:nvGraphicFramePr>
        <p:xfrm>
          <a:off x="463550" y="5819775"/>
          <a:ext cx="66278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" name="Equation" r:id="rId4" imgW="2603500" imgH="228600" progId="Equation.3">
                  <p:embed/>
                </p:oleObj>
              </mc:Choice>
              <mc:Fallback>
                <p:oleObj name="Equation" r:id="rId4" imgW="26035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5819775"/>
                        <a:ext cx="662781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831440" y="3898826"/>
            <a:ext cx="5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438254" y="3951930"/>
          <a:ext cx="214208" cy="27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54" y="3951930"/>
                        <a:ext cx="214208" cy="279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60108" y="1331058"/>
            <a:ext cx="7726785" cy="79557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854052" y="3610969"/>
          <a:ext cx="1476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0" name="Equation" r:id="rId8" imgW="101600" imgH="139700" progId="Equation.3">
                  <p:embed/>
                </p:oleObj>
              </mc:Choice>
              <mc:Fallback>
                <p:oleObj name="Equation" r:id="rId8" imgW="1016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052" y="3610969"/>
                        <a:ext cx="147637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26" y="14947"/>
            <a:ext cx="6828517" cy="892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600" y="244796"/>
            <a:ext cx="4860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OPERAZIONI CON I VETTORI: SOMMA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788" y="1025084"/>
            <a:ext cx="777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b="1" dirty="0" err="1" smtClean="0"/>
              <a:t>somma</a:t>
            </a:r>
            <a:r>
              <a:rPr lang="en-US" sz="2400" b="1" dirty="0" smtClean="0"/>
              <a:t> (o </a:t>
            </a:r>
            <a:r>
              <a:rPr lang="en-US" sz="2400" b="1" dirty="0" err="1" smtClean="0"/>
              <a:t>risultante</a:t>
            </a:r>
            <a:r>
              <a:rPr lang="en-US" sz="2400" b="1" dirty="0" smtClean="0"/>
              <a:t>) </a:t>
            </a:r>
            <a:r>
              <a:rPr lang="en-US" sz="2400" dirty="0" smtClean="0"/>
              <a:t>di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e        e`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903170" y="1101107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170" y="1101107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90027"/>
              </p:ext>
            </p:extLst>
          </p:nvPr>
        </p:nvGraphicFramePr>
        <p:xfrm>
          <a:off x="5601217" y="1031067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217" y="1031067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7767653" y="1015382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53" y="1015382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788" y="1864216"/>
            <a:ext cx="904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b="1" u="sng" dirty="0" err="1" smtClean="0">
                <a:ea typeface="Zapf Dingbats"/>
                <a:cs typeface="Zapf Dingbats"/>
              </a:rPr>
              <a:t>Metodo</a:t>
            </a:r>
            <a:r>
              <a:rPr lang="en-US" sz="2000" b="1" u="sng" dirty="0" smtClean="0">
                <a:ea typeface="Zapf Dingbats"/>
                <a:cs typeface="Zapf Dingbats"/>
              </a:rPr>
              <a:t> </a:t>
            </a:r>
            <a:r>
              <a:rPr lang="en-US" sz="2000" b="1" u="sng" dirty="0" err="1" smtClean="0">
                <a:ea typeface="Zapf Dingbats"/>
                <a:cs typeface="Zapf Dingbats"/>
              </a:rPr>
              <a:t>grafico</a:t>
            </a:r>
            <a:r>
              <a:rPr lang="en-US" sz="2000" b="1" u="sng" dirty="0" smtClean="0">
                <a:ea typeface="Zapf Dingbats"/>
                <a:cs typeface="Zapf Dingbats"/>
              </a:rPr>
              <a:t> del </a:t>
            </a:r>
            <a:r>
              <a:rPr lang="en-US" sz="2000" b="1" u="sng" dirty="0" err="1" smtClean="0">
                <a:ea typeface="Zapf Dingbats"/>
                <a:cs typeface="Zapf Dingbats"/>
              </a:rPr>
              <a:t>parellogramma</a:t>
            </a:r>
            <a:r>
              <a:rPr lang="en-US" sz="2000" dirty="0" smtClean="0">
                <a:ea typeface="Zapf Dingbats"/>
                <a:cs typeface="Zapf Dingbats"/>
              </a:rPr>
              <a:t>: </a:t>
            </a:r>
            <a:r>
              <a:rPr lang="en-US" sz="2000" dirty="0" err="1" smtClean="0">
                <a:ea typeface="Zapf Dingbats"/>
                <a:cs typeface="Zapf Dingbats"/>
              </a:rPr>
              <a:t>metto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i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vettori</a:t>
            </a:r>
            <a:r>
              <a:rPr lang="en-US" sz="2000" dirty="0" smtClean="0">
                <a:ea typeface="Zapf Dingbats"/>
                <a:cs typeface="Zapf Dingbats"/>
              </a:rPr>
              <a:t> con </a:t>
            </a:r>
            <a:r>
              <a:rPr lang="en-US" sz="2000" dirty="0" err="1" smtClean="0">
                <a:ea typeface="Zapf Dingbats"/>
                <a:cs typeface="Zapf Dingbats"/>
              </a:rPr>
              <a:t>l’origine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nello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stesso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punto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</a:p>
          <a:p>
            <a:r>
              <a:rPr lang="en-US" sz="2000" dirty="0" smtClean="0">
                <a:ea typeface="Zapf Dingbats"/>
                <a:cs typeface="Zapf Dingbats"/>
              </a:rPr>
              <a:t>    O </a:t>
            </a:r>
            <a:r>
              <a:rPr lang="en-US" sz="2000" dirty="0" err="1" smtClean="0">
                <a:ea typeface="Zapf Dingbats"/>
                <a:cs typeface="Zapf Dingbats"/>
              </a:rPr>
              <a:t>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costruisco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il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parallelogramma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che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li</a:t>
            </a:r>
            <a:r>
              <a:rPr lang="en-US" sz="2000" dirty="0" smtClean="0">
                <a:ea typeface="Zapf Dingbats"/>
                <a:cs typeface="Zapf Dingbats"/>
              </a:rPr>
              <a:t> ha come </a:t>
            </a:r>
            <a:r>
              <a:rPr lang="en-US" sz="2000" dirty="0" err="1" smtClean="0">
                <a:ea typeface="Zapf Dingbats"/>
                <a:cs typeface="Zapf Dingbats"/>
              </a:rPr>
              <a:t>lati</a:t>
            </a:r>
            <a:r>
              <a:rPr lang="en-US" sz="2000" dirty="0" smtClean="0">
                <a:ea typeface="Zapf Dingbats"/>
                <a:cs typeface="Zapf Dingbats"/>
              </a:rPr>
              <a:t>; la </a:t>
            </a:r>
            <a:r>
              <a:rPr lang="en-US" sz="2000" dirty="0" err="1" smtClean="0">
                <a:ea typeface="Zapf Dingbats"/>
                <a:cs typeface="Zapf Dingbats"/>
              </a:rPr>
              <a:t>somma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e</a:t>
            </a:r>
            <a:r>
              <a:rPr lang="en-US" sz="2000" dirty="0" smtClean="0">
                <a:ea typeface="Zapf Dingbats"/>
                <a:cs typeface="Zapf Dingbats"/>
              </a:rPr>
              <a:t>’ la </a:t>
            </a:r>
            <a:r>
              <a:rPr lang="en-US" sz="2000" dirty="0" err="1" smtClean="0">
                <a:ea typeface="Zapf Dingbats"/>
                <a:cs typeface="Zapf Dingbats"/>
              </a:rPr>
              <a:t>diagonale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che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</a:p>
          <a:p>
            <a:r>
              <a:rPr lang="en-US" sz="2000" dirty="0" smtClean="0">
                <a:ea typeface="Zapf Dingbats"/>
                <a:cs typeface="Zapf Dingbats"/>
              </a:rPr>
              <a:t>    parte </a:t>
            </a:r>
            <a:r>
              <a:rPr lang="en-US" sz="2000" dirty="0" err="1" smtClean="0">
                <a:ea typeface="Zapf Dingbats"/>
                <a:cs typeface="Zapf Dingbats"/>
              </a:rPr>
              <a:t>da</a:t>
            </a:r>
            <a:r>
              <a:rPr lang="en-US" sz="2000" dirty="0" smtClean="0">
                <a:ea typeface="Zapf Dingbats"/>
                <a:cs typeface="Zapf Dingbats"/>
              </a:rPr>
              <a:t> O.  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47542" y="3964465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47542" y="3090481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41600" y="3089891"/>
            <a:ext cx="1544791" cy="59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723501" y="3090481"/>
            <a:ext cx="962890" cy="8755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886012" y="399665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012" y="399665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147542" y="309048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42" y="309048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1147542" y="3090481"/>
            <a:ext cx="2538849" cy="873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784331" y="2934906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331" y="2934906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7267" y="4419537"/>
            <a:ext cx="905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Oppure</a:t>
            </a:r>
            <a:r>
              <a:rPr lang="en-US" b="1" dirty="0" smtClean="0"/>
              <a:t>:  </a:t>
            </a:r>
            <a:r>
              <a:rPr lang="en-US" dirty="0" err="1" smtClean="0"/>
              <a:t>metto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       con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origine</a:t>
            </a:r>
            <a:r>
              <a:rPr lang="en-US" dirty="0" smtClean="0"/>
              <a:t> (</a:t>
            </a:r>
            <a:r>
              <a:rPr lang="en-US" dirty="0" err="1" smtClean="0"/>
              <a:t>o``coda</a:t>
            </a:r>
            <a:r>
              <a:rPr lang="en-US" dirty="0" smtClean="0"/>
              <a:t>’’)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punta</a:t>
            </a:r>
            <a:r>
              <a:rPr lang="en-US" dirty="0" smtClean="0"/>
              <a:t> di      : la </a:t>
            </a:r>
            <a:r>
              <a:rPr lang="en-US" dirty="0" err="1" smtClean="0"/>
              <a:t>somma</a:t>
            </a:r>
            <a:r>
              <a:rPr lang="en-US" dirty="0" smtClean="0"/>
              <a:t> e`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congiunge</a:t>
            </a:r>
            <a:r>
              <a:rPr lang="en-US" dirty="0" smtClean="0"/>
              <a:t> </a:t>
            </a:r>
            <a:r>
              <a:rPr lang="en-US" dirty="0" err="1" smtClean="0"/>
              <a:t>l’origine</a:t>
            </a:r>
            <a:r>
              <a:rPr lang="en-US" dirty="0" smtClean="0"/>
              <a:t> di           con la </a:t>
            </a:r>
            <a:r>
              <a:rPr lang="en-US" dirty="0" err="1" smtClean="0"/>
              <a:t>punta</a:t>
            </a:r>
            <a:r>
              <a:rPr lang="en-US" dirty="0" smtClean="0"/>
              <a:t> di   </a:t>
            </a:r>
          </a:p>
          <a:p>
            <a:r>
              <a:rPr lang="en-US" dirty="0" smtClean="0"/>
              <a:t>    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543955" y="435834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955" y="435834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39612"/>
              </p:ext>
            </p:extLst>
          </p:nvPr>
        </p:nvGraphicFramePr>
        <p:xfrm>
          <a:off x="6842040" y="441188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Equation" r:id="rId17" imgW="114300" imgH="139700" progId="Equation.3">
                  <p:embed/>
                </p:oleObj>
              </mc:Choice>
              <mc:Fallback>
                <p:oleObj name="Equation" r:id="rId17" imgW="114300" imgH="139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040" y="441188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76252"/>
              </p:ext>
            </p:extLst>
          </p:nvPr>
        </p:nvGraphicFramePr>
        <p:xfrm>
          <a:off x="3451994" y="470773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994" y="470773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05263"/>
              </p:ext>
            </p:extLst>
          </p:nvPr>
        </p:nvGraphicFramePr>
        <p:xfrm>
          <a:off x="5285896" y="4669492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" name="Equation" r:id="rId21" imgW="114300" imgH="177800" progId="Equation.3">
                  <p:embed/>
                </p:oleObj>
              </mc:Choice>
              <mc:Fallback>
                <p:oleObj name="Equation" r:id="rId21" imgW="114300" imgH="177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896" y="4669492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1162233" y="6365818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13"/>
          <p:cNvGraphicFramePr>
            <a:graphicFrameLocks noChangeAspect="1"/>
          </p:cNvGraphicFramePr>
          <p:nvPr/>
        </p:nvGraphicFramePr>
        <p:xfrm>
          <a:off x="1830194" y="641330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" name="Equation" r:id="rId23" imgW="114300" imgH="139700" progId="Equation.3">
                  <p:embed/>
                </p:oleObj>
              </mc:Choice>
              <mc:Fallback>
                <p:oleObj name="Equation" r:id="rId23" imgW="114300" imgH="139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194" y="641330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V="1">
            <a:off x="1177534" y="5491834"/>
            <a:ext cx="994058" cy="873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177534" y="5210245"/>
            <a:ext cx="2538849" cy="1155573"/>
            <a:chOff x="3120761" y="2640013"/>
            <a:chExt cx="2538849" cy="1155573"/>
          </a:xfrm>
        </p:grpSpPr>
        <p:graphicFrame>
          <p:nvGraphicFramePr>
            <p:cNvPr id="56" name="Object 15"/>
            <p:cNvGraphicFramePr>
              <a:graphicFrameLocks noChangeAspect="1"/>
            </p:cNvGraphicFramePr>
            <p:nvPr/>
          </p:nvGraphicFramePr>
          <p:xfrm>
            <a:off x="4572000" y="2640013"/>
            <a:ext cx="7667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" name="Equation" r:id="rId25" imgW="342900" imgH="177800" progId="Equation.3">
                    <p:embed/>
                  </p:oleObj>
                </mc:Choice>
                <mc:Fallback>
                  <p:oleObj name="Equation" r:id="rId25" imgW="342900" imgH="17780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40013"/>
                          <a:ext cx="7667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Straight Arrow Connector 56"/>
            <p:cNvCxnSpPr/>
            <p:nvPr/>
          </p:nvCxnSpPr>
          <p:spPr>
            <a:xfrm flipV="1">
              <a:off x="3120761" y="2921602"/>
              <a:ext cx="2538849" cy="8739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Object 6"/>
          <p:cNvGraphicFramePr>
            <a:graphicFrameLocks noChangeAspect="1"/>
          </p:cNvGraphicFramePr>
          <p:nvPr/>
        </p:nvGraphicFramePr>
        <p:xfrm>
          <a:off x="1380998" y="529279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" name="Equation" r:id="rId27" imgW="114300" imgH="177800" progId="Equation.3">
                  <p:embed/>
                </p:oleObj>
              </mc:Choice>
              <mc:Fallback>
                <p:oleObj name="Equation" r:id="rId27" imgW="114300" imgH="177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998" y="529279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162233" y="5491834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756493" y="3840163"/>
          <a:ext cx="3127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Equation" r:id="rId29" imgW="139700" imgH="139700" progId="Equation.3">
                  <p:embed/>
                </p:oleObj>
              </mc:Choice>
              <mc:Fallback>
                <p:oleObj name="Equation" r:id="rId29" imgW="139700" imgH="139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93" y="3840163"/>
                        <a:ext cx="3127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85E-6 -1.49143E-6 L 0.16881 -1.4914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3105460" y="4070968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105460" y="3196984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0800000">
            <a:off x="2203333" y="3226182"/>
            <a:ext cx="886832" cy="84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3773421" y="411845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6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421" y="411845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2264533" y="387629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7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33" y="387629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120761" y="3196984"/>
            <a:ext cx="994058" cy="873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120761" y="2915395"/>
            <a:ext cx="2538849" cy="1155573"/>
            <a:chOff x="3120761" y="2640013"/>
            <a:chExt cx="2538849" cy="1155573"/>
          </a:xfrm>
        </p:grpSpPr>
        <p:graphicFrame>
          <p:nvGraphicFramePr>
            <p:cNvPr id="6" name="Object 15"/>
            <p:cNvGraphicFramePr>
              <a:graphicFrameLocks noChangeAspect="1"/>
            </p:cNvGraphicFramePr>
            <p:nvPr/>
          </p:nvGraphicFramePr>
          <p:xfrm>
            <a:off x="4572000" y="2640013"/>
            <a:ext cx="7667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98" name="Equation" r:id="rId7" imgW="342900" imgH="177800" progId="Equation.3">
                    <p:embed/>
                  </p:oleObj>
                </mc:Choice>
                <mc:Fallback>
                  <p:oleObj name="Equation" r:id="rId7" imgW="3429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40013"/>
                          <a:ext cx="7667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 flipV="1">
              <a:off x="3120761" y="2921602"/>
              <a:ext cx="2538849" cy="8739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0" y="2830398"/>
            <a:ext cx="52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324225" y="299794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9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299794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>
            <a:off x="2203333" y="3199731"/>
            <a:ext cx="902133" cy="872827"/>
          </a:xfrm>
          <a:prstGeom prst="line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090166" y="2224088"/>
            <a:ext cx="1667312" cy="1846880"/>
            <a:chOff x="3090166" y="2224088"/>
            <a:chExt cx="1667312" cy="184688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050416" y="2363907"/>
              <a:ext cx="1746811" cy="166731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787626"/>
                </p:ext>
              </p:extLst>
            </p:nvPr>
          </p:nvGraphicFramePr>
          <p:xfrm>
            <a:off x="3121025" y="2224088"/>
            <a:ext cx="1222375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00" name="Equation" r:id="rId11" imgW="546100" imgH="215900" progId="Equation.3">
                    <p:embed/>
                  </p:oleObj>
                </mc:Choice>
                <mc:Fallback>
                  <p:oleObj name="Equation" r:id="rId11" imgW="546100" imgH="215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025" y="2224088"/>
                          <a:ext cx="1222375" cy="477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336950" y="1101558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sz="2000" dirty="0" smtClean="0"/>
              <a:t> Se ho </a:t>
            </a:r>
            <a:r>
              <a:rPr lang="en-US" sz="2000" dirty="0" err="1" smtClean="0"/>
              <a:t>piu</a:t>
            </a:r>
            <a:r>
              <a:rPr lang="en-US" sz="2000" dirty="0" smtClean="0"/>
              <a:t>`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(per </a:t>
            </a:r>
            <a:r>
              <a:rPr lang="en-US" sz="2000" dirty="0" err="1" smtClean="0"/>
              <a:t>esempio</a:t>
            </a:r>
            <a:r>
              <a:rPr lang="en-US" sz="2000" dirty="0" smtClean="0"/>
              <a:t> </a:t>
            </a:r>
            <a:r>
              <a:rPr lang="en-US" sz="2000" dirty="0" err="1" smtClean="0"/>
              <a:t>tre</a:t>
            </a:r>
            <a:r>
              <a:rPr lang="en-US" sz="2000" dirty="0" smtClean="0"/>
              <a:t>):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833052" y="244796"/>
            <a:ext cx="13079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SOMMA </a:t>
            </a:r>
            <a:endParaRPr lang="en-US" sz="2400" dirty="0"/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4454122" y="1086426"/>
          <a:ext cx="178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1" name="Equation" r:id="rId13" imgW="800100" imgH="177800" progId="Equation.3">
                  <p:embed/>
                </p:oleObj>
              </mc:Choice>
              <mc:Fallback>
                <p:oleObj name="Equation" r:id="rId13" imgW="8001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122" y="1086426"/>
                        <a:ext cx="17891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85E-6 -1.49143E-6 L 0.16881 -1.4914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412E-6 2.62158E-6 L 0.27429 -0.125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834" y="274229"/>
            <a:ext cx="37821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PROPRIETA` DELLA SOMMA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1481" y="1193361"/>
          <a:ext cx="2061000" cy="4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" name="Equation" r:id="rId3" imgW="800100" imgH="177800" progId="Equation.3">
                  <p:embed/>
                </p:oleObj>
              </mc:Choice>
              <mc:Fallback>
                <p:oleObj name="Equation" r:id="rId3" imgW="800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1" y="1193361"/>
                        <a:ext cx="2061000" cy="4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799" y="1271000"/>
            <a:ext cx="88131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                                                    (</a:t>
            </a:r>
            <a:r>
              <a:rPr lang="en-US" sz="2000" dirty="0" err="1" smtClean="0"/>
              <a:t>proprieta</a:t>
            </a:r>
            <a:r>
              <a:rPr lang="en-US" sz="2000" dirty="0" smtClean="0"/>
              <a:t>` </a:t>
            </a:r>
            <a:r>
              <a:rPr lang="en-US" sz="2000" dirty="0" err="1" smtClean="0"/>
              <a:t>commutativa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2.                                                            (</a:t>
            </a:r>
            <a:r>
              <a:rPr lang="en-US" sz="2000" smtClean="0"/>
              <a:t>proprieta</a:t>
            </a:r>
            <a:r>
              <a:rPr lang="en-US" sz="2000" dirty="0" smtClean="0"/>
              <a:t>` </a:t>
            </a:r>
            <a:r>
              <a:rPr lang="en-US" sz="2000" dirty="0" err="1" smtClean="0"/>
              <a:t>associativa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3. Si </a:t>
            </a:r>
            <a:r>
              <a:rPr lang="en-US" sz="2000" dirty="0" err="1" smtClean="0"/>
              <a:t>definisce</a:t>
            </a:r>
            <a:r>
              <a:rPr lang="en-US" sz="2000" dirty="0" smtClean="0"/>
              <a:t> con           (</a:t>
            </a:r>
            <a:r>
              <a:rPr lang="en-US" sz="2000" dirty="0" err="1" smtClean="0"/>
              <a:t>opposto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     )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ha lo </a:t>
            </a:r>
            <a:r>
              <a:rPr lang="en-US" sz="2000" dirty="0" err="1" smtClean="0"/>
              <a:t>stesso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e</a:t>
            </a:r>
            <a:r>
              <a:rPr lang="en-US" sz="2000" dirty="0" smtClean="0"/>
              <a:t> la   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      ma </a:t>
            </a:r>
            <a:r>
              <a:rPr lang="en-US" sz="2000" b="1" u="sng" dirty="0" smtClean="0"/>
              <a:t>verso </a:t>
            </a:r>
            <a:r>
              <a:rPr lang="en-US" sz="2000" b="1" u="sng" dirty="0" err="1" smtClean="0"/>
              <a:t>opposto</a:t>
            </a:r>
            <a:r>
              <a:rPr lang="en-US" sz="2000" b="1" u="sng" dirty="0" smtClean="0"/>
              <a:t>:</a:t>
            </a:r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r>
              <a:rPr lang="en-US" sz="2000" dirty="0" err="1" smtClean="0"/>
              <a:t>Allora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ha: </a:t>
            </a:r>
            <a:r>
              <a:rPr lang="en-US" sz="2000" b="1" dirty="0" smtClean="0"/>
              <a:t>                                                                           </a:t>
            </a:r>
            <a:r>
              <a:rPr lang="en-US" sz="2000" b="1" u="sng" dirty="0" smtClean="0"/>
              <a:t> </a:t>
            </a:r>
            <a:endParaRPr lang="en-US" sz="2000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480" y="1846562"/>
          <a:ext cx="3123551" cy="43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8" name="Equation" r:id="rId5" imgW="1447800" imgH="203200" progId="Equation.3">
                  <p:embed/>
                </p:oleObj>
              </mc:Choice>
              <mc:Fallback>
                <p:oleObj name="Equation" r:id="rId5" imgW="14478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0" y="1846562"/>
                        <a:ext cx="3123551" cy="438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064331" y="2532063"/>
          <a:ext cx="4381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9" name="Equation" r:id="rId7" imgW="203200" imgH="139700" progId="Equation.3">
                  <p:embed/>
                </p:oleObj>
              </mc:Choice>
              <mc:Fallback>
                <p:oleObj name="Equation" r:id="rId7" imgW="2032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331" y="2532063"/>
                        <a:ext cx="4381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908694" y="2532063"/>
          <a:ext cx="2460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0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694" y="2532063"/>
                        <a:ext cx="24606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395374" y="2831872"/>
          <a:ext cx="2460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1" name="Equation" r:id="rId11" imgW="114300" imgH="139700" progId="Equation.3">
                  <p:embed/>
                </p:oleObj>
              </mc:Choice>
              <mc:Fallback>
                <p:oleObj name="Equation" r:id="rId11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374" y="2831872"/>
                        <a:ext cx="24606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1453554" y="3625981"/>
            <a:ext cx="1187883" cy="795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667769" y="3824868"/>
            <a:ext cx="1187883" cy="795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667768" y="3674055"/>
          <a:ext cx="2460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2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768" y="3674055"/>
                        <a:ext cx="24606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486254" y="4163649"/>
          <a:ext cx="4381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" name="Equation" r:id="rId15" imgW="203200" imgH="139700" progId="Equation.3">
                  <p:embed/>
                </p:oleObj>
              </mc:Choice>
              <mc:Fallback>
                <p:oleObj name="Equation" r:id="rId15" imgW="2032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254" y="4163649"/>
                        <a:ext cx="4381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453554" y="5246688"/>
          <a:ext cx="16176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4" name="Equation" r:id="rId17" imgW="749300" imgH="190500" progId="Equation.3">
                  <p:embed/>
                </p:oleObj>
              </mc:Choice>
              <mc:Fallback>
                <p:oleObj name="Equation" r:id="rId17" imgW="749300" imgH="1905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554" y="5246688"/>
                        <a:ext cx="16176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640850</TotalTime>
  <Words>1664</Words>
  <Application>Microsoft Macintosh PowerPoint</Application>
  <PresentationFormat>On-screen Show (4:3)</PresentationFormat>
  <Paragraphs>295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 Bartolo</dc:creator>
  <cp:lastModifiedBy>Nicola Bartolo</cp:lastModifiedBy>
  <cp:revision>210</cp:revision>
  <dcterms:created xsi:type="dcterms:W3CDTF">2015-03-06T09:49:39Z</dcterms:created>
  <dcterms:modified xsi:type="dcterms:W3CDTF">2019-03-08T13:35:22Z</dcterms:modified>
</cp:coreProperties>
</file>