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9" r:id="rId2"/>
  </p:sldMasterIdLst>
  <p:notesMasterIdLst>
    <p:notesMasterId r:id="rId8"/>
  </p:notesMasterIdLst>
  <p:sldIdLst>
    <p:sldId id="463" r:id="rId3"/>
    <p:sldId id="462" r:id="rId4"/>
    <p:sldId id="464" r:id="rId5"/>
    <p:sldId id="465" r:id="rId6"/>
    <p:sldId id="424" r:id="rId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100CFF"/>
    <a:srgbClr val="FF0000"/>
    <a:srgbClr val="B5595A"/>
    <a:srgbClr val="E7E3DE"/>
    <a:srgbClr val="EFE3DE"/>
    <a:srgbClr val="E7DBD6"/>
    <a:srgbClr val="6B86AD"/>
    <a:srgbClr val="E2F0D9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7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0EAC9AF4-73C4-43D6-B3F6-E70E938386C3}" type="datetimeFigureOut">
              <a:rPr lang="en-US" smtClean="0"/>
              <a:t>18-Jun-19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5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DE0D2753-1964-4E17-AFA9-C8BFC138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BC6FE-E248-467C-87A8-23DDB193D047}" type="datetime1">
              <a:rPr lang="en-US" smtClean="0"/>
              <a:t>18-Jun-19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0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BCA1A-5A04-464D-8381-213E9CAD4524}" type="datetime1">
              <a:rPr lang="en-US" smtClean="0"/>
              <a:t>18-Jun-19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7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A588-475B-44B8-99C8-242FC3DD48FB}" type="datetime1">
              <a:rPr lang="en-US" smtClean="0"/>
              <a:t>18-Jun-19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53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12192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7C8B9-0DB1-4192-BE1C-15230C13AC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</a:rPr>
              <a:t>ALICE ITS Upgrade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2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5017-96BD-49AB-925F-FA7EA77BB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18-Jun-19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8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5017-96BD-49AB-925F-FA7EA77BB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18-Jun-19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5017-96BD-49AB-925F-FA7EA77BB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18-Jun-19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5017-96BD-49AB-925F-FA7EA77BB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18-Jun-19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85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5017-96BD-49AB-925F-FA7EA77BB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18-Jun-19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17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5017-96BD-49AB-925F-FA7EA77BB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18-Jun-19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63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5017-96BD-49AB-925F-FA7EA77BB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18-Jun-19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8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65980-12B3-4C06-93D5-74A1091EB1EE}" type="datetime1">
              <a:rPr lang="en-US" smtClean="0"/>
              <a:t>18-Jun-19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77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5017-96BD-49AB-925F-FA7EA77BB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18-Jun-19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93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5017-96BD-49AB-925F-FA7EA77BB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18-Jun-19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68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5017-96BD-49AB-925F-FA7EA77BB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18-Jun-19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86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5017-96BD-49AB-925F-FA7EA77BB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18-Jun-19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38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590675"/>
            <a:ext cx="12192000" cy="523875"/>
          </a:xfrm>
          <a:prstGeom prst="rect">
            <a:avLst/>
          </a:prstGeom>
          <a:gradFill>
            <a:gsLst>
              <a:gs pos="46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bg1"/>
              </a:gs>
              <a:gs pos="21000">
                <a:schemeClr val="accent4">
                  <a:lumMod val="20000"/>
                  <a:lumOff val="80000"/>
                </a:schemeClr>
              </a:gs>
              <a:gs pos="14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rIns="176400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 smtClean="0"/>
              <a:t>Status of ITS Mechanics, Beam Pipe and Cage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891271"/>
            <a:ext cx="10506075" cy="584775"/>
          </a:xfrm>
          <a:prstGeom prst="rect">
            <a:avLst/>
          </a:prstGeom>
          <a:gradFill flip="none" rotWithShape="1">
            <a:gsLst>
              <a:gs pos="2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  <a:gs pos="87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288000" rtlCol="0">
            <a:spAutoFit/>
          </a:bodyPr>
          <a:lstStyle/>
          <a:p>
            <a:r>
              <a:rPr lang="en-US" sz="3200" dirty="0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GB" sz="3200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7C8B9-0DB1-4192-BE1C-15230C13AC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992000" y="6316024"/>
            <a:ext cx="7200000" cy="0"/>
          </a:xfrm>
          <a:prstGeom prst="line">
            <a:avLst/>
          </a:prstGeom>
          <a:ln w="6350">
            <a:solidFill>
              <a:srgbClr val="6E9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-9924" y="1519277"/>
            <a:ext cx="104400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08098" y="1269901"/>
            <a:ext cx="1497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solidFill>
                  <a:prstClr val="black"/>
                </a:solidFill>
              </a:rPr>
              <a:t>ALICE ITS Upgrade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34281" y="2601908"/>
            <a:ext cx="7854950" cy="320833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sz="2400">
                <a:solidFill>
                  <a:srgbClr val="4F81BD"/>
                </a:solidFill>
              </a:defRPr>
            </a:lvl1pPr>
            <a:lvl2pPr marL="914400" indent="-457200">
              <a:buFont typeface="Wingdings" panose="05000000000000000000" pitchFamily="2" charset="2"/>
              <a:buChar char="Ø"/>
              <a:defRPr sz="2000">
                <a:solidFill>
                  <a:srgbClr val="4F81BD"/>
                </a:solidFill>
              </a:defRPr>
            </a:lvl2pPr>
            <a:lvl3pPr marL="914400" indent="0">
              <a:buFont typeface="+mj-lt"/>
              <a:buNone/>
              <a:defRPr sz="1800">
                <a:solidFill>
                  <a:srgbClr val="4F81BD"/>
                </a:solidFill>
              </a:defRPr>
            </a:lvl3pPr>
            <a:lvl4pPr marL="1371600" indent="0">
              <a:buFont typeface="+mj-lt"/>
              <a:buNone/>
              <a:defRPr sz="1600">
                <a:solidFill>
                  <a:srgbClr val="4F81BD"/>
                </a:solidFill>
              </a:defRPr>
            </a:lvl4pPr>
            <a:lvl5pPr marL="1828800" indent="0">
              <a:buFont typeface="+mj-lt"/>
              <a:buNone/>
              <a:defRPr sz="1400">
                <a:solidFill>
                  <a:srgbClr val="4F81BD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7" name="Picture 16" descr="2012-Jul-04-4_Color_Logo_small_C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737542"/>
            <a:ext cx="833165" cy="11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455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B4FA-0455-47E1-89AC-AD6FF5EFF7BF}" type="datetime1">
              <a:rPr lang="en-US" smtClean="0"/>
              <a:t>18-Jun-19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6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D860-AD0C-49CE-A498-093796311805}" type="datetime1">
              <a:rPr lang="en-US" smtClean="0"/>
              <a:t>18-Jun-19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9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6305-1D6E-4F06-BDD1-171896B80BC9}" type="datetime1">
              <a:rPr lang="en-US" smtClean="0"/>
              <a:t>18-Jun-19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3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482-6C72-4330-B2A8-C58CB6134F62}" type="datetime1">
              <a:rPr lang="en-US" smtClean="0"/>
              <a:t>18-Jun-19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08ED-C170-49C6-A3B3-7E1E93DBAD43}" type="datetime1">
              <a:rPr lang="en-US" smtClean="0"/>
              <a:t>18-Jun-19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2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6A2A-1228-417E-99D8-A315068C8F3C}" type="datetime1">
              <a:rPr lang="en-US" smtClean="0"/>
              <a:t>18-Jun-19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7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978D-902B-4985-AB11-59BE231B74E6}" type="datetime1">
              <a:rPr lang="en-US" smtClean="0"/>
              <a:t>18-Jun-19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7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FC00F-E9B4-452A-9407-E309713CF5A4}" type="datetime1">
              <a:rPr lang="en-US" smtClean="0"/>
              <a:t>18-Jun-19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7C17B-313A-400B-85A6-47B461B4A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95017-96BD-49AB-925F-FA7EA77BB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18-Jun-19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6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microsoft.com/office/2007/relationships/hdphoto" Target="../media/hdphoto3.wdp"/><Relationship Id="rId5" Type="http://schemas.openxmlformats.org/officeDocument/2006/relationships/image" Target="../media/image14.jpeg"/><Relationship Id="rId10" Type="http://schemas.openxmlformats.org/officeDocument/2006/relationships/image" Target="../media/image10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72" r="13101" b="19988"/>
          <a:stretch/>
        </p:blipFill>
        <p:spPr>
          <a:xfrm>
            <a:off x="0" y="3362324"/>
            <a:ext cx="12191999" cy="3476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19" b="24426"/>
          <a:stretch/>
        </p:blipFill>
        <p:spPr>
          <a:xfrm>
            <a:off x="-6241" y="850411"/>
            <a:ext cx="12192000" cy="2442138"/>
          </a:xfrm>
          <a:prstGeom prst="rect">
            <a:avLst/>
          </a:prstGeom>
        </p:spPr>
      </p:pic>
      <p:sp>
        <p:nvSpPr>
          <p:cNvPr id="5" name="Text Placeholder 34"/>
          <p:cNvSpPr txBox="1">
            <a:spLocks/>
          </p:cNvSpPr>
          <p:nvPr/>
        </p:nvSpPr>
        <p:spPr>
          <a:xfrm>
            <a:off x="-6241" y="-10656"/>
            <a:ext cx="12192000" cy="896481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 OB DETECTOR BARREL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h-layers produced in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Padova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i="1" dirty="0" smtClean="0">
                <a:solidFill>
                  <a:srgbClr val="00B050"/>
                </a:solidFill>
                <a:latin typeface="Calibri Light" panose="020F0302020204030204"/>
              </a:rPr>
              <a:t>Ancillary jigs produced and delivered (isostatic support and </a:t>
            </a:r>
            <a:r>
              <a:rPr lang="en-US" sz="1800" b="1" i="1" dirty="0">
                <a:solidFill>
                  <a:srgbClr val="00B050"/>
                </a:solidFill>
                <a:latin typeface="Calibri Light" panose="020F0302020204030204"/>
              </a:rPr>
              <a:t>handling </a:t>
            </a:r>
            <a:r>
              <a:rPr lang="en-US" sz="1800" b="1" i="1" dirty="0" smtClean="0">
                <a:solidFill>
                  <a:srgbClr val="00B050"/>
                </a:solidFill>
                <a:latin typeface="Calibri Light" panose="020F0302020204030204"/>
              </a:rPr>
              <a:t>frames)</a:t>
            </a:r>
            <a:endParaRPr lang="en-GB" sz="2000" b="1" i="1" dirty="0" smtClean="0">
              <a:solidFill>
                <a:srgbClr val="00B050"/>
              </a:solidFill>
              <a:latin typeface="Calibri Light" panose="020F0302020204030204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i="1" dirty="0" smtClean="0">
                <a:solidFill>
                  <a:prstClr val="black"/>
                </a:solidFill>
              </a:rPr>
              <a:t>	</a:t>
            </a:r>
            <a:r>
              <a:rPr lang="en-US" sz="2000" i="1" dirty="0">
                <a:solidFill>
                  <a:prstClr val="black"/>
                </a:solidFill>
              </a:rPr>
              <a:t>	</a:t>
            </a:r>
            <a:r>
              <a:rPr lang="en-US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>
                <a:solidFill>
                  <a:prstClr val="black"/>
                </a:solidFill>
              </a:rPr>
              <a:t>				</a:t>
            </a:r>
            <a:endParaRPr lang="en-US" sz="2000" i="1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i="1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529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2"/>
          <a:stretch/>
        </p:blipFill>
        <p:spPr>
          <a:xfrm>
            <a:off x="7532627" y="2028826"/>
            <a:ext cx="4659373" cy="3854635"/>
          </a:xfrm>
          <a:prstGeom prst="rect">
            <a:avLst/>
          </a:prstGeom>
        </p:spPr>
      </p:pic>
      <p:sp>
        <p:nvSpPr>
          <p:cNvPr id="2" name="Text Placeholder 34"/>
          <p:cNvSpPr txBox="1">
            <a:spLocks/>
          </p:cNvSpPr>
          <p:nvPr/>
        </p:nvSpPr>
        <p:spPr>
          <a:xfrm>
            <a:off x="1" y="21288"/>
            <a:ext cx="12192000" cy="1960324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 OB DETECTOR BARREL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assembly</a:t>
            </a:r>
            <a:r>
              <a:rPr lang="en-US" sz="3600" dirty="0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jigs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i="1" dirty="0" smtClean="0">
                <a:solidFill>
                  <a:srgbClr val="00B050"/>
                </a:solidFill>
                <a:latin typeface="Calibri Light" panose="020F0302020204030204"/>
              </a:rPr>
              <a:t>  </a:t>
            </a:r>
            <a:r>
              <a:rPr lang="en-US" sz="2000" i="1" dirty="0">
                <a:solidFill>
                  <a:prstClr val="black"/>
                </a:solidFill>
              </a:rPr>
              <a:t>The Detector Barrels jigs for staves and layers assembly </a:t>
            </a:r>
            <a:r>
              <a:rPr lang="en-US" sz="2000" i="1" dirty="0" smtClean="0">
                <a:solidFill>
                  <a:prstClr val="black"/>
                </a:solidFill>
              </a:rPr>
              <a:t>produced at </a:t>
            </a:r>
            <a:r>
              <a:rPr lang="en-US" sz="2000" i="1" dirty="0">
                <a:solidFill>
                  <a:prstClr val="black"/>
                </a:solidFill>
              </a:rPr>
              <a:t>INFN </a:t>
            </a:r>
            <a:r>
              <a:rPr lang="en-US" sz="2000" i="1" dirty="0" err="1" smtClean="0">
                <a:solidFill>
                  <a:prstClr val="black"/>
                </a:solidFill>
              </a:rPr>
              <a:t>Padova</a:t>
            </a:r>
            <a:r>
              <a:rPr lang="en-US" sz="2000" i="1" dirty="0" smtClean="0">
                <a:solidFill>
                  <a:prstClr val="black"/>
                </a:solidFill>
              </a:rPr>
              <a:t>, delivered to CERN</a:t>
            </a:r>
            <a:endParaRPr lang="en-US" sz="2000" i="1" dirty="0">
              <a:solidFill>
                <a:prstClr val="black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i="1" dirty="0" smtClean="0">
                <a:solidFill>
                  <a:srgbClr val="00B050"/>
                </a:solidFill>
                <a:latin typeface="Calibri Light" panose="020F0302020204030204"/>
              </a:rPr>
              <a:t>	</a:t>
            </a:r>
            <a:r>
              <a:rPr lang="en-GB" sz="1800" b="1" i="1" dirty="0" smtClean="0">
                <a:solidFill>
                  <a:srgbClr val="00B050"/>
                </a:solidFill>
                <a:latin typeface="Calibri Light" panose="020F0302020204030204"/>
              </a:rPr>
              <a:t> Half  Layer support frames </a:t>
            </a:r>
            <a:r>
              <a:rPr lang="en-US" sz="1800" i="1" dirty="0" smtClean="0">
                <a:solidFill>
                  <a:prstClr val="black"/>
                </a:solidFill>
                <a:latin typeface="Calibri Light" panose="020F0302020204030204"/>
              </a:rPr>
              <a:t>	</a:t>
            </a:r>
            <a:r>
              <a:rPr lang="en-US" sz="1800" i="1" dirty="0" smtClean="0">
                <a:solidFill>
                  <a:srgbClr val="00B050"/>
                </a:solidFill>
              </a:rPr>
              <a:t>produced n. </a:t>
            </a:r>
            <a:r>
              <a:rPr lang="en-US" sz="1800" i="1" dirty="0" smtClean="0">
                <a:solidFill>
                  <a:srgbClr val="00B050"/>
                </a:solidFill>
              </a:rPr>
              <a:t>4x2, 		</a:t>
            </a:r>
            <a:r>
              <a:rPr lang="en-US" sz="1800" i="1" dirty="0" smtClean="0">
                <a:solidFill>
                  <a:srgbClr val="00B050"/>
                </a:solidFill>
              </a:rPr>
              <a:t>WK  12- 2018 (n.4), WK 18 -2018 (n.4)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i="1" dirty="0" smtClean="0">
                <a:solidFill>
                  <a:srgbClr val="00B050"/>
                </a:solidFill>
                <a:latin typeface="Calibri Light" panose="020F0302020204030204"/>
              </a:rPr>
              <a:t>	</a:t>
            </a:r>
            <a:r>
              <a:rPr lang="en-GB" sz="1800" b="1" i="1" dirty="0" smtClean="0">
                <a:solidFill>
                  <a:srgbClr val="00B050"/>
                </a:solidFill>
                <a:latin typeface="Calibri Light" panose="020F0302020204030204"/>
              </a:rPr>
              <a:t>Stave installation jig	</a:t>
            </a:r>
            <a:r>
              <a:rPr lang="en-US" sz="1800" i="1" dirty="0" smtClean="0">
                <a:solidFill>
                  <a:srgbClr val="00B050"/>
                </a:solidFill>
                <a:latin typeface="Calibri Light" panose="020F0302020204030204"/>
              </a:rPr>
              <a:t>	</a:t>
            </a:r>
            <a:r>
              <a:rPr lang="en-US" sz="1800" i="1" dirty="0" smtClean="0">
                <a:solidFill>
                  <a:srgbClr val="00B050"/>
                </a:solidFill>
              </a:rPr>
              <a:t>produced n. 2		WK  26 - 2018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800" b="1" i="1" dirty="0" smtClean="0">
                <a:solidFill>
                  <a:srgbClr val="00B050"/>
                </a:solidFill>
                <a:latin typeface="Calibri Light" panose="020F0302020204030204"/>
              </a:rPr>
              <a:t>	Half Layers handling jig</a:t>
            </a:r>
            <a:r>
              <a:rPr lang="en-US" sz="1800" i="1" dirty="0" smtClean="0">
                <a:solidFill>
                  <a:prstClr val="black"/>
                </a:solidFill>
                <a:latin typeface="Calibri Light" panose="020F0302020204030204"/>
              </a:rPr>
              <a:t>	</a:t>
            </a:r>
            <a:r>
              <a:rPr lang="en-US" sz="1800" i="1" dirty="0" smtClean="0">
                <a:solidFill>
                  <a:srgbClr val="00B050"/>
                </a:solidFill>
              </a:rPr>
              <a:t>produced n. </a:t>
            </a:r>
            <a:r>
              <a:rPr lang="en-US" sz="1800" i="1" dirty="0" smtClean="0">
                <a:solidFill>
                  <a:srgbClr val="00B050"/>
                </a:solidFill>
              </a:rPr>
              <a:t>2		WK 30 (n.2</a:t>
            </a:r>
            <a:r>
              <a:rPr lang="en-US" sz="1800" i="1" dirty="0" smtClean="0">
                <a:solidFill>
                  <a:srgbClr val="00B050"/>
                </a:solidFill>
              </a:rPr>
              <a:t>) 2018</a:t>
            </a:r>
            <a:endParaRPr lang="en-US" sz="1800" i="1" dirty="0" smtClean="0">
              <a:solidFill>
                <a:srgbClr val="00B050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i="1" dirty="0" smtClean="0">
              <a:solidFill>
                <a:srgbClr val="00B050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i="1" dirty="0">
                <a:solidFill>
                  <a:srgbClr val="00B050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dirty="0" smtClean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b="1" i="1" dirty="0" smtClean="0">
              <a:solidFill>
                <a:srgbClr val="00B050"/>
              </a:solidFill>
              <a:latin typeface="Calibri Light" panose="020F0302020204030204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i="1" dirty="0" smtClean="0">
                <a:solidFill>
                  <a:prstClr val="black"/>
                </a:solidFill>
              </a:rPr>
              <a:t>	</a:t>
            </a:r>
            <a:r>
              <a:rPr lang="en-US" sz="2000" i="1" dirty="0">
                <a:solidFill>
                  <a:prstClr val="black"/>
                </a:solidFill>
              </a:rPr>
              <a:t>	</a:t>
            </a:r>
            <a:r>
              <a:rPr lang="en-US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>
                <a:solidFill>
                  <a:prstClr val="black"/>
                </a:solidFill>
              </a:rPr>
              <a:t>				</a:t>
            </a:r>
            <a:endParaRPr lang="en-US" sz="2000" i="1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i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05924" y="6346205"/>
            <a:ext cx="2743200" cy="365125"/>
          </a:xfrm>
        </p:spPr>
        <p:txBody>
          <a:bodyPr/>
          <a:lstStyle/>
          <a:p>
            <a:fld id="{CA4DAEFC-8C26-47B4-82F7-565F0F17A9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68195" y="1353114"/>
            <a:ext cx="188092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MV Boli" panose="02000500030200090000" pitchFamily="2" charset="0"/>
                <a:cs typeface="MV Boli" panose="02000500030200090000" pitchFamily="2" charset="0"/>
              </a:defRPr>
            </a:lvl1pPr>
          </a:lstStyle>
          <a:p>
            <a:r>
              <a:rPr lang="en-US" sz="1400" dirty="0" smtClean="0">
                <a:solidFill>
                  <a:srgbClr val="5B9BD5">
                    <a:lumMod val="50000"/>
                  </a:srgbClr>
                </a:solidFill>
              </a:rPr>
              <a:t>Massimo </a:t>
            </a:r>
            <a:r>
              <a:rPr lang="en-US" sz="1400" dirty="0" err="1" smtClean="0">
                <a:solidFill>
                  <a:srgbClr val="5B9BD5">
                    <a:lumMod val="50000"/>
                  </a:srgbClr>
                </a:solidFill>
              </a:rPr>
              <a:t>Benettoni</a:t>
            </a:r>
            <a:r>
              <a:rPr lang="en-US" sz="1400" dirty="0" smtClean="0">
                <a:solidFill>
                  <a:srgbClr val="5B9BD5">
                    <a:lumMod val="50000"/>
                  </a:srgbClr>
                </a:solidFill>
              </a:rPr>
              <a:t>, </a:t>
            </a:r>
          </a:p>
          <a:p>
            <a:r>
              <a:rPr lang="en-US" sz="1400" dirty="0" smtClean="0">
                <a:solidFill>
                  <a:srgbClr val="5B9BD5">
                    <a:lumMod val="50000"/>
                  </a:srgbClr>
                </a:solidFill>
              </a:rPr>
              <a:t>Matteo Turcato, …</a:t>
            </a:r>
            <a:endParaRPr lang="en-US" sz="1400" dirty="0">
              <a:solidFill>
                <a:srgbClr val="5B9BD5">
                  <a:lumMod val="50000"/>
                </a:srgb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0182" y="376360"/>
            <a:ext cx="1438766" cy="92954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80904" y="5901762"/>
            <a:ext cx="2138727" cy="584775"/>
          </a:xfrm>
          <a:prstGeom prst="rect">
            <a:avLst/>
          </a:prstGeom>
          <a:solidFill>
            <a:srgbClr val="FFFFFF">
              <a:alpha val="32157"/>
            </a:srgbClr>
          </a:solidFill>
        </p:spPr>
        <p:txBody>
          <a:bodyPr wrap="none">
            <a:spAutoFit/>
          </a:bodyPr>
          <a:lstStyle/>
          <a:p>
            <a:r>
              <a:rPr lang="en-GB" sz="1600" i="1" dirty="0" smtClean="0">
                <a:solidFill>
                  <a:prstClr val="black"/>
                </a:solidFill>
              </a:rPr>
              <a:t>Stave handling </a:t>
            </a:r>
          </a:p>
          <a:p>
            <a:r>
              <a:rPr lang="en-GB" sz="1600" i="1" dirty="0" smtClean="0">
                <a:solidFill>
                  <a:prstClr val="black"/>
                </a:solidFill>
              </a:rPr>
              <a:t>and guided insertion jig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171173" y="6025659"/>
            <a:ext cx="1582484" cy="338554"/>
          </a:xfrm>
          <a:prstGeom prst="rect">
            <a:avLst/>
          </a:prstGeom>
          <a:solidFill>
            <a:srgbClr val="FFFFFF">
              <a:alpha val="32157"/>
            </a:srgbClr>
          </a:solidFill>
        </p:spPr>
        <p:txBody>
          <a:bodyPr wrap="none">
            <a:spAutoFit/>
          </a:bodyPr>
          <a:lstStyle/>
          <a:p>
            <a:r>
              <a:rPr lang="en-GB" sz="1600" i="1" dirty="0" smtClean="0">
                <a:solidFill>
                  <a:prstClr val="black"/>
                </a:solidFill>
              </a:rPr>
              <a:t>HLs handling jigs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" b="1335"/>
          <a:stretch/>
        </p:blipFill>
        <p:spPr>
          <a:xfrm>
            <a:off x="7532627" y="5903087"/>
            <a:ext cx="1515598" cy="8481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32"/>
          <a:stretch/>
        </p:blipFill>
        <p:spPr>
          <a:xfrm rot="5400000">
            <a:off x="76721" y="1940224"/>
            <a:ext cx="3867730" cy="3964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67" y="5921485"/>
            <a:ext cx="1613023" cy="8113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818" r="776"/>
          <a:stretch/>
        </p:blipFill>
        <p:spPr>
          <a:xfrm flipH="1">
            <a:off x="4148728" y="2025519"/>
            <a:ext cx="3250079" cy="26307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8343" r="-357" b="13871"/>
          <a:stretch/>
        </p:blipFill>
        <p:spPr>
          <a:xfrm>
            <a:off x="4114643" y="4838081"/>
            <a:ext cx="3284164" cy="190916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flipH="1">
            <a:off x="3723968" y="2551471"/>
            <a:ext cx="10397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0414" y="5893252"/>
            <a:ext cx="3939025" cy="8549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32627" y="5899672"/>
            <a:ext cx="4659373" cy="8549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033640" y="5021826"/>
            <a:ext cx="997973" cy="4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973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4"/>
          <p:cNvSpPr txBox="1">
            <a:spLocks/>
          </p:cNvSpPr>
          <p:nvPr/>
        </p:nvSpPr>
        <p:spPr>
          <a:xfrm>
            <a:off x="-6241" y="-10656"/>
            <a:ext cx="12192000" cy="1206107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 OB DETECTOR BARREL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assembly</a:t>
            </a:r>
            <a:r>
              <a:rPr lang="en-US" sz="3600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jigs tools &amp; procedure 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i="1" dirty="0" smtClean="0">
                <a:solidFill>
                  <a:srgbClr val="00B050"/>
                </a:solidFill>
              </a:rPr>
              <a:t>Stave </a:t>
            </a:r>
            <a:r>
              <a:rPr lang="en-US" sz="2000" i="1" dirty="0" smtClean="0">
                <a:solidFill>
                  <a:srgbClr val="00B050"/>
                </a:solidFill>
              </a:rPr>
              <a:t>installation  jigs and procedure validation </a:t>
            </a:r>
            <a:r>
              <a:rPr lang="en-US" sz="2000" i="1" dirty="0" smtClean="0">
                <a:solidFill>
                  <a:srgbClr val="00B050"/>
                </a:solidFill>
              </a:rPr>
              <a:t>at </a:t>
            </a:r>
            <a:r>
              <a:rPr lang="en-US" sz="2000" i="1" dirty="0" smtClean="0">
                <a:solidFill>
                  <a:srgbClr val="00B050"/>
                </a:solidFill>
              </a:rPr>
              <a:t>CERN.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dirty="0" smtClean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b="1" i="1" dirty="0" smtClean="0">
              <a:solidFill>
                <a:srgbClr val="00B050"/>
              </a:solidFill>
              <a:latin typeface="Calibri Light" panose="020F0302020204030204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i="1" dirty="0" smtClean="0">
                <a:solidFill>
                  <a:prstClr val="black"/>
                </a:solidFill>
              </a:rPr>
              <a:t>	</a:t>
            </a:r>
            <a:r>
              <a:rPr lang="en-US" sz="2000" i="1" dirty="0">
                <a:solidFill>
                  <a:prstClr val="black"/>
                </a:solidFill>
              </a:rPr>
              <a:t>	</a:t>
            </a:r>
            <a:r>
              <a:rPr lang="en-US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>
                <a:solidFill>
                  <a:prstClr val="black"/>
                </a:solidFill>
              </a:rPr>
              <a:t>				</a:t>
            </a:r>
            <a:endParaRPr lang="en-US" sz="2000" i="1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i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56" y="1195450"/>
            <a:ext cx="5471504" cy="41036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7" t="17531" r="18148" b="22839"/>
          <a:stretch/>
        </p:blipFill>
        <p:spPr>
          <a:xfrm rot="5400000">
            <a:off x="6837007" y="5211798"/>
            <a:ext cx="1503510" cy="17490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6" t="38518" r="25000" b="9876"/>
          <a:stretch/>
        </p:blipFill>
        <p:spPr>
          <a:xfrm rot="5400000">
            <a:off x="8724291" y="5129227"/>
            <a:ext cx="1506003" cy="18928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9238" r="57996" b="28604"/>
          <a:stretch/>
        </p:blipFill>
        <p:spPr>
          <a:xfrm rot="5400000">
            <a:off x="10561410" y="5214829"/>
            <a:ext cx="1506001" cy="168389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1797" r="14157"/>
          <a:stretch/>
        </p:blipFill>
        <p:spPr>
          <a:xfrm>
            <a:off x="0" y="1195450"/>
            <a:ext cx="6665493" cy="42779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241" y="4977558"/>
            <a:ext cx="2136699" cy="18998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287" t="2699" r="521"/>
          <a:stretch/>
        </p:blipFill>
        <p:spPr>
          <a:xfrm flipH="1">
            <a:off x="2309566" y="3959258"/>
            <a:ext cx="3572753" cy="285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9429" y="3825166"/>
            <a:ext cx="1577210" cy="305219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707010" y="2997724"/>
            <a:ext cx="1611982" cy="1979834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703975" y="1461155"/>
            <a:ext cx="1018095" cy="3650495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02436" y="2234153"/>
            <a:ext cx="1200841" cy="2454862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24299" y="6354141"/>
            <a:ext cx="186991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MV Boli" panose="02000500030200090000" pitchFamily="2" charset="0"/>
                <a:cs typeface="MV Boli" panose="02000500030200090000" pitchFamily="2" charset="0"/>
              </a:defRPr>
            </a:lvl1pPr>
          </a:lstStyle>
          <a:p>
            <a:r>
              <a:rPr lang="en-US" sz="1400" dirty="0" smtClean="0">
                <a:solidFill>
                  <a:srgbClr val="5B9BD5">
                    <a:lumMod val="50000"/>
                  </a:srgbClr>
                </a:solidFill>
              </a:rPr>
              <a:t>Massimo </a:t>
            </a:r>
            <a:r>
              <a:rPr lang="en-US" sz="1400" dirty="0" err="1" smtClean="0">
                <a:solidFill>
                  <a:srgbClr val="5B9BD5">
                    <a:lumMod val="50000"/>
                  </a:srgbClr>
                </a:solidFill>
              </a:rPr>
              <a:t>Benettoni</a:t>
            </a:r>
            <a:r>
              <a:rPr lang="en-US" sz="1400" dirty="0" smtClean="0">
                <a:solidFill>
                  <a:srgbClr val="5B9BD5">
                    <a:lumMod val="50000"/>
                  </a:srgbClr>
                </a:solidFill>
              </a:rPr>
              <a:t>, </a:t>
            </a:r>
          </a:p>
          <a:p>
            <a:r>
              <a:rPr lang="en-US" sz="1400" dirty="0" smtClean="0">
                <a:solidFill>
                  <a:srgbClr val="5B9BD5">
                    <a:lumMod val="50000"/>
                  </a:srgbClr>
                </a:solidFill>
              </a:rPr>
              <a:t>Matteo Turcato, …</a:t>
            </a:r>
            <a:endParaRPr lang="en-US" sz="1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91130" y="4756856"/>
            <a:ext cx="106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@CERN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7175" y="6111768"/>
            <a:ext cx="943720" cy="609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7546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81744" y="6061411"/>
            <a:ext cx="3440181" cy="584775"/>
          </a:xfrm>
          <a:prstGeom prst="rect">
            <a:avLst/>
          </a:prstGeom>
          <a:solidFill>
            <a:srgbClr val="FFFFFF">
              <a:alpha val="47059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>
                <a:solidFill>
                  <a:prstClr val="black"/>
                </a:solidFill>
              </a:rPr>
              <a:t>Dry test </a:t>
            </a:r>
            <a:r>
              <a:rPr lang="en-GB" sz="1600" dirty="0">
                <a:solidFill>
                  <a:prstClr val="black"/>
                </a:solidFill>
              </a:rPr>
              <a:t>performed in </a:t>
            </a:r>
            <a:r>
              <a:rPr lang="en-GB" sz="1600" dirty="0" err="1">
                <a:solidFill>
                  <a:prstClr val="black"/>
                </a:solidFill>
              </a:rPr>
              <a:t>Padova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sliding SF on assembled tools (flipped on table)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4" name="Text Placeholder 34"/>
          <p:cNvSpPr txBox="1">
            <a:spLocks/>
          </p:cNvSpPr>
          <p:nvPr/>
        </p:nvSpPr>
        <p:spPr>
          <a:xfrm>
            <a:off x="-6241" y="-10656"/>
            <a:ext cx="12192000" cy="1235038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</a:t>
            </a:r>
            <a:r>
              <a:rPr lang="en-US" sz="3600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BARREL assembly: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Stave replacement jig</a:t>
            </a:r>
            <a:r>
              <a:rPr lang="en-US" sz="1600" b="1" i="1" dirty="0" smtClean="0">
                <a:solidFill>
                  <a:srgbClr val="00B050"/>
                </a:solidFill>
                <a:latin typeface="Calibri Light" panose="020F0302020204030204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i="1" dirty="0" smtClean="0">
                <a:solidFill>
                  <a:prstClr val="black"/>
                </a:solidFill>
              </a:rPr>
              <a:t>The Stave replacement jigs are </a:t>
            </a:r>
            <a:r>
              <a:rPr lang="en-US" sz="2000" i="1" dirty="0">
                <a:solidFill>
                  <a:prstClr val="black"/>
                </a:solidFill>
              </a:rPr>
              <a:t>in production at INFN </a:t>
            </a:r>
            <a:r>
              <a:rPr lang="en-US" sz="2000" i="1" dirty="0" err="1">
                <a:solidFill>
                  <a:prstClr val="black"/>
                </a:solidFill>
              </a:rPr>
              <a:t>Padova</a:t>
            </a:r>
            <a:endParaRPr lang="en-US" sz="2000" i="1" dirty="0">
              <a:solidFill>
                <a:prstClr val="black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Stave replacement jig</a:t>
            </a:r>
            <a:r>
              <a:rPr lang="en-US" sz="1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  <a:r>
              <a:rPr lang="en-US" sz="1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  new revised designed  finalized         </a:t>
            </a:r>
            <a:r>
              <a:rPr lang="en-US" sz="1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done	delivered at </a:t>
            </a:r>
            <a:r>
              <a:rPr lang="en-US" sz="1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</a:t>
            </a:r>
            <a:r>
              <a:rPr lang="en-US" sz="1800" i="1" dirty="0">
                <a:solidFill>
                  <a:srgbClr val="00B050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dirty="0" smtClean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b="1" i="1" dirty="0" smtClean="0">
              <a:solidFill>
                <a:srgbClr val="00B050"/>
              </a:solidFill>
              <a:latin typeface="Calibri Light" panose="020F0302020204030204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i="1" dirty="0" smtClean="0">
                <a:solidFill>
                  <a:prstClr val="black"/>
                </a:solidFill>
              </a:rPr>
              <a:t>	</a:t>
            </a:r>
            <a:r>
              <a:rPr lang="en-US" sz="2000" i="1" dirty="0">
                <a:solidFill>
                  <a:prstClr val="black"/>
                </a:solidFill>
              </a:rPr>
              <a:t>	</a:t>
            </a:r>
            <a:r>
              <a:rPr lang="en-US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>
                <a:solidFill>
                  <a:prstClr val="black"/>
                </a:solidFill>
              </a:rPr>
              <a:t>				</a:t>
            </a:r>
            <a:endParaRPr lang="en-US" sz="2000" i="1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i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15847" y="749707"/>
            <a:ext cx="186991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MV Boli" panose="02000500030200090000" pitchFamily="2" charset="0"/>
                <a:cs typeface="MV Boli" panose="02000500030200090000" pitchFamily="2" charset="0"/>
              </a:defRPr>
            </a:lvl1pPr>
          </a:lstStyle>
          <a:p>
            <a:r>
              <a:rPr lang="en-US" sz="1400" dirty="0" smtClean="0">
                <a:solidFill>
                  <a:srgbClr val="5B9BD5">
                    <a:lumMod val="50000"/>
                  </a:srgbClr>
                </a:solidFill>
              </a:rPr>
              <a:t>Massimo </a:t>
            </a:r>
            <a:r>
              <a:rPr lang="en-US" sz="1400" dirty="0" err="1" smtClean="0">
                <a:solidFill>
                  <a:srgbClr val="5B9BD5">
                    <a:lumMod val="50000"/>
                  </a:srgbClr>
                </a:solidFill>
              </a:rPr>
              <a:t>Benettoni</a:t>
            </a:r>
            <a:r>
              <a:rPr lang="en-US" sz="1400" dirty="0" smtClean="0">
                <a:solidFill>
                  <a:srgbClr val="5B9BD5">
                    <a:lumMod val="50000"/>
                  </a:srgbClr>
                </a:solidFill>
              </a:rPr>
              <a:t>, </a:t>
            </a:r>
          </a:p>
          <a:p>
            <a:r>
              <a:rPr lang="en-US" sz="1400" dirty="0" smtClean="0">
                <a:solidFill>
                  <a:srgbClr val="5B9BD5">
                    <a:lumMod val="50000"/>
                  </a:srgbClr>
                </a:solidFill>
              </a:rPr>
              <a:t>Matteo Turcato, …</a:t>
            </a:r>
            <a:endParaRPr lang="en-US" sz="1400" dirty="0">
              <a:solidFill>
                <a:srgbClr val="5B9BD5">
                  <a:lumMod val="50000"/>
                </a:srgb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59111" y="27541"/>
            <a:ext cx="1152611" cy="744665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236030"/>
            <a:ext cx="2743200" cy="365125"/>
          </a:xfrm>
        </p:spPr>
        <p:txBody>
          <a:bodyPr/>
          <a:lstStyle/>
          <a:p>
            <a:fld id="{6087C17B-313A-400B-85A6-47B461B4AC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08" y="1297427"/>
            <a:ext cx="3370311" cy="46818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685" y="1275566"/>
            <a:ext cx="3379240" cy="4662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8477520" y="6038896"/>
            <a:ext cx="355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prstClr val="black"/>
                </a:solidFill>
              </a:rPr>
              <a:t>Further trials </a:t>
            </a:r>
            <a:r>
              <a:rPr lang="en-US" sz="1600" dirty="0" smtClean="0">
                <a:solidFill>
                  <a:prstClr val="black"/>
                </a:solidFill>
              </a:rPr>
              <a:t>done </a:t>
            </a:r>
            <a:r>
              <a:rPr lang="en-US" sz="1600" dirty="0" smtClean="0">
                <a:solidFill>
                  <a:prstClr val="black"/>
                </a:solidFill>
              </a:rPr>
              <a:t>at CERN on the actual </a:t>
            </a:r>
            <a:r>
              <a:rPr lang="en-US" sz="1600" dirty="0" err="1" smtClean="0">
                <a:solidFill>
                  <a:prstClr val="black"/>
                </a:solidFill>
              </a:rPr>
              <a:t>hL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structures, </a:t>
            </a:r>
            <a:r>
              <a:rPr lang="en-US" sz="1600" dirty="0" smtClean="0">
                <a:solidFill>
                  <a:prstClr val="black"/>
                </a:solidFill>
              </a:rPr>
              <a:t>to debug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6" r="23106"/>
          <a:stretch/>
        </p:blipFill>
        <p:spPr>
          <a:xfrm>
            <a:off x="192508" y="1246898"/>
            <a:ext cx="4572004" cy="47511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-1" y="5937899"/>
            <a:ext cx="472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prstClr val="black"/>
                </a:solidFill>
              </a:rPr>
              <a:t>&gt;70 production drawings for tool parts and tool assembly masks. Suffered delays due to late parts delivery and defective machining recovery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4392" y="1275566"/>
            <a:ext cx="2690119" cy="157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/>
          <p:cNvSpPr/>
          <p:nvPr/>
        </p:nvSpPr>
        <p:spPr>
          <a:xfrm>
            <a:off x="1263315" y="4037783"/>
            <a:ext cx="2156135" cy="19648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C17B-313A-400B-85A6-47B461B4AC19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1600" y="633309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Massimo, Matteo</a:t>
            </a:r>
            <a:endParaRPr lang="en-GB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/>
          <a:stretch/>
        </p:blipFill>
        <p:spPr>
          <a:xfrm rot="5400000">
            <a:off x="-655905" y="2664859"/>
            <a:ext cx="4884916" cy="3102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"/>
          <a:stretch/>
        </p:blipFill>
        <p:spPr>
          <a:xfrm rot="5400000">
            <a:off x="2767507" y="2425613"/>
            <a:ext cx="4884915" cy="3580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"/>
          <a:stretch/>
        </p:blipFill>
        <p:spPr>
          <a:xfrm>
            <a:off x="7127920" y="1773576"/>
            <a:ext cx="4735584" cy="348006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9976" y="4409262"/>
            <a:ext cx="2570549" cy="1927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43115" y="4630189"/>
            <a:ext cx="2704403" cy="20283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5" name="Text Placeholder 34"/>
          <p:cNvSpPr txBox="1">
            <a:spLocks/>
          </p:cNvSpPr>
          <p:nvPr/>
        </p:nvSpPr>
        <p:spPr>
          <a:xfrm>
            <a:off x="-6241" y="-10656"/>
            <a:ext cx="12192000" cy="1526070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</a:t>
            </a:r>
            <a:r>
              <a:rPr lang="en-US" sz="3600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BARREL assembly: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Stave replacement jig</a:t>
            </a:r>
            <a:r>
              <a:rPr lang="en-US" sz="1600" b="1" i="1" dirty="0" smtClean="0">
                <a:solidFill>
                  <a:srgbClr val="00B050"/>
                </a:solidFill>
                <a:latin typeface="Calibri Light" panose="020F0302020204030204"/>
              </a:rPr>
              <a:t>  </a:t>
            </a:r>
          </a:p>
          <a:p>
            <a:r>
              <a:rPr lang="en-US" sz="2000" i="1" dirty="0"/>
              <a:t>Refining </a:t>
            </a:r>
            <a:r>
              <a:rPr lang="en-US" sz="2000" i="1" dirty="0" smtClean="0"/>
              <a:t>extraction </a:t>
            </a:r>
            <a:r>
              <a:rPr lang="en-US" sz="2000" i="1" dirty="0"/>
              <a:t>path still ongoing to improve movement smoothness and reduce risk of staves clash</a:t>
            </a:r>
          </a:p>
          <a:p>
            <a:r>
              <a:rPr lang="en-US" sz="2000" i="1" dirty="0"/>
              <a:t>Producing 3d printed plates with guiding slots to validate extraction/insertion paths.</a:t>
            </a:r>
          </a:p>
          <a:p>
            <a:endParaRPr lang="en-GB" sz="20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dirty="0" smtClean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b="1" i="1" dirty="0" smtClean="0">
              <a:solidFill>
                <a:srgbClr val="00B050"/>
              </a:solidFill>
              <a:latin typeface="Calibri Light" panose="020F0302020204030204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i="1" dirty="0" smtClean="0">
                <a:solidFill>
                  <a:prstClr val="black"/>
                </a:solidFill>
              </a:rPr>
              <a:t>	</a:t>
            </a:r>
            <a:r>
              <a:rPr lang="en-US" sz="2000" i="1" dirty="0">
                <a:solidFill>
                  <a:prstClr val="black"/>
                </a:solidFill>
              </a:rPr>
              <a:t>	</a:t>
            </a:r>
            <a:r>
              <a:rPr lang="en-US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>
                <a:solidFill>
                  <a:prstClr val="black"/>
                </a:solidFill>
              </a:rPr>
              <a:t>				</a:t>
            </a:r>
            <a:endParaRPr lang="en-US" sz="2000" i="1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i="1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469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22304</TotalTime>
  <Words>215</Words>
  <Application>Microsoft Office PowerPoint</Application>
  <PresentationFormat>Widescreen</PresentationFormat>
  <Paragraphs>50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ＭＳ Ｐゴシック</vt:lpstr>
      <vt:lpstr>Arial</vt:lpstr>
      <vt:lpstr>Calibri</vt:lpstr>
      <vt:lpstr>Calibri Light</vt:lpstr>
      <vt:lpstr>MV Boli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Corrado Gargiulo</dc:creator>
  <cp:lastModifiedBy>Massimo Benettoni</cp:lastModifiedBy>
  <cp:revision>698</cp:revision>
  <cp:lastPrinted>2018-06-18T09:28:55Z</cp:lastPrinted>
  <dcterms:created xsi:type="dcterms:W3CDTF">2018-05-20T14:31:12Z</dcterms:created>
  <dcterms:modified xsi:type="dcterms:W3CDTF">2019-06-18T14:35:20Z</dcterms:modified>
</cp:coreProperties>
</file>