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78" r:id="rId3"/>
    <p:sldId id="279" r:id="rId4"/>
    <p:sldId id="281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56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C1CA9-0A09-4FD7-8585-2274DB371642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84610-1D98-4671-9283-82C0A9CC8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0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2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7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EC41-092C-471C-ADD2-552C1A50A308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E074-F6AB-4775-B7AC-50AA1098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2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8405" b="32587"/>
          <a:stretch/>
        </p:blipFill>
        <p:spPr>
          <a:xfrm>
            <a:off x="0" y="1122034"/>
            <a:ext cx="12192000" cy="2348345"/>
          </a:xfrm>
          <a:prstGeom prst="rect">
            <a:avLst/>
          </a:prstGeom>
        </p:spPr>
      </p:pic>
      <p:pic>
        <p:nvPicPr>
          <p:cNvPr id="7" name="Immagine 24" descr="C:\Users\bez\Desktop\Montaggio RU\Immagini\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 b="9687"/>
          <a:stretch/>
        </p:blipFill>
        <p:spPr bwMode="auto">
          <a:xfrm>
            <a:off x="844243" y="3596914"/>
            <a:ext cx="10526538" cy="2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86295" y="706827"/>
            <a:ext cx="11504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CAD design in collaboration with INFN </a:t>
            </a:r>
            <a:r>
              <a:rPr lang="en-GB" sz="1600" dirty="0" err="1" smtClean="0"/>
              <a:t>MiB</a:t>
            </a:r>
            <a:r>
              <a:rPr lang="en-GB" sz="1600" dirty="0"/>
              <a:t>, </a:t>
            </a:r>
            <a:r>
              <a:rPr lang="en-GB" sz="1600" dirty="0" smtClean="0"/>
              <a:t>integrating LYSO crystals with SiPM boards,  FE </a:t>
            </a:r>
            <a:r>
              <a:rPr lang="en-GB" sz="1600" dirty="0" err="1" smtClean="0"/>
              <a:t>Tofhir</a:t>
            </a:r>
            <a:r>
              <a:rPr lang="en-GB" sz="1600" dirty="0" smtClean="0"/>
              <a:t> boards</a:t>
            </a:r>
            <a:r>
              <a:rPr lang="en-GB" sz="1600" dirty="0" smtClean="0"/>
              <a:t>, Concentrator card, </a:t>
            </a:r>
            <a:r>
              <a:rPr lang="en-GB" sz="1600" dirty="0" err="1" smtClean="0"/>
              <a:t>FeastMP</a:t>
            </a:r>
            <a:endParaRPr lang="en-GB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2564" y="6362253"/>
            <a:ext cx="11504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Different constructive approaches (single piece full tray vs assembly of separated RU approach) going to be evaluated with mock-up</a:t>
            </a:r>
            <a:endParaRPr lang="en-GB" sz="16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9797" y="137796"/>
            <a:ext cx="10515600" cy="6609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defPPr lvl="0">
              <a:buNone/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CMS BTL @ INFN </a:t>
            </a:r>
            <a:r>
              <a:rPr lang="en-GB" sz="3200" b="1" dirty="0" err="1" smtClean="0">
                <a:solidFill>
                  <a:srgbClr val="0070C0"/>
                </a:solidFill>
                <a:latin typeface="+mn-lt"/>
              </a:rPr>
              <a:t>Padova</a:t>
            </a:r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– M. Benettoni, N. Bez, D. </a:t>
            </a:r>
            <a:r>
              <a:rPr lang="en-GB" sz="2400" b="1" dirty="0" err="1" smtClean="0">
                <a:solidFill>
                  <a:srgbClr val="0070C0"/>
                </a:solidFill>
                <a:latin typeface="+mn-lt"/>
              </a:rPr>
              <a:t>Mazzaro</a:t>
            </a:r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, F. Veronese</a:t>
            </a:r>
            <a:endParaRPr lang="en-US" sz="1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0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66007" y="-14648"/>
            <a:ext cx="11646131" cy="1325563"/>
          </a:xfrm>
        </p:spPr>
        <p:txBody>
          <a:bodyPr wrap="square">
            <a:norm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FEA thermal simulation on </a:t>
            </a:r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¼ RU aluminium </a:t>
            </a:r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skeleton of different tray layout</a:t>
            </a:r>
            <a:br>
              <a:rPr lang="en-GB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en-GB" sz="2000" b="1" dirty="0" err="1">
                <a:solidFill>
                  <a:srgbClr val="0070C0"/>
                </a:solidFill>
                <a:latin typeface="+mn-lt"/>
              </a:rPr>
              <a:t>N.Bez</a:t>
            </a:r>
            <a:r>
              <a:rPr lang="en-GB" sz="2000" b="1" dirty="0">
                <a:solidFill>
                  <a:srgbClr val="0070C0"/>
                </a:solidFill>
                <a:latin typeface="+mn-lt"/>
              </a:rPr>
              <a:t> – INFN </a:t>
            </a:r>
            <a:r>
              <a:rPr lang="en-GB" sz="2000" b="1" dirty="0" err="1">
                <a:solidFill>
                  <a:srgbClr val="0070C0"/>
                </a:solidFill>
                <a:latin typeface="+mn-lt"/>
              </a:rPr>
              <a:t>Padova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5629" y="2513826"/>
            <a:ext cx="11501379" cy="3960740"/>
            <a:chOff x="776288" y="2297113"/>
            <a:chExt cx="13308012" cy="4535487"/>
          </a:xfrm>
        </p:grpSpPr>
        <p:pic>
          <p:nvPicPr>
            <p:cNvPr id="12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225" y="3895725"/>
              <a:ext cx="4103688" cy="1296988"/>
            </a:xfrm>
            <a:prstGeom prst="rect">
              <a:avLst/>
            </a:prstGeom>
          </p:spPr>
        </p:pic>
        <p:pic>
          <p:nvPicPr>
            <p:cNvPr id="13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288" y="5476875"/>
              <a:ext cx="4168775" cy="1355725"/>
            </a:xfrm>
            <a:prstGeom prst="rect">
              <a:avLst/>
            </a:prstGeom>
          </p:spPr>
        </p:pic>
        <p:pic>
          <p:nvPicPr>
            <p:cNvPr id="14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5100" y="3881438"/>
              <a:ext cx="4191000" cy="1231900"/>
            </a:xfrm>
            <a:prstGeom prst="rect">
              <a:avLst/>
            </a:prstGeom>
          </p:spPr>
        </p:pic>
        <p:pic>
          <p:nvPicPr>
            <p:cNvPr id="15" name="Immagin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5100" y="5470525"/>
              <a:ext cx="4202113" cy="1233488"/>
            </a:xfrm>
            <a:prstGeom prst="rect">
              <a:avLst/>
            </a:prstGeom>
          </p:spPr>
        </p:pic>
        <p:pic>
          <p:nvPicPr>
            <p:cNvPr id="16" name="Immagin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23463" y="3865563"/>
              <a:ext cx="4160837" cy="1135062"/>
            </a:xfrm>
            <a:prstGeom prst="rect">
              <a:avLst/>
            </a:prstGeom>
          </p:spPr>
        </p:pic>
        <p:pic>
          <p:nvPicPr>
            <p:cNvPr id="17" name="Immagin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3463" y="5454650"/>
              <a:ext cx="4144962" cy="1135063"/>
            </a:xfrm>
            <a:prstGeom prst="rect">
              <a:avLst/>
            </a:prstGeom>
          </p:spPr>
        </p:pic>
        <p:pic>
          <p:nvPicPr>
            <p:cNvPr id="18" name="Immagin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4713" y="2297113"/>
              <a:ext cx="3856037" cy="1379537"/>
            </a:xfrm>
            <a:prstGeom prst="rect">
              <a:avLst/>
            </a:prstGeom>
          </p:spPr>
        </p:pic>
        <p:pic>
          <p:nvPicPr>
            <p:cNvPr id="19" name="Immagin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70500" y="2324100"/>
              <a:ext cx="4151313" cy="1300163"/>
            </a:xfrm>
            <a:prstGeom prst="rect">
              <a:avLst/>
            </a:prstGeom>
          </p:spPr>
        </p:pic>
        <p:pic>
          <p:nvPicPr>
            <p:cNvPr id="20" name="Immagin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32988" y="2324100"/>
              <a:ext cx="4124325" cy="1250950"/>
            </a:xfrm>
            <a:prstGeom prst="rect">
              <a:avLst/>
            </a:prstGeom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89702"/>
              </p:ext>
            </p:extLst>
          </p:nvPr>
        </p:nvGraphicFramePr>
        <p:xfrm>
          <a:off x="235527" y="1731665"/>
          <a:ext cx="11741584" cy="648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912"/>
                <a:gridCol w="455170"/>
                <a:gridCol w="455170"/>
                <a:gridCol w="455170"/>
                <a:gridCol w="455170"/>
                <a:gridCol w="455170"/>
                <a:gridCol w="455170"/>
                <a:gridCol w="1132266"/>
                <a:gridCol w="455170"/>
                <a:gridCol w="455170"/>
                <a:gridCol w="788057"/>
                <a:gridCol w="251363"/>
                <a:gridCol w="455170"/>
                <a:gridCol w="455170"/>
                <a:gridCol w="1132266"/>
                <a:gridCol w="455170"/>
                <a:gridCol w="455170"/>
                <a:gridCol w="455170"/>
                <a:gridCol w="455170"/>
                <a:gridCol w="455170"/>
                <a:gridCol w="455170"/>
              </a:tblGrid>
              <a:tr h="22469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CASE 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CASE 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CASE 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82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Cold plate @ inner radius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Cold plate @ inner radius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Cold plate sandwiched, electronics in contact with cold plate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82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Elettronics</a:t>
                      </a:r>
                      <a:r>
                        <a:rPr lang="en-US" sz="1100" b="1" u="none" strike="noStrike" dirty="0">
                          <a:effectLst/>
                        </a:rPr>
                        <a:t> heat loads on footprints on "sink plate"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Elettronics</a:t>
                      </a:r>
                      <a:r>
                        <a:rPr lang="en-US" sz="1100" b="1" u="none" strike="noStrike" dirty="0">
                          <a:effectLst/>
                        </a:rPr>
                        <a:t> heat loads on footprints on "top cover"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Elettronics</a:t>
                      </a:r>
                      <a:r>
                        <a:rPr lang="en-US" sz="1100" b="1" u="none" strike="noStrike" dirty="0">
                          <a:effectLst/>
                        </a:rPr>
                        <a:t> heat loads on footprints on cold plate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1068" y="1126249"/>
            <a:ext cx="1185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Thermal simulation </a:t>
            </a:r>
            <a:r>
              <a:rPr lang="en-GB" dirty="0" smtClean="0"/>
              <a:t>of</a:t>
            </a:r>
            <a:r>
              <a:rPr lang="en-GB" dirty="0" smtClean="0"/>
              <a:t> </a:t>
            </a:r>
            <a:r>
              <a:rPr lang="en-GB" dirty="0" smtClean="0"/>
              <a:t>different layout </a:t>
            </a:r>
            <a:r>
              <a:rPr lang="en-GB" dirty="0" smtClean="0"/>
              <a:t>options to compare various design approaches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28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 noGrp="1"/>
          </p:cNvSpPr>
          <p:nvPr>
            <p:ph type="title"/>
          </p:nvPr>
        </p:nvSpPr>
        <p:spPr>
          <a:xfrm>
            <a:off x="567743" y="197700"/>
            <a:ext cx="10999711" cy="660953"/>
          </a:xfrm>
        </p:spPr>
        <p:txBody>
          <a:bodyPr wrap="square">
            <a:norm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“LYSO Bars layout” RU assembly sequence</a:t>
            </a:r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– </a:t>
            </a:r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M. Benettoni,  N. Bez – INFN </a:t>
            </a:r>
            <a:r>
              <a:rPr lang="en-GB" sz="2000" b="1" dirty="0" err="1" smtClean="0">
                <a:solidFill>
                  <a:srgbClr val="0070C0"/>
                </a:solidFill>
                <a:latin typeface="+mn-lt"/>
              </a:rPr>
              <a:t>Padova</a:t>
            </a:r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Immagine 3" descr="C:\Users\bez\Desktop\Montaggio RU\Immagini\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1" y="1581259"/>
            <a:ext cx="3657600" cy="124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8" descr="C:\Users\bez\Desktop\Montaggio RU\Immagini\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1"/>
          <a:stretch/>
        </p:blipFill>
        <p:spPr bwMode="auto">
          <a:xfrm>
            <a:off x="8066824" y="1699530"/>
            <a:ext cx="3657600" cy="112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0" descr="C:\Users\bez\Desktop\Montaggio RU\Immagini\9bi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8"/>
          <a:stretch/>
        </p:blipFill>
        <p:spPr bwMode="auto">
          <a:xfrm>
            <a:off x="11023319" y="2045326"/>
            <a:ext cx="668131" cy="7796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37681" y="2919276"/>
            <a:ext cx="3497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Countersunk slot and screws, </a:t>
            </a:r>
            <a:r>
              <a:rPr lang="en-US" sz="1200" dirty="0" smtClean="0"/>
              <a:t>ensure </a:t>
            </a:r>
            <a:r>
              <a:rPr lang="en-US" sz="1200" dirty="0" smtClean="0"/>
              <a:t>thermal contact</a:t>
            </a:r>
            <a:endParaRPr lang="en-US" sz="1200" dirty="0"/>
          </a:p>
        </p:txBody>
      </p:sp>
      <p:pic>
        <p:nvPicPr>
          <p:cNvPr id="5" name="Immagine 5" descr="C:\Users\bez\Desktop\Montaggio RU\Immagini\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4"/>
          <a:stretch/>
        </p:blipFill>
        <p:spPr bwMode="auto">
          <a:xfrm>
            <a:off x="4157693" y="1635785"/>
            <a:ext cx="3657600" cy="1189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93" y="1630926"/>
            <a:ext cx="798536" cy="65602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431989" y="2478398"/>
            <a:ext cx="433958" cy="99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680355" y="2237128"/>
            <a:ext cx="433958" cy="99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897334" y="2017774"/>
            <a:ext cx="433958" cy="99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1875" y="2919275"/>
            <a:ext cx="3490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fix L profile and 2 spacers (</a:t>
            </a:r>
            <a:r>
              <a:rPr lang="en-US" sz="1200" dirty="0" smtClean="0"/>
              <a:t>glued with thermal glue)</a:t>
            </a:r>
            <a:endParaRPr lang="en-US" sz="1200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0" y="3504157"/>
            <a:ext cx="4237681" cy="907927"/>
            <a:chOff x="5571452" y="4034891"/>
            <a:chExt cx="6541142" cy="1401445"/>
          </a:xfrm>
        </p:grpSpPr>
        <p:pic>
          <p:nvPicPr>
            <p:cNvPr id="10" name="Immagine 11" descr="C:\Users\bez\Desktop\Montaggio RU\Immagini\10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372" y="4034891"/>
              <a:ext cx="5810250" cy="1401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Left Arrow 13"/>
            <p:cNvSpPr/>
            <p:nvPr/>
          </p:nvSpPr>
          <p:spPr>
            <a:xfrm rot="10800000">
              <a:off x="5571452" y="4987632"/>
              <a:ext cx="558085" cy="13343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 rot="10800000">
              <a:off x="6567285" y="4602176"/>
              <a:ext cx="558085" cy="133437"/>
            </a:xfrm>
            <a:prstGeom prst="leftArrow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 rot="10800000">
              <a:off x="7431376" y="4263423"/>
              <a:ext cx="558085" cy="133437"/>
            </a:xfrm>
            <a:prstGeom prst="leftArrow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10801524" y="4897612"/>
              <a:ext cx="682580" cy="15673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11187847" y="4578874"/>
              <a:ext cx="682580" cy="15673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11567455" y="4326269"/>
              <a:ext cx="545139" cy="133753"/>
            </a:xfrm>
            <a:prstGeom prst="leftArrow">
              <a:avLst>
                <a:gd name="adj1" fmla="val 5607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0778" y="4509333"/>
            <a:ext cx="454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 </a:t>
            </a:r>
            <a:r>
              <a:rPr lang="en-US" sz="1200" dirty="0" smtClean="0"/>
              <a:t>profiles to be put in contact to </a:t>
            </a:r>
            <a:r>
              <a:rPr lang="en-US" sz="1200" dirty="0"/>
              <a:t>sensors and </a:t>
            </a:r>
            <a:r>
              <a:rPr lang="en-US" sz="1200" dirty="0" smtClean="0"/>
              <a:t>screwed …</a:t>
            </a:r>
          </a:p>
          <a:p>
            <a:r>
              <a:rPr lang="en-US" sz="1200" dirty="0" smtClean="0"/>
              <a:t>No thermal pads interposed, a thin thermal compound layer may help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185902" y="2919276"/>
            <a:ext cx="3285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Outer L profiles floating to fit </a:t>
            </a:r>
            <a:r>
              <a:rPr lang="en-US" sz="1200" dirty="0" smtClean="0"/>
              <a:t>packages </a:t>
            </a:r>
            <a:r>
              <a:rPr lang="en-US" sz="1200" dirty="0" smtClean="0"/>
              <a:t>tolerances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9528" y="966320"/>
            <a:ext cx="763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of </a:t>
            </a:r>
            <a:r>
              <a:rPr lang="en-US" dirty="0" smtClean="0"/>
              <a:t>tray </a:t>
            </a:r>
            <a:r>
              <a:rPr lang="en-US" dirty="0"/>
              <a:t>assembly sequence </a:t>
            </a:r>
            <a:r>
              <a:rPr lang="en-US" dirty="0" smtClean="0"/>
              <a:t>vs tray design, </a:t>
            </a:r>
            <a:r>
              <a:rPr lang="en-US" dirty="0" smtClean="0"/>
              <a:t>to assess assembly feasibility</a:t>
            </a:r>
            <a:endParaRPr lang="en-US" dirty="0"/>
          </a:p>
        </p:txBody>
      </p:sp>
      <p:pic>
        <p:nvPicPr>
          <p:cNvPr id="27" name="Immagine 12" descr="C:\Users\bez\Desktop\Montaggio RU\Immagini\1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16" y="3477185"/>
            <a:ext cx="3657600" cy="9348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4080793" y="4435896"/>
            <a:ext cx="4053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Kapton</a:t>
            </a:r>
            <a:r>
              <a:rPr lang="en-US" sz="1200" dirty="0" smtClean="0"/>
              <a:t> FPCs folding (to connect SiPM boards to </a:t>
            </a:r>
            <a:r>
              <a:rPr lang="en-US" sz="1200" dirty="0" err="1" smtClean="0"/>
              <a:t>Tofhir</a:t>
            </a:r>
            <a:r>
              <a:rPr lang="en-US" sz="1200" dirty="0" smtClean="0"/>
              <a:t> boards)</a:t>
            </a:r>
            <a:endParaRPr lang="en-US" sz="1200" dirty="0"/>
          </a:p>
        </p:txBody>
      </p:sp>
      <p:pic>
        <p:nvPicPr>
          <p:cNvPr id="29" name="Immagine 13" descr="C:\Users\bez\Desktop\Montaggio RU\Immagini\1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24" y="3215889"/>
            <a:ext cx="3657600" cy="127340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7945657" y="4435896"/>
            <a:ext cx="4153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Concentrator card </a:t>
            </a:r>
            <a:r>
              <a:rPr lang="en-US" sz="1200" dirty="0" smtClean="0"/>
              <a:t>mounting</a:t>
            </a:r>
            <a:r>
              <a:rPr lang="en-US" sz="1200" dirty="0" smtClean="0"/>
              <a:t> </a:t>
            </a:r>
            <a:r>
              <a:rPr lang="en-US" sz="1200" dirty="0" smtClean="0"/>
              <a:t>(sliding-in </a:t>
            </a:r>
            <a:r>
              <a:rPr lang="en-US" sz="1200" dirty="0" smtClean="0"/>
              <a:t>and </a:t>
            </a:r>
            <a:r>
              <a:rPr lang="en-US" sz="1200" dirty="0" smtClean="0"/>
              <a:t>locking / </a:t>
            </a:r>
            <a:r>
              <a:rPr lang="en-US" sz="1200" dirty="0"/>
              <a:t>s</a:t>
            </a:r>
            <a:r>
              <a:rPr lang="en-US" sz="1200" dirty="0" smtClean="0"/>
              <a:t>nap-fit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77228" y="5185552"/>
            <a:ext cx="3702854" cy="895598"/>
            <a:chOff x="309528" y="5381780"/>
            <a:chExt cx="5490093" cy="1327872"/>
          </a:xfrm>
        </p:grpSpPr>
        <p:pic>
          <p:nvPicPr>
            <p:cNvPr id="31" name="Immagine 16" descr="C:\Users\bez\Desktop\Montaggio RU\Immagini\15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439" y="5437440"/>
              <a:ext cx="1582344" cy="1252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magine 15" descr="C:\Users\bez\Desktop\Montaggio RU\Immagini\14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28" y="5381780"/>
              <a:ext cx="2076735" cy="1327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magine 17" descr="C:\Users\bez\Desktop\Montaggio RU\Immagini\16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387" y="5424778"/>
              <a:ext cx="1553234" cy="12848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Immagine 21" descr="C:\Users\bez\Desktop\Montaggio RU\Immagini\19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2"/>
          <a:stretch/>
        </p:blipFill>
        <p:spPr bwMode="auto">
          <a:xfrm>
            <a:off x="4157693" y="4820781"/>
            <a:ext cx="3657600" cy="122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magine 22" descr="C:\Users\bez\Desktop\Montaggio RU\Immagini\20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8"/>
          <a:stretch/>
        </p:blipFill>
        <p:spPr bwMode="auto">
          <a:xfrm>
            <a:off x="8066824" y="4757741"/>
            <a:ext cx="3657600" cy="133431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4249959" y="6046861"/>
            <a:ext cx="3473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Tofhir</a:t>
            </a:r>
            <a:r>
              <a:rPr lang="en-US" sz="1200" dirty="0" smtClean="0"/>
              <a:t> cards mounting and connectors to CC coupling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8739320" y="6080718"/>
            <a:ext cx="2442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Tofhir</a:t>
            </a:r>
            <a:r>
              <a:rPr lang="en-US" sz="1200" dirty="0" smtClean="0"/>
              <a:t> cards fixing and FPCs coupling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514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44732" y="-14648"/>
            <a:ext cx="11554690" cy="983375"/>
          </a:xfrm>
        </p:spPr>
        <p:txBody>
          <a:bodyPr wrap="square">
            <a:norm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P</a:t>
            </a:r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rototyping production </a:t>
            </a:r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for thermal </a:t>
            </a:r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test </a:t>
            </a:r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Benettoni</a:t>
            </a:r>
            <a:r>
              <a:rPr lang="en-GB" sz="2000" b="1" dirty="0">
                <a:solidFill>
                  <a:srgbClr val="0070C0"/>
                </a:solidFill>
                <a:latin typeface="+mn-lt"/>
              </a:rPr>
              <a:t>, Bez, </a:t>
            </a:r>
            <a:r>
              <a:rPr lang="en-GB" sz="2000" b="1" dirty="0" err="1">
                <a:solidFill>
                  <a:srgbClr val="0070C0"/>
                </a:solidFill>
                <a:latin typeface="+mn-lt"/>
              </a:rPr>
              <a:t>Mazzaro</a:t>
            </a:r>
            <a:r>
              <a:rPr lang="en-GB" sz="2000" b="1" dirty="0">
                <a:solidFill>
                  <a:srgbClr val="0070C0"/>
                </a:solidFill>
                <a:latin typeface="+mn-lt"/>
              </a:rPr>
              <a:t>, Veronese - INFN </a:t>
            </a:r>
            <a:r>
              <a:rPr lang="en-GB" sz="2000" b="1" dirty="0" err="1" smtClean="0">
                <a:solidFill>
                  <a:srgbClr val="0070C0"/>
                </a:solidFill>
                <a:latin typeface="+mn-lt"/>
              </a:rPr>
              <a:t>Padova</a:t>
            </a: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966" y="787110"/>
            <a:ext cx="64458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Bending tool produced</a:t>
            </a:r>
          </a:p>
          <a:p>
            <a:r>
              <a:rPr lang="en-US" sz="1600" dirty="0" smtClean="0"/>
              <a:t>First prototype: </a:t>
            </a:r>
            <a:r>
              <a:rPr lang="en-US" sz="1600" dirty="0" smtClean="0">
                <a:latin typeface="Symbol" panose="05050102010706020507" pitchFamily="18" charset="2"/>
              </a:rPr>
              <a:t>F</a:t>
            </a:r>
            <a:r>
              <a:rPr lang="en-US" sz="1600" dirty="0" smtClean="0"/>
              <a:t> 2.4 </a:t>
            </a:r>
            <a:r>
              <a:rPr lang="en-US" sz="1600" dirty="0" smtClean="0"/>
              <a:t>mm </a:t>
            </a:r>
            <a:r>
              <a:rPr lang="en-US" sz="1600" dirty="0" smtClean="0"/>
              <a:t>capillaries bent</a:t>
            </a:r>
            <a:r>
              <a:rPr lang="en-US" sz="1600" dirty="0" smtClean="0"/>
              <a:t>, fitting brazed </a:t>
            </a:r>
          </a:p>
          <a:p>
            <a:r>
              <a:rPr lang="en-US" sz="1600" dirty="0" smtClean="0"/>
              <a:t>circuit </a:t>
            </a:r>
            <a:r>
              <a:rPr lang="en-US" sz="1600" dirty="0" smtClean="0"/>
              <a:t>tightness test at ~ 30 bar (N2). </a:t>
            </a:r>
          </a:p>
          <a:p>
            <a:r>
              <a:rPr lang="en-US" sz="1600" dirty="0" err="1" smtClean="0"/>
              <a:t>glueing</a:t>
            </a:r>
            <a:r>
              <a:rPr lang="en-US" sz="1600" dirty="0" smtClean="0"/>
              <a:t> </a:t>
            </a:r>
            <a:r>
              <a:rPr lang="en-US" sz="1600" dirty="0" smtClean="0"/>
              <a:t>of </a:t>
            </a:r>
            <a:r>
              <a:rPr lang="en-US" sz="1600" dirty="0" smtClean="0"/>
              <a:t>capillaries to plates done at LAE, LNL</a:t>
            </a:r>
            <a:endParaRPr lang="en-US" sz="1600" dirty="0" smtClean="0"/>
          </a:p>
          <a:p>
            <a:r>
              <a:rPr lang="en-US" sz="1600" dirty="0" smtClean="0"/>
              <a:t>In progress: resistors </a:t>
            </a:r>
            <a:r>
              <a:rPr lang="en-US" sz="1600" dirty="0" smtClean="0"/>
              <a:t>and L profiles procurement to dress mock-up</a:t>
            </a:r>
          </a:p>
          <a:p>
            <a:r>
              <a:rPr lang="en-US" sz="1600" dirty="0"/>
              <a:t>In progress: Insulated </a:t>
            </a:r>
            <a:r>
              <a:rPr lang="en-US" sz="1600" dirty="0" smtClean="0"/>
              <a:t>box </a:t>
            </a:r>
            <a:r>
              <a:rPr lang="en-US" sz="1600" dirty="0" smtClean="0"/>
              <a:t>procurement</a:t>
            </a:r>
          </a:p>
          <a:p>
            <a:endParaRPr lang="en-US" sz="1600" dirty="0"/>
          </a:p>
          <a:p>
            <a:r>
              <a:rPr lang="en-US" b="1" dirty="0" smtClean="0"/>
              <a:t>Full size</a:t>
            </a:r>
            <a:r>
              <a:rPr lang="en-US" b="1" dirty="0" smtClean="0"/>
              <a:t> prototype with 2 loops of brazed capillaries delivered to CERN week 26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2408" r="15129" b="12680"/>
          <a:stretch/>
        </p:blipFill>
        <p:spPr>
          <a:xfrm>
            <a:off x="3270323" y="4214553"/>
            <a:ext cx="3943975" cy="2585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97" y="719050"/>
            <a:ext cx="2214437" cy="6093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33" y="719050"/>
            <a:ext cx="2391035" cy="6093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3" y="3095434"/>
            <a:ext cx="3805373" cy="20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14" y="806335"/>
            <a:ext cx="4457700" cy="5943600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07831" y="-14648"/>
            <a:ext cx="11529245" cy="983375"/>
          </a:xfrm>
        </p:spPr>
        <p:txBody>
          <a:bodyPr wrap="square">
            <a:norm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Cold plate prototypes for thermal test </a:t>
            </a:r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Benettoni</a:t>
            </a:r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, Bez, </a:t>
            </a:r>
            <a:r>
              <a:rPr lang="en-GB" sz="2000" b="1" dirty="0" err="1" smtClean="0">
                <a:solidFill>
                  <a:srgbClr val="0070C0"/>
                </a:solidFill>
                <a:latin typeface="+mn-lt"/>
              </a:rPr>
              <a:t>Mazzaro</a:t>
            </a:r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, Veronese - INFN </a:t>
            </a:r>
            <a:r>
              <a:rPr lang="en-GB" sz="2000" b="1" dirty="0" err="1" smtClean="0">
                <a:solidFill>
                  <a:srgbClr val="0070C0"/>
                </a:solidFill>
                <a:latin typeface="+mn-lt"/>
              </a:rPr>
              <a:t>Padova</a:t>
            </a:r>
            <a:endParaRPr lang="en-US" sz="11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74" y="719050"/>
            <a:ext cx="62636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Thermal glues are supplied in two </a:t>
            </a:r>
            <a:r>
              <a:rPr lang="en-US" sz="1600" dirty="0" err="1" smtClean="0"/>
              <a:t>siringes</a:t>
            </a:r>
            <a:r>
              <a:rPr lang="en-US" sz="1600" dirty="0" smtClean="0"/>
              <a:t>/jars/vials each, </a:t>
            </a:r>
          </a:p>
          <a:p>
            <a:r>
              <a:rPr lang="en-US" sz="1600" dirty="0" smtClean="0"/>
              <a:t>Not comfortable, to be dosed and mixed “by hand”</a:t>
            </a:r>
          </a:p>
          <a:p>
            <a:r>
              <a:rPr lang="en-US" sz="1600" dirty="0" smtClean="0"/>
              <a:t>Epoxy glue in standard cartridge with static mixer and gun </a:t>
            </a:r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Fischer Electronic WLK 30 (thermal epoxy)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3M DP 190 (structural epoxy): 		lowest viscosity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Loctite </a:t>
            </a:r>
            <a:r>
              <a:rPr lang="en-US" sz="1600" dirty="0" err="1" smtClean="0"/>
              <a:t>Ablestik</a:t>
            </a:r>
            <a:r>
              <a:rPr lang="en-US" sz="1600" dirty="0" smtClean="0"/>
              <a:t> 45 </a:t>
            </a:r>
            <a:r>
              <a:rPr lang="en-US" sz="1600" dirty="0"/>
              <a:t>(structural epoxy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Electrolube</a:t>
            </a:r>
            <a:r>
              <a:rPr lang="en-US" sz="1600" dirty="0" smtClean="0"/>
              <a:t>  TBS20S </a:t>
            </a:r>
            <a:r>
              <a:rPr lang="en-US" sz="1600" dirty="0"/>
              <a:t>(thermal epoxy): </a:t>
            </a:r>
            <a:r>
              <a:rPr lang="en-US" sz="1600" dirty="0" smtClean="0"/>
              <a:t>		highest viscosity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 smtClean="0"/>
              <a:t>Electrolube</a:t>
            </a:r>
            <a:r>
              <a:rPr lang="en-US" sz="1600" dirty="0"/>
              <a:t> </a:t>
            </a:r>
            <a:r>
              <a:rPr lang="en-US" sz="1600" dirty="0" smtClean="0"/>
              <a:t>more problematic one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wasn't properly squeezed</a:t>
            </a:r>
            <a:r>
              <a:rPr lang="en-US" sz="1600" dirty="0"/>
              <a:t>, </a:t>
            </a:r>
            <a:r>
              <a:rPr lang="en-US" sz="1600" dirty="0" smtClean="0"/>
              <a:t>overall </a:t>
            </a:r>
            <a:r>
              <a:rPr lang="en-US" sz="1600" dirty="0" err="1" smtClean="0"/>
              <a:t>plate+pipe</a:t>
            </a:r>
            <a:r>
              <a:rPr lang="en-US" sz="1600" dirty="0" smtClean="0"/>
              <a:t> </a:t>
            </a:r>
            <a:r>
              <a:rPr lang="en-US" sz="1600" dirty="0" err="1" smtClean="0"/>
              <a:t>thickess</a:t>
            </a:r>
            <a:r>
              <a:rPr lang="en-US" sz="1600" dirty="0" smtClean="0"/>
              <a:t> up to 3.9 mm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overall thickness of glue up to ~ 0.5 mm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</a:t>
            </a:r>
            <a:r>
              <a:rPr lang="en-US" sz="1600" dirty="0" smtClean="0"/>
              <a:t>till sticky after a few days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Not glued properly everywhere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Fischer electronic still soft ….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</a:t>
            </a:r>
            <a:r>
              <a:rPr lang="en-US" sz="1600" dirty="0" smtClean="0"/>
              <a:t>tructural glues fine apart glue excess</a:t>
            </a:r>
          </a:p>
          <a:p>
            <a:endParaRPr lang="en-US" sz="1600" dirty="0" smtClean="0"/>
          </a:p>
          <a:p>
            <a:r>
              <a:rPr lang="en-US" sz="1600" dirty="0" smtClean="0"/>
              <a:t>What learned:</a:t>
            </a:r>
          </a:p>
          <a:p>
            <a:r>
              <a:rPr lang="en-US" sz="1600" dirty="0" smtClean="0"/>
              <a:t>Most </a:t>
            </a:r>
            <a:r>
              <a:rPr lang="en-US" sz="1600" dirty="0"/>
              <a:t>time consuming operation is glue excess </a:t>
            </a:r>
            <a:r>
              <a:rPr lang="en-US" sz="1600" dirty="0" smtClean="0"/>
              <a:t>removal, yet not enough</a:t>
            </a:r>
          </a:p>
          <a:p>
            <a:r>
              <a:rPr lang="en-US" sz="1600" dirty="0" smtClean="0"/>
              <a:t>Glue dosing to be improved (dispenser</a:t>
            </a:r>
            <a:r>
              <a:rPr lang="en-US" sz="1600" dirty="0"/>
              <a:t> </a:t>
            </a:r>
            <a:r>
              <a:rPr lang="en-US" sz="1600" dirty="0" smtClean="0"/>
              <a:t>on controlled axis …?)</a:t>
            </a:r>
            <a:endParaRPr lang="en-US" sz="1600" dirty="0"/>
          </a:p>
          <a:p>
            <a:r>
              <a:rPr lang="en-US" sz="1600" dirty="0"/>
              <a:t>To improve cleanliness would add aluminum coating </a:t>
            </a:r>
          </a:p>
          <a:p>
            <a:r>
              <a:rPr lang="en-US" sz="1600" dirty="0"/>
              <a:t>(conductive or anodization?)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75" y="806335"/>
            <a:ext cx="3265735" cy="24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11040</TotalTime>
  <Words>407</Words>
  <Application>Microsoft Office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Office Theme</vt:lpstr>
      <vt:lpstr>PowerPoint Presentation</vt:lpstr>
      <vt:lpstr>FEA thermal simulation on ¼ RU aluminium skeleton of different tray layout N.Bez – INFN Padova</vt:lpstr>
      <vt:lpstr>“LYSO Bars layout” RU assembly sequence– M. Benettoni,  N. Bez – INFN Padova</vt:lpstr>
      <vt:lpstr>Prototyping production for thermal test - Benettoni, Bez, Mazzaro, Veronese - INFN Padova</vt:lpstr>
      <vt:lpstr>Cold plate prototypes for thermal test - Benettoni, Bez, Mazzaro, Veronese - INFN Padova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Massimo Benettoni</dc:creator>
  <cp:lastModifiedBy>Massimo Benettoni</cp:lastModifiedBy>
  <cp:revision>158</cp:revision>
  <dcterms:created xsi:type="dcterms:W3CDTF">2018-08-29T13:21:14Z</dcterms:created>
  <dcterms:modified xsi:type="dcterms:W3CDTF">2019-07-08T08:13:08Z</dcterms:modified>
</cp:coreProperties>
</file>