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6" r:id="rId2"/>
    <p:sldId id="406" r:id="rId3"/>
    <p:sldId id="487" r:id="rId4"/>
    <p:sldId id="480" r:id="rId5"/>
    <p:sldId id="481" r:id="rId6"/>
    <p:sldId id="482" r:id="rId7"/>
    <p:sldId id="493" r:id="rId8"/>
    <p:sldId id="484" r:id="rId9"/>
    <p:sldId id="260" r:id="rId10"/>
    <p:sldId id="428" r:id="rId11"/>
    <p:sldId id="494" r:id="rId12"/>
    <p:sldId id="462" r:id="rId13"/>
    <p:sldId id="359" r:id="rId14"/>
    <p:sldId id="374" r:id="rId15"/>
    <p:sldId id="485" r:id="rId16"/>
    <p:sldId id="464" r:id="rId17"/>
    <p:sldId id="468" r:id="rId18"/>
    <p:sldId id="498" r:id="rId19"/>
    <p:sldId id="438" r:id="rId20"/>
    <p:sldId id="442" r:id="rId21"/>
    <p:sldId id="441" r:id="rId22"/>
    <p:sldId id="492" r:id="rId23"/>
    <p:sldId id="370" r:id="rId24"/>
    <p:sldId id="459" r:id="rId25"/>
    <p:sldId id="471" r:id="rId26"/>
    <p:sldId id="472" r:id="rId27"/>
    <p:sldId id="461" r:id="rId28"/>
    <p:sldId id="474" r:id="rId29"/>
    <p:sldId id="466" r:id="rId30"/>
    <p:sldId id="467" r:id="rId31"/>
    <p:sldId id="377" r:id="rId32"/>
    <p:sldId id="457" r:id="rId33"/>
    <p:sldId id="453" r:id="rId34"/>
    <p:sldId id="454" r:id="rId35"/>
    <p:sldId id="456" r:id="rId36"/>
    <p:sldId id="408" r:id="rId37"/>
    <p:sldId id="450" r:id="rId38"/>
    <p:sldId id="451" r:id="rId39"/>
    <p:sldId id="404" r:id="rId40"/>
    <p:sldId id="367" r:id="rId41"/>
    <p:sldId id="439" r:id="rId4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2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r>
              <a:rPr lang="it-IT"/>
              <a:t>Temperature trend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Plate Temperature</c:v>
          </c:tx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dk1">
                  <a:tint val="88500"/>
                </a:schemeClr>
              </a:solidFill>
              <a:ln w="9525">
                <a:solidFill>
                  <a:schemeClr val="dk1">
                    <a:tint val="88500"/>
                  </a:schemeClr>
                </a:solidFill>
              </a:ln>
              <a:effectLst/>
            </c:spPr>
          </c:marker>
          <c:yVal>
            <c:numRef>
              <c:f>misure_senza_pt1000!$5:$5</c:f>
              <c:numCache>
                <c:formatCode>0.00</c:formatCode>
                <c:ptCount val="16384"/>
                <c:pt idx="1">
                  <c:v>22.535</c:v>
                </c:pt>
                <c:pt idx="2">
                  <c:v>22.494</c:v>
                </c:pt>
                <c:pt idx="3">
                  <c:v>22.405999999999999</c:v>
                </c:pt>
                <c:pt idx="4">
                  <c:v>22.494</c:v>
                </c:pt>
                <c:pt idx="5">
                  <c:v>22.547000000000001</c:v>
                </c:pt>
                <c:pt idx="6">
                  <c:v>22.452999999999999</c:v>
                </c:pt>
                <c:pt idx="7">
                  <c:v>22.516999999999999</c:v>
                </c:pt>
                <c:pt idx="8">
                  <c:v>22.475999999999999</c:v>
                </c:pt>
                <c:pt idx="9">
                  <c:v>22.516999999999999</c:v>
                </c:pt>
                <c:pt idx="10">
                  <c:v>22.364999999999998</c:v>
                </c:pt>
                <c:pt idx="11">
                  <c:v>22.465</c:v>
                </c:pt>
                <c:pt idx="12">
                  <c:v>22.364999999999998</c:v>
                </c:pt>
                <c:pt idx="13">
                  <c:v>22.382999999999999</c:v>
                </c:pt>
                <c:pt idx="14">
                  <c:v>22.446999999999999</c:v>
                </c:pt>
                <c:pt idx="15">
                  <c:v>22.440999999999999</c:v>
                </c:pt>
                <c:pt idx="16">
                  <c:v>22.4</c:v>
                </c:pt>
                <c:pt idx="17">
                  <c:v>22.423999999999999</c:v>
                </c:pt>
                <c:pt idx="18">
                  <c:v>22.434999999999999</c:v>
                </c:pt>
                <c:pt idx="19">
                  <c:v>22.459</c:v>
                </c:pt>
                <c:pt idx="20">
                  <c:v>22.475999999999999</c:v>
                </c:pt>
                <c:pt idx="21">
                  <c:v>22.5</c:v>
                </c:pt>
                <c:pt idx="22">
                  <c:v>22.5</c:v>
                </c:pt>
                <c:pt idx="23">
                  <c:v>22.440999999999999</c:v>
                </c:pt>
                <c:pt idx="24">
                  <c:v>22.523</c:v>
                </c:pt>
                <c:pt idx="25">
                  <c:v>22.446999999999999</c:v>
                </c:pt>
                <c:pt idx="26">
                  <c:v>22.417999999999999</c:v>
                </c:pt>
                <c:pt idx="27">
                  <c:v>22.452999999999999</c:v>
                </c:pt>
                <c:pt idx="28">
                  <c:v>22.446999999999999</c:v>
                </c:pt>
                <c:pt idx="29">
                  <c:v>22.488</c:v>
                </c:pt>
                <c:pt idx="30">
                  <c:v>22.459</c:v>
                </c:pt>
                <c:pt idx="31">
                  <c:v>22.516999999999999</c:v>
                </c:pt>
                <c:pt idx="32">
                  <c:v>22.558</c:v>
                </c:pt>
                <c:pt idx="33">
                  <c:v>22.599</c:v>
                </c:pt>
                <c:pt idx="34">
                  <c:v>22.535</c:v>
                </c:pt>
                <c:pt idx="35">
                  <c:v>22.471</c:v>
                </c:pt>
                <c:pt idx="36">
                  <c:v>22.512</c:v>
                </c:pt>
                <c:pt idx="37">
                  <c:v>22.529</c:v>
                </c:pt>
                <c:pt idx="38">
                  <c:v>22.541</c:v>
                </c:pt>
                <c:pt idx="39">
                  <c:v>22.512</c:v>
                </c:pt>
                <c:pt idx="40">
                  <c:v>22.652000000000001</c:v>
                </c:pt>
                <c:pt idx="41">
                  <c:v>22.535</c:v>
                </c:pt>
                <c:pt idx="42">
                  <c:v>22.704999999999998</c:v>
                </c:pt>
                <c:pt idx="43">
                  <c:v>22.832999999999998</c:v>
                </c:pt>
                <c:pt idx="44">
                  <c:v>22.664000000000001</c:v>
                </c:pt>
                <c:pt idx="45">
                  <c:v>22.803999999999998</c:v>
                </c:pt>
                <c:pt idx="46">
                  <c:v>22.908999999999999</c:v>
                </c:pt>
                <c:pt idx="47">
                  <c:v>22.844999999999999</c:v>
                </c:pt>
                <c:pt idx="48">
                  <c:v>22.978999999999999</c:v>
                </c:pt>
                <c:pt idx="49">
                  <c:v>22.978999999999999</c:v>
                </c:pt>
                <c:pt idx="50">
                  <c:v>23.048999999999999</c:v>
                </c:pt>
                <c:pt idx="51">
                  <c:v>23.166</c:v>
                </c:pt>
                <c:pt idx="52">
                  <c:v>23.125</c:v>
                </c:pt>
                <c:pt idx="53">
                  <c:v>23.131</c:v>
                </c:pt>
                <c:pt idx="54">
                  <c:v>23.236000000000001</c:v>
                </c:pt>
                <c:pt idx="55">
                  <c:v>23.125</c:v>
                </c:pt>
                <c:pt idx="56">
                  <c:v>23.206</c:v>
                </c:pt>
                <c:pt idx="57">
                  <c:v>23.294</c:v>
                </c:pt>
                <c:pt idx="58">
                  <c:v>23.323</c:v>
                </c:pt>
                <c:pt idx="59">
                  <c:v>23.329000000000001</c:v>
                </c:pt>
                <c:pt idx="60">
                  <c:v>23.305</c:v>
                </c:pt>
                <c:pt idx="61">
                  <c:v>23.462</c:v>
                </c:pt>
                <c:pt idx="62">
                  <c:v>23.329000000000001</c:v>
                </c:pt>
                <c:pt idx="63">
                  <c:v>23.358000000000001</c:v>
                </c:pt>
                <c:pt idx="64">
                  <c:v>23.298999999999999</c:v>
                </c:pt>
                <c:pt idx="65">
                  <c:v>23.381</c:v>
                </c:pt>
                <c:pt idx="66">
                  <c:v>23.358000000000001</c:v>
                </c:pt>
                <c:pt idx="67">
                  <c:v>23.358000000000001</c:v>
                </c:pt>
                <c:pt idx="68">
                  <c:v>23.346</c:v>
                </c:pt>
                <c:pt idx="69">
                  <c:v>23.34</c:v>
                </c:pt>
                <c:pt idx="70">
                  <c:v>23.391999999999999</c:v>
                </c:pt>
                <c:pt idx="71">
                  <c:v>23.363</c:v>
                </c:pt>
                <c:pt idx="72">
                  <c:v>23.398</c:v>
                </c:pt>
                <c:pt idx="73">
                  <c:v>23.404</c:v>
                </c:pt>
                <c:pt idx="74">
                  <c:v>23.433</c:v>
                </c:pt>
                <c:pt idx="75">
                  <c:v>23.420999999999999</c:v>
                </c:pt>
                <c:pt idx="76">
                  <c:v>23.45</c:v>
                </c:pt>
                <c:pt idx="77">
                  <c:v>23.427</c:v>
                </c:pt>
                <c:pt idx="78">
                  <c:v>23.433</c:v>
                </c:pt>
                <c:pt idx="79">
                  <c:v>23.427</c:v>
                </c:pt>
                <c:pt idx="80">
                  <c:v>23.420999999999999</c:v>
                </c:pt>
                <c:pt idx="81">
                  <c:v>23.507999999999999</c:v>
                </c:pt>
                <c:pt idx="82">
                  <c:v>23.59</c:v>
                </c:pt>
                <c:pt idx="83">
                  <c:v>23.474</c:v>
                </c:pt>
                <c:pt idx="84">
                  <c:v>23.577999999999999</c:v>
                </c:pt>
                <c:pt idx="85">
                  <c:v>23.503</c:v>
                </c:pt>
                <c:pt idx="86">
                  <c:v>23.606999999999999</c:v>
                </c:pt>
                <c:pt idx="87">
                  <c:v>23.456</c:v>
                </c:pt>
                <c:pt idx="88">
                  <c:v>23.474</c:v>
                </c:pt>
                <c:pt idx="89">
                  <c:v>23.491</c:v>
                </c:pt>
                <c:pt idx="90">
                  <c:v>23.571999999999999</c:v>
                </c:pt>
                <c:pt idx="91">
                  <c:v>23.526</c:v>
                </c:pt>
                <c:pt idx="92">
                  <c:v>23.484999999999999</c:v>
                </c:pt>
                <c:pt idx="93">
                  <c:v>23.565999999999999</c:v>
                </c:pt>
                <c:pt idx="94">
                  <c:v>23.571999999999999</c:v>
                </c:pt>
                <c:pt idx="95">
                  <c:v>23.577999999999999</c:v>
                </c:pt>
                <c:pt idx="96">
                  <c:v>23.526</c:v>
                </c:pt>
                <c:pt idx="97">
                  <c:v>23.59</c:v>
                </c:pt>
                <c:pt idx="98">
                  <c:v>23.59</c:v>
                </c:pt>
                <c:pt idx="99">
                  <c:v>23.59</c:v>
                </c:pt>
                <c:pt idx="100">
                  <c:v>23.619</c:v>
                </c:pt>
                <c:pt idx="101">
                  <c:v>23.584</c:v>
                </c:pt>
                <c:pt idx="102">
                  <c:v>23.606999999999999</c:v>
                </c:pt>
                <c:pt idx="103">
                  <c:v>23.594999999999999</c:v>
                </c:pt>
                <c:pt idx="104">
                  <c:v>23.606999999999999</c:v>
                </c:pt>
                <c:pt idx="105">
                  <c:v>23.648</c:v>
                </c:pt>
                <c:pt idx="106">
                  <c:v>23.7</c:v>
                </c:pt>
                <c:pt idx="107">
                  <c:v>23.577999999999999</c:v>
                </c:pt>
                <c:pt idx="108">
                  <c:v>23.722999999999999</c:v>
                </c:pt>
                <c:pt idx="109">
                  <c:v>23.693999999999999</c:v>
                </c:pt>
                <c:pt idx="110">
                  <c:v>23.675999999999998</c:v>
                </c:pt>
                <c:pt idx="111">
                  <c:v>23.710999999999999</c:v>
                </c:pt>
                <c:pt idx="112">
                  <c:v>23.693999999999999</c:v>
                </c:pt>
                <c:pt idx="113">
                  <c:v>23.745999999999999</c:v>
                </c:pt>
                <c:pt idx="114">
                  <c:v>23.722999999999999</c:v>
                </c:pt>
                <c:pt idx="115">
                  <c:v>23.734000000000002</c:v>
                </c:pt>
                <c:pt idx="116">
                  <c:v>23.710999999999999</c:v>
                </c:pt>
                <c:pt idx="117">
                  <c:v>23.734000000000002</c:v>
                </c:pt>
                <c:pt idx="118">
                  <c:v>23.774999999999999</c:v>
                </c:pt>
                <c:pt idx="119">
                  <c:v>23.797999999999998</c:v>
                </c:pt>
                <c:pt idx="120">
                  <c:v>23.763000000000002</c:v>
                </c:pt>
                <c:pt idx="121">
                  <c:v>23.757000000000001</c:v>
                </c:pt>
                <c:pt idx="122">
                  <c:v>23.803999999999998</c:v>
                </c:pt>
                <c:pt idx="123">
                  <c:v>23.768999999999998</c:v>
                </c:pt>
                <c:pt idx="124">
                  <c:v>23.797999999999998</c:v>
                </c:pt>
                <c:pt idx="125">
                  <c:v>23.803999999999998</c:v>
                </c:pt>
                <c:pt idx="126">
                  <c:v>23.827000000000002</c:v>
                </c:pt>
                <c:pt idx="127">
                  <c:v>23.803999999999998</c:v>
                </c:pt>
                <c:pt idx="128">
                  <c:v>23.832999999999998</c:v>
                </c:pt>
                <c:pt idx="129">
                  <c:v>23.838000000000001</c:v>
                </c:pt>
                <c:pt idx="130">
                  <c:v>23.844000000000001</c:v>
                </c:pt>
                <c:pt idx="131">
                  <c:v>23.861999999999998</c:v>
                </c:pt>
                <c:pt idx="132">
                  <c:v>23.838000000000001</c:v>
                </c:pt>
                <c:pt idx="133">
                  <c:v>23.774999999999999</c:v>
                </c:pt>
                <c:pt idx="134">
                  <c:v>23.85</c:v>
                </c:pt>
                <c:pt idx="135">
                  <c:v>23.827000000000002</c:v>
                </c:pt>
                <c:pt idx="136">
                  <c:v>23.827000000000002</c:v>
                </c:pt>
                <c:pt idx="137">
                  <c:v>23.844000000000001</c:v>
                </c:pt>
                <c:pt idx="138">
                  <c:v>23.844000000000001</c:v>
                </c:pt>
                <c:pt idx="139">
                  <c:v>23.844000000000001</c:v>
                </c:pt>
                <c:pt idx="140">
                  <c:v>23.81</c:v>
                </c:pt>
                <c:pt idx="141">
                  <c:v>23.815000000000001</c:v>
                </c:pt>
                <c:pt idx="142">
                  <c:v>23.648</c:v>
                </c:pt>
                <c:pt idx="143">
                  <c:v>23.352</c:v>
                </c:pt>
                <c:pt idx="144">
                  <c:v>23.137</c:v>
                </c:pt>
                <c:pt idx="145">
                  <c:v>23.108000000000001</c:v>
                </c:pt>
                <c:pt idx="146">
                  <c:v>23.148</c:v>
                </c:pt>
                <c:pt idx="147">
                  <c:v>23.148</c:v>
                </c:pt>
                <c:pt idx="148">
                  <c:v>23.125</c:v>
                </c:pt>
                <c:pt idx="149">
                  <c:v>23.067</c:v>
                </c:pt>
                <c:pt idx="150">
                  <c:v>23.061</c:v>
                </c:pt>
                <c:pt idx="151">
                  <c:v>23.154</c:v>
                </c:pt>
                <c:pt idx="152">
                  <c:v>23.055</c:v>
                </c:pt>
                <c:pt idx="153">
                  <c:v>23.067</c:v>
                </c:pt>
                <c:pt idx="154">
                  <c:v>23.061</c:v>
                </c:pt>
                <c:pt idx="155">
                  <c:v>23.073</c:v>
                </c:pt>
                <c:pt idx="156">
                  <c:v>23.038</c:v>
                </c:pt>
                <c:pt idx="157">
                  <c:v>23.061</c:v>
                </c:pt>
                <c:pt idx="158">
                  <c:v>22.991</c:v>
                </c:pt>
                <c:pt idx="159">
                  <c:v>23.032</c:v>
                </c:pt>
                <c:pt idx="160">
                  <c:v>23.013999999999999</c:v>
                </c:pt>
                <c:pt idx="161">
                  <c:v>23.026</c:v>
                </c:pt>
                <c:pt idx="162">
                  <c:v>22.978999999999999</c:v>
                </c:pt>
                <c:pt idx="163">
                  <c:v>22.856999999999999</c:v>
                </c:pt>
                <c:pt idx="164">
                  <c:v>23.013999999999999</c:v>
                </c:pt>
                <c:pt idx="165">
                  <c:v>22.908999999999999</c:v>
                </c:pt>
                <c:pt idx="166">
                  <c:v>22.95</c:v>
                </c:pt>
                <c:pt idx="167">
                  <c:v>22.891999999999999</c:v>
                </c:pt>
                <c:pt idx="168">
                  <c:v>22.88</c:v>
                </c:pt>
                <c:pt idx="169">
                  <c:v>22.962</c:v>
                </c:pt>
                <c:pt idx="170">
                  <c:v>22.962</c:v>
                </c:pt>
                <c:pt idx="171">
                  <c:v>22.914999999999999</c:v>
                </c:pt>
                <c:pt idx="172">
                  <c:v>22.943999999999999</c:v>
                </c:pt>
                <c:pt idx="173">
                  <c:v>22.943999999999999</c:v>
                </c:pt>
                <c:pt idx="174">
                  <c:v>22.937999999999999</c:v>
                </c:pt>
                <c:pt idx="175">
                  <c:v>22.95</c:v>
                </c:pt>
                <c:pt idx="176">
                  <c:v>22.937999999999999</c:v>
                </c:pt>
                <c:pt idx="177">
                  <c:v>22.95</c:v>
                </c:pt>
                <c:pt idx="178">
                  <c:v>22.927</c:v>
                </c:pt>
                <c:pt idx="179">
                  <c:v>22.920999999999999</c:v>
                </c:pt>
                <c:pt idx="180">
                  <c:v>22.863</c:v>
                </c:pt>
                <c:pt idx="181">
                  <c:v>22.956</c:v>
                </c:pt>
                <c:pt idx="182">
                  <c:v>22.873999999999999</c:v>
                </c:pt>
                <c:pt idx="183">
                  <c:v>22.95</c:v>
                </c:pt>
                <c:pt idx="184">
                  <c:v>22.968</c:v>
                </c:pt>
                <c:pt idx="185">
                  <c:v>22.902999999999999</c:v>
                </c:pt>
                <c:pt idx="186">
                  <c:v>22.844999999999999</c:v>
                </c:pt>
                <c:pt idx="187">
                  <c:v>22.914999999999999</c:v>
                </c:pt>
                <c:pt idx="188">
                  <c:v>22.891999999999999</c:v>
                </c:pt>
                <c:pt idx="189">
                  <c:v>22.838999999999999</c:v>
                </c:pt>
                <c:pt idx="190">
                  <c:v>22.838999999999999</c:v>
                </c:pt>
                <c:pt idx="191">
                  <c:v>22.863</c:v>
                </c:pt>
                <c:pt idx="192">
                  <c:v>22.850999999999999</c:v>
                </c:pt>
                <c:pt idx="193">
                  <c:v>22.937999999999999</c:v>
                </c:pt>
                <c:pt idx="194">
                  <c:v>22.943999999999999</c:v>
                </c:pt>
                <c:pt idx="195">
                  <c:v>22.943999999999999</c:v>
                </c:pt>
                <c:pt idx="196">
                  <c:v>23.02</c:v>
                </c:pt>
                <c:pt idx="197">
                  <c:v>23.048999999999999</c:v>
                </c:pt>
                <c:pt idx="198">
                  <c:v>23.102</c:v>
                </c:pt>
                <c:pt idx="199">
                  <c:v>23.352</c:v>
                </c:pt>
                <c:pt idx="200">
                  <c:v>23.710999999999999</c:v>
                </c:pt>
                <c:pt idx="201">
                  <c:v>24.023</c:v>
                </c:pt>
                <c:pt idx="202">
                  <c:v>24.225000000000001</c:v>
                </c:pt>
                <c:pt idx="203">
                  <c:v>24.213000000000001</c:v>
                </c:pt>
                <c:pt idx="204">
                  <c:v>24.271000000000001</c:v>
                </c:pt>
                <c:pt idx="205">
                  <c:v>24.219000000000001</c:v>
                </c:pt>
                <c:pt idx="206">
                  <c:v>24.254000000000001</c:v>
                </c:pt>
                <c:pt idx="207">
                  <c:v>24.167000000000002</c:v>
                </c:pt>
                <c:pt idx="208">
                  <c:v>24.196000000000002</c:v>
                </c:pt>
                <c:pt idx="209">
                  <c:v>24.219000000000001</c:v>
                </c:pt>
                <c:pt idx="210">
                  <c:v>24.323</c:v>
                </c:pt>
                <c:pt idx="211">
                  <c:v>24.196000000000002</c:v>
                </c:pt>
                <c:pt idx="212">
                  <c:v>24.277000000000001</c:v>
                </c:pt>
                <c:pt idx="213">
                  <c:v>24.305</c:v>
                </c:pt>
                <c:pt idx="214">
                  <c:v>24.248000000000001</c:v>
                </c:pt>
                <c:pt idx="215">
                  <c:v>24.3</c:v>
                </c:pt>
                <c:pt idx="216">
                  <c:v>24.207000000000001</c:v>
                </c:pt>
                <c:pt idx="217">
                  <c:v>24.277000000000001</c:v>
                </c:pt>
                <c:pt idx="218">
                  <c:v>24.184000000000001</c:v>
                </c:pt>
                <c:pt idx="219">
                  <c:v>24.248000000000001</c:v>
                </c:pt>
                <c:pt idx="220">
                  <c:v>24.19</c:v>
                </c:pt>
                <c:pt idx="221">
                  <c:v>24.271000000000001</c:v>
                </c:pt>
                <c:pt idx="222">
                  <c:v>24.207000000000001</c:v>
                </c:pt>
                <c:pt idx="223">
                  <c:v>24.311</c:v>
                </c:pt>
                <c:pt idx="224">
                  <c:v>24.334</c:v>
                </c:pt>
                <c:pt idx="225">
                  <c:v>24.327999999999999</c:v>
                </c:pt>
                <c:pt idx="226">
                  <c:v>24.282</c:v>
                </c:pt>
                <c:pt idx="227">
                  <c:v>24.350999999999999</c:v>
                </c:pt>
                <c:pt idx="228">
                  <c:v>24.327999999999999</c:v>
                </c:pt>
                <c:pt idx="229">
                  <c:v>24.367999999999999</c:v>
                </c:pt>
                <c:pt idx="230">
                  <c:v>24.367999999999999</c:v>
                </c:pt>
                <c:pt idx="231">
                  <c:v>24.42</c:v>
                </c:pt>
                <c:pt idx="232">
                  <c:v>24.350999999999999</c:v>
                </c:pt>
                <c:pt idx="233">
                  <c:v>24.294</c:v>
                </c:pt>
                <c:pt idx="234">
                  <c:v>24.311</c:v>
                </c:pt>
                <c:pt idx="235">
                  <c:v>24.282</c:v>
                </c:pt>
                <c:pt idx="236">
                  <c:v>24.317</c:v>
                </c:pt>
                <c:pt idx="237">
                  <c:v>24.311</c:v>
                </c:pt>
                <c:pt idx="238">
                  <c:v>24.323</c:v>
                </c:pt>
                <c:pt idx="239">
                  <c:v>24.356999999999999</c:v>
                </c:pt>
                <c:pt idx="240">
                  <c:v>24.288</c:v>
                </c:pt>
                <c:pt idx="241">
                  <c:v>24.294</c:v>
                </c:pt>
                <c:pt idx="242">
                  <c:v>24.3</c:v>
                </c:pt>
                <c:pt idx="243">
                  <c:v>24.294</c:v>
                </c:pt>
                <c:pt idx="244">
                  <c:v>24.277000000000001</c:v>
                </c:pt>
                <c:pt idx="245">
                  <c:v>24.373999999999999</c:v>
                </c:pt>
                <c:pt idx="246">
                  <c:v>24.277000000000001</c:v>
                </c:pt>
                <c:pt idx="247">
                  <c:v>24.367999999999999</c:v>
                </c:pt>
                <c:pt idx="248">
                  <c:v>24.311</c:v>
                </c:pt>
                <c:pt idx="249">
                  <c:v>24.34</c:v>
                </c:pt>
                <c:pt idx="250">
                  <c:v>24.225000000000001</c:v>
                </c:pt>
                <c:pt idx="251">
                  <c:v>24.271000000000001</c:v>
                </c:pt>
                <c:pt idx="252">
                  <c:v>24.305</c:v>
                </c:pt>
                <c:pt idx="253">
                  <c:v>24.311</c:v>
                </c:pt>
                <c:pt idx="254">
                  <c:v>24.23</c:v>
                </c:pt>
                <c:pt idx="255">
                  <c:v>24.294</c:v>
                </c:pt>
                <c:pt idx="256">
                  <c:v>24.305</c:v>
                </c:pt>
                <c:pt idx="257">
                  <c:v>24.242000000000001</c:v>
                </c:pt>
                <c:pt idx="258">
                  <c:v>24.317</c:v>
                </c:pt>
                <c:pt idx="259">
                  <c:v>24.294</c:v>
                </c:pt>
                <c:pt idx="260">
                  <c:v>24.305</c:v>
                </c:pt>
                <c:pt idx="261">
                  <c:v>24.282</c:v>
                </c:pt>
                <c:pt idx="262">
                  <c:v>24.3</c:v>
                </c:pt>
                <c:pt idx="263">
                  <c:v>24.271000000000001</c:v>
                </c:pt>
                <c:pt idx="264">
                  <c:v>24.282</c:v>
                </c:pt>
                <c:pt idx="265">
                  <c:v>24.323</c:v>
                </c:pt>
                <c:pt idx="266">
                  <c:v>24.288</c:v>
                </c:pt>
                <c:pt idx="267">
                  <c:v>24.367999999999999</c:v>
                </c:pt>
                <c:pt idx="268">
                  <c:v>24.350999999999999</c:v>
                </c:pt>
                <c:pt idx="269">
                  <c:v>24.390999999999998</c:v>
                </c:pt>
                <c:pt idx="270">
                  <c:v>24.363</c:v>
                </c:pt>
                <c:pt idx="271">
                  <c:v>24.390999999999998</c:v>
                </c:pt>
                <c:pt idx="272">
                  <c:v>24.350999999999999</c:v>
                </c:pt>
                <c:pt idx="273">
                  <c:v>24.408999999999999</c:v>
                </c:pt>
                <c:pt idx="274">
                  <c:v>24.38</c:v>
                </c:pt>
                <c:pt idx="275">
                  <c:v>24.402999999999999</c:v>
                </c:pt>
                <c:pt idx="276">
                  <c:v>24.38</c:v>
                </c:pt>
                <c:pt idx="277">
                  <c:v>24.327999999999999</c:v>
                </c:pt>
                <c:pt idx="278">
                  <c:v>24.437000000000001</c:v>
                </c:pt>
                <c:pt idx="279">
                  <c:v>24.46</c:v>
                </c:pt>
                <c:pt idx="280">
                  <c:v>24.454999999999998</c:v>
                </c:pt>
                <c:pt idx="281">
                  <c:v>24.385999999999999</c:v>
                </c:pt>
                <c:pt idx="282">
                  <c:v>24.34</c:v>
                </c:pt>
                <c:pt idx="283">
                  <c:v>24.385999999999999</c:v>
                </c:pt>
                <c:pt idx="284">
                  <c:v>24.327999999999999</c:v>
                </c:pt>
                <c:pt idx="285">
                  <c:v>24.356999999999999</c:v>
                </c:pt>
                <c:pt idx="286">
                  <c:v>24.350999999999999</c:v>
                </c:pt>
                <c:pt idx="287">
                  <c:v>24.344999999999999</c:v>
                </c:pt>
                <c:pt idx="288">
                  <c:v>24.334</c:v>
                </c:pt>
                <c:pt idx="289">
                  <c:v>24.317</c:v>
                </c:pt>
                <c:pt idx="290">
                  <c:v>24.327999999999999</c:v>
                </c:pt>
                <c:pt idx="291">
                  <c:v>24.408999999999999</c:v>
                </c:pt>
                <c:pt idx="292">
                  <c:v>24.327999999999999</c:v>
                </c:pt>
                <c:pt idx="293">
                  <c:v>24.363</c:v>
                </c:pt>
                <c:pt idx="294">
                  <c:v>24.367999999999999</c:v>
                </c:pt>
                <c:pt idx="295">
                  <c:v>24.363</c:v>
                </c:pt>
                <c:pt idx="296">
                  <c:v>24.334</c:v>
                </c:pt>
                <c:pt idx="297">
                  <c:v>24.334</c:v>
                </c:pt>
                <c:pt idx="298">
                  <c:v>24.350999999999999</c:v>
                </c:pt>
                <c:pt idx="299">
                  <c:v>24.373999999999999</c:v>
                </c:pt>
                <c:pt idx="300">
                  <c:v>24.367999999999999</c:v>
                </c:pt>
                <c:pt idx="301">
                  <c:v>24.350999999999999</c:v>
                </c:pt>
                <c:pt idx="302">
                  <c:v>24.288</c:v>
                </c:pt>
                <c:pt idx="303">
                  <c:v>24.390999999999998</c:v>
                </c:pt>
                <c:pt idx="304">
                  <c:v>24.425999999999998</c:v>
                </c:pt>
                <c:pt idx="305">
                  <c:v>24.363</c:v>
                </c:pt>
                <c:pt idx="306">
                  <c:v>24.344999999999999</c:v>
                </c:pt>
                <c:pt idx="307">
                  <c:v>24.390999999999998</c:v>
                </c:pt>
                <c:pt idx="308">
                  <c:v>24.367999999999999</c:v>
                </c:pt>
                <c:pt idx="309">
                  <c:v>24.356999999999999</c:v>
                </c:pt>
                <c:pt idx="310">
                  <c:v>24.408999999999999</c:v>
                </c:pt>
                <c:pt idx="311">
                  <c:v>24.327999999999999</c:v>
                </c:pt>
                <c:pt idx="312">
                  <c:v>24.396999999999998</c:v>
                </c:pt>
                <c:pt idx="313">
                  <c:v>24.385999999999999</c:v>
                </c:pt>
                <c:pt idx="314">
                  <c:v>24.305</c:v>
                </c:pt>
                <c:pt idx="315">
                  <c:v>24.323</c:v>
                </c:pt>
                <c:pt idx="316">
                  <c:v>24.356999999999999</c:v>
                </c:pt>
                <c:pt idx="317">
                  <c:v>24.42</c:v>
                </c:pt>
                <c:pt idx="318">
                  <c:v>24.334</c:v>
                </c:pt>
                <c:pt idx="319">
                  <c:v>24.38</c:v>
                </c:pt>
                <c:pt idx="320">
                  <c:v>24.373999999999999</c:v>
                </c:pt>
                <c:pt idx="321">
                  <c:v>24.396999999999998</c:v>
                </c:pt>
                <c:pt idx="322">
                  <c:v>24.344999999999999</c:v>
                </c:pt>
                <c:pt idx="323">
                  <c:v>24.3</c:v>
                </c:pt>
                <c:pt idx="324">
                  <c:v>24.294</c:v>
                </c:pt>
                <c:pt idx="325">
                  <c:v>24.282</c:v>
                </c:pt>
                <c:pt idx="326">
                  <c:v>24.363</c:v>
                </c:pt>
                <c:pt idx="327">
                  <c:v>24.425999999999998</c:v>
                </c:pt>
                <c:pt idx="328">
                  <c:v>24.367999999999999</c:v>
                </c:pt>
                <c:pt idx="329">
                  <c:v>24.356999999999999</c:v>
                </c:pt>
                <c:pt idx="330">
                  <c:v>24.545999999999999</c:v>
                </c:pt>
                <c:pt idx="331">
                  <c:v>24.350999999999999</c:v>
                </c:pt>
                <c:pt idx="332">
                  <c:v>24.38</c:v>
                </c:pt>
                <c:pt idx="333">
                  <c:v>24.323</c:v>
                </c:pt>
                <c:pt idx="334">
                  <c:v>24.34</c:v>
                </c:pt>
                <c:pt idx="335">
                  <c:v>24.396999999999998</c:v>
                </c:pt>
                <c:pt idx="336">
                  <c:v>24.385999999999999</c:v>
                </c:pt>
                <c:pt idx="337">
                  <c:v>24.367999999999999</c:v>
                </c:pt>
                <c:pt idx="338">
                  <c:v>24.414000000000001</c:v>
                </c:pt>
                <c:pt idx="339">
                  <c:v>24.350999999999999</c:v>
                </c:pt>
                <c:pt idx="340">
                  <c:v>24.356999999999999</c:v>
                </c:pt>
                <c:pt idx="341">
                  <c:v>24.356999999999999</c:v>
                </c:pt>
                <c:pt idx="342">
                  <c:v>24.344999999999999</c:v>
                </c:pt>
                <c:pt idx="343">
                  <c:v>24.282</c:v>
                </c:pt>
                <c:pt idx="344">
                  <c:v>24.323</c:v>
                </c:pt>
                <c:pt idx="345">
                  <c:v>24.282</c:v>
                </c:pt>
                <c:pt idx="346">
                  <c:v>24.294</c:v>
                </c:pt>
                <c:pt idx="347">
                  <c:v>24.242000000000001</c:v>
                </c:pt>
                <c:pt idx="348">
                  <c:v>24.363</c:v>
                </c:pt>
                <c:pt idx="349">
                  <c:v>24.38</c:v>
                </c:pt>
                <c:pt idx="350">
                  <c:v>24.390999999999998</c:v>
                </c:pt>
                <c:pt idx="351">
                  <c:v>24.259</c:v>
                </c:pt>
                <c:pt idx="352">
                  <c:v>24.363</c:v>
                </c:pt>
                <c:pt idx="353">
                  <c:v>24.265000000000001</c:v>
                </c:pt>
                <c:pt idx="354">
                  <c:v>23.994</c:v>
                </c:pt>
                <c:pt idx="355">
                  <c:v>23.74</c:v>
                </c:pt>
                <c:pt idx="356">
                  <c:v>23.462</c:v>
                </c:pt>
                <c:pt idx="357">
                  <c:v>23.212</c:v>
                </c:pt>
                <c:pt idx="358">
                  <c:v>23.172000000000001</c:v>
                </c:pt>
                <c:pt idx="359">
                  <c:v>23.013999999999999</c:v>
                </c:pt>
                <c:pt idx="360">
                  <c:v>23.096</c:v>
                </c:pt>
                <c:pt idx="361">
                  <c:v>23.09</c:v>
                </c:pt>
                <c:pt idx="362">
                  <c:v>23.013999999999999</c:v>
                </c:pt>
                <c:pt idx="363">
                  <c:v>22.972999999999999</c:v>
                </c:pt>
                <c:pt idx="364">
                  <c:v>23.055</c:v>
                </c:pt>
                <c:pt idx="365">
                  <c:v>23.048999999999999</c:v>
                </c:pt>
                <c:pt idx="366">
                  <c:v>23.038</c:v>
                </c:pt>
                <c:pt idx="367">
                  <c:v>23.026</c:v>
                </c:pt>
                <c:pt idx="368">
                  <c:v>22.956</c:v>
                </c:pt>
                <c:pt idx="369">
                  <c:v>22.956</c:v>
                </c:pt>
                <c:pt idx="370">
                  <c:v>22.984999999999999</c:v>
                </c:pt>
                <c:pt idx="371">
                  <c:v>22.933</c:v>
                </c:pt>
                <c:pt idx="372">
                  <c:v>22.962</c:v>
                </c:pt>
                <c:pt idx="373">
                  <c:v>22.956</c:v>
                </c:pt>
                <c:pt idx="374">
                  <c:v>23.013999999999999</c:v>
                </c:pt>
                <c:pt idx="375">
                  <c:v>23.007999999999999</c:v>
                </c:pt>
                <c:pt idx="376">
                  <c:v>23.032</c:v>
                </c:pt>
                <c:pt idx="377">
                  <c:v>22.937999999999999</c:v>
                </c:pt>
                <c:pt idx="378">
                  <c:v>22.991</c:v>
                </c:pt>
                <c:pt idx="379">
                  <c:v>23.055</c:v>
                </c:pt>
                <c:pt idx="380">
                  <c:v>23.02</c:v>
                </c:pt>
                <c:pt idx="381">
                  <c:v>22.968</c:v>
                </c:pt>
                <c:pt idx="382">
                  <c:v>23.003</c:v>
                </c:pt>
                <c:pt idx="383">
                  <c:v>23.003</c:v>
                </c:pt>
                <c:pt idx="384">
                  <c:v>23.055</c:v>
                </c:pt>
                <c:pt idx="385">
                  <c:v>23.096</c:v>
                </c:pt>
                <c:pt idx="386">
                  <c:v>23.013999999999999</c:v>
                </c:pt>
                <c:pt idx="387">
                  <c:v>23.09</c:v>
                </c:pt>
                <c:pt idx="388">
                  <c:v>23.073</c:v>
                </c:pt>
                <c:pt idx="389">
                  <c:v>23.084</c:v>
                </c:pt>
                <c:pt idx="390">
                  <c:v>22.991</c:v>
                </c:pt>
                <c:pt idx="391">
                  <c:v>23.141999999999999</c:v>
                </c:pt>
                <c:pt idx="392">
                  <c:v>23.212</c:v>
                </c:pt>
                <c:pt idx="393">
                  <c:v>23.108000000000001</c:v>
                </c:pt>
                <c:pt idx="394">
                  <c:v>23.125</c:v>
                </c:pt>
                <c:pt idx="395">
                  <c:v>23.061</c:v>
                </c:pt>
                <c:pt idx="396">
                  <c:v>23.177</c:v>
                </c:pt>
                <c:pt idx="397">
                  <c:v>23.137</c:v>
                </c:pt>
                <c:pt idx="398">
                  <c:v>23.23</c:v>
                </c:pt>
                <c:pt idx="399">
                  <c:v>23.247</c:v>
                </c:pt>
                <c:pt idx="400">
                  <c:v>23.16</c:v>
                </c:pt>
                <c:pt idx="401">
                  <c:v>23.236000000000001</c:v>
                </c:pt>
                <c:pt idx="402">
                  <c:v>23.195</c:v>
                </c:pt>
                <c:pt idx="403">
                  <c:v>23.195</c:v>
                </c:pt>
                <c:pt idx="404">
                  <c:v>23.084</c:v>
                </c:pt>
                <c:pt idx="405">
                  <c:v>23.177</c:v>
                </c:pt>
                <c:pt idx="406">
                  <c:v>23.148</c:v>
                </c:pt>
                <c:pt idx="407">
                  <c:v>23.154</c:v>
                </c:pt>
                <c:pt idx="408">
                  <c:v>23.189</c:v>
                </c:pt>
                <c:pt idx="409">
                  <c:v>23.241</c:v>
                </c:pt>
                <c:pt idx="410">
                  <c:v>23.387</c:v>
                </c:pt>
                <c:pt idx="411">
                  <c:v>23.606999999999999</c:v>
                </c:pt>
                <c:pt idx="412">
                  <c:v>23.577999999999999</c:v>
                </c:pt>
                <c:pt idx="413">
                  <c:v>23.681999999999999</c:v>
                </c:pt>
                <c:pt idx="414">
                  <c:v>23.687999999999999</c:v>
                </c:pt>
                <c:pt idx="415">
                  <c:v>23.648</c:v>
                </c:pt>
                <c:pt idx="416">
                  <c:v>23.648</c:v>
                </c:pt>
                <c:pt idx="417">
                  <c:v>23.751999999999999</c:v>
                </c:pt>
                <c:pt idx="418">
                  <c:v>23.7</c:v>
                </c:pt>
                <c:pt idx="419">
                  <c:v>23.606999999999999</c:v>
                </c:pt>
                <c:pt idx="420">
                  <c:v>23.652999999999999</c:v>
                </c:pt>
                <c:pt idx="421">
                  <c:v>23.641999999999999</c:v>
                </c:pt>
                <c:pt idx="422">
                  <c:v>23.704999999999998</c:v>
                </c:pt>
                <c:pt idx="423">
                  <c:v>23.623999999999999</c:v>
                </c:pt>
                <c:pt idx="424">
                  <c:v>23.63</c:v>
                </c:pt>
                <c:pt idx="425">
                  <c:v>23.63</c:v>
                </c:pt>
                <c:pt idx="426">
                  <c:v>23.623999999999999</c:v>
                </c:pt>
                <c:pt idx="427">
                  <c:v>23.606999999999999</c:v>
                </c:pt>
                <c:pt idx="428">
                  <c:v>23.670999999999999</c:v>
                </c:pt>
                <c:pt idx="429">
                  <c:v>23.648</c:v>
                </c:pt>
                <c:pt idx="430">
                  <c:v>23.658999999999999</c:v>
                </c:pt>
                <c:pt idx="431">
                  <c:v>23.571999999999999</c:v>
                </c:pt>
                <c:pt idx="432">
                  <c:v>23.565999999999999</c:v>
                </c:pt>
                <c:pt idx="433">
                  <c:v>23.594999999999999</c:v>
                </c:pt>
                <c:pt idx="434">
                  <c:v>23.59</c:v>
                </c:pt>
                <c:pt idx="435">
                  <c:v>23.548999999999999</c:v>
                </c:pt>
                <c:pt idx="436">
                  <c:v>23.600999999999999</c:v>
                </c:pt>
                <c:pt idx="437">
                  <c:v>23.548999999999999</c:v>
                </c:pt>
                <c:pt idx="438">
                  <c:v>23.594999999999999</c:v>
                </c:pt>
                <c:pt idx="439">
                  <c:v>23.584</c:v>
                </c:pt>
                <c:pt idx="440">
                  <c:v>23.526</c:v>
                </c:pt>
                <c:pt idx="441">
                  <c:v>23.468</c:v>
                </c:pt>
                <c:pt idx="442">
                  <c:v>23.503</c:v>
                </c:pt>
                <c:pt idx="443">
                  <c:v>23.468</c:v>
                </c:pt>
                <c:pt idx="444">
                  <c:v>23.497</c:v>
                </c:pt>
                <c:pt idx="445">
                  <c:v>23.565999999999999</c:v>
                </c:pt>
                <c:pt idx="446">
                  <c:v>23.532</c:v>
                </c:pt>
                <c:pt idx="447">
                  <c:v>23.59</c:v>
                </c:pt>
                <c:pt idx="448">
                  <c:v>23.536999999999999</c:v>
                </c:pt>
                <c:pt idx="449">
                  <c:v>23.474</c:v>
                </c:pt>
                <c:pt idx="450">
                  <c:v>23.484999999999999</c:v>
                </c:pt>
                <c:pt idx="451">
                  <c:v>23.497</c:v>
                </c:pt>
                <c:pt idx="452">
                  <c:v>23.456</c:v>
                </c:pt>
                <c:pt idx="453">
                  <c:v>23.491</c:v>
                </c:pt>
                <c:pt idx="454">
                  <c:v>23.346</c:v>
                </c:pt>
                <c:pt idx="455">
                  <c:v>23.334</c:v>
                </c:pt>
                <c:pt idx="456">
                  <c:v>23.439</c:v>
                </c:pt>
                <c:pt idx="457">
                  <c:v>23.439</c:v>
                </c:pt>
                <c:pt idx="458">
                  <c:v>23.52</c:v>
                </c:pt>
                <c:pt idx="459">
                  <c:v>23.497</c:v>
                </c:pt>
                <c:pt idx="460">
                  <c:v>23.375</c:v>
                </c:pt>
                <c:pt idx="461">
                  <c:v>23.484999999999999</c:v>
                </c:pt>
                <c:pt idx="462">
                  <c:v>23.474</c:v>
                </c:pt>
                <c:pt idx="463">
                  <c:v>23.491</c:v>
                </c:pt>
                <c:pt idx="464">
                  <c:v>23.381</c:v>
                </c:pt>
                <c:pt idx="465">
                  <c:v>23.427</c:v>
                </c:pt>
                <c:pt idx="466">
                  <c:v>23.497</c:v>
                </c:pt>
                <c:pt idx="467">
                  <c:v>23.416</c:v>
                </c:pt>
                <c:pt idx="468">
                  <c:v>23.387</c:v>
                </c:pt>
                <c:pt idx="469">
                  <c:v>23.41</c:v>
                </c:pt>
                <c:pt idx="470">
                  <c:v>23.404</c:v>
                </c:pt>
                <c:pt idx="471">
                  <c:v>23.358000000000001</c:v>
                </c:pt>
                <c:pt idx="472">
                  <c:v>23.375</c:v>
                </c:pt>
                <c:pt idx="473">
                  <c:v>23.381</c:v>
                </c:pt>
                <c:pt idx="474">
                  <c:v>23.391999999999999</c:v>
                </c:pt>
                <c:pt idx="475">
                  <c:v>23.346</c:v>
                </c:pt>
                <c:pt idx="476">
                  <c:v>23.387</c:v>
                </c:pt>
                <c:pt idx="477">
                  <c:v>23.34</c:v>
                </c:pt>
                <c:pt idx="478">
                  <c:v>23.323</c:v>
                </c:pt>
                <c:pt idx="479">
                  <c:v>23.317</c:v>
                </c:pt>
                <c:pt idx="480">
                  <c:v>23.329000000000001</c:v>
                </c:pt>
                <c:pt idx="481">
                  <c:v>23.358000000000001</c:v>
                </c:pt>
                <c:pt idx="482">
                  <c:v>23.346</c:v>
                </c:pt>
                <c:pt idx="483">
                  <c:v>23.323</c:v>
                </c:pt>
                <c:pt idx="484">
                  <c:v>23.305</c:v>
                </c:pt>
                <c:pt idx="485">
                  <c:v>23.323</c:v>
                </c:pt>
                <c:pt idx="486">
                  <c:v>23.346</c:v>
                </c:pt>
                <c:pt idx="487">
                  <c:v>23.265000000000001</c:v>
                </c:pt>
                <c:pt idx="488">
                  <c:v>23.276</c:v>
                </c:pt>
                <c:pt idx="489">
                  <c:v>23.334</c:v>
                </c:pt>
                <c:pt idx="490">
                  <c:v>23.23</c:v>
                </c:pt>
                <c:pt idx="491">
                  <c:v>23.247</c:v>
                </c:pt>
                <c:pt idx="492">
                  <c:v>23.27</c:v>
                </c:pt>
                <c:pt idx="493">
                  <c:v>23.259</c:v>
                </c:pt>
                <c:pt idx="494">
                  <c:v>23.212</c:v>
                </c:pt>
                <c:pt idx="495">
                  <c:v>23.276</c:v>
                </c:pt>
                <c:pt idx="496">
                  <c:v>23.201000000000001</c:v>
                </c:pt>
                <c:pt idx="497">
                  <c:v>23.113</c:v>
                </c:pt>
                <c:pt idx="498">
                  <c:v>23.247</c:v>
                </c:pt>
                <c:pt idx="499">
                  <c:v>23.218</c:v>
                </c:pt>
                <c:pt idx="500">
                  <c:v>23.247</c:v>
                </c:pt>
                <c:pt idx="501">
                  <c:v>23.218</c:v>
                </c:pt>
                <c:pt idx="502">
                  <c:v>23.34</c:v>
                </c:pt>
                <c:pt idx="503">
                  <c:v>23.224</c:v>
                </c:pt>
                <c:pt idx="504">
                  <c:v>23.137</c:v>
                </c:pt>
                <c:pt idx="505">
                  <c:v>23.294</c:v>
                </c:pt>
                <c:pt idx="506">
                  <c:v>23.218</c:v>
                </c:pt>
                <c:pt idx="507">
                  <c:v>23.206</c:v>
                </c:pt>
                <c:pt idx="508">
                  <c:v>23.247</c:v>
                </c:pt>
                <c:pt idx="509">
                  <c:v>23.172000000000001</c:v>
                </c:pt>
                <c:pt idx="510">
                  <c:v>23.172000000000001</c:v>
                </c:pt>
                <c:pt idx="511">
                  <c:v>23.177</c:v>
                </c:pt>
                <c:pt idx="512">
                  <c:v>23.038</c:v>
                </c:pt>
                <c:pt idx="513">
                  <c:v>22.920999999999999</c:v>
                </c:pt>
                <c:pt idx="514">
                  <c:v>22.774999999999999</c:v>
                </c:pt>
                <c:pt idx="515">
                  <c:v>22.693000000000001</c:v>
                </c:pt>
                <c:pt idx="516">
                  <c:v>22.67</c:v>
                </c:pt>
                <c:pt idx="517">
                  <c:v>22.541</c:v>
                </c:pt>
                <c:pt idx="518">
                  <c:v>22.547000000000001</c:v>
                </c:pt>
                <c:pt idx="519">
                  <c:v>22.611000000000001</c:v>
                </c:pt>
                <c:pt idx="520">
                  <c:v>22.588000000000001</c:v>
                </c:pt>
                <c:pt idx="521">
                  <c:v>22.582000000000001</c:v>
                </c:pt>
                <c:pt idx="522">
                  <c:v>22.605</c:v>
                </c:pt>
                <c:pt idx="523">
                  <c:v>22.599</c:v>
                </c:pt>
                <c:pt idx="524">
                  <c:v>22.558</c:v>
                </c:pt>
                <c:pt idx="525">
                  <c:v>22.594000000000001</c:v>
                </c:pt>
                <c:pt idx="526">
                  <c:v>22.57</c:v>
                </c:pt>
                <c:pt idx="527">
                  <c:v>22.488</c:v>
                </c:pt>
                <c:pt idx="528">
                  <c:v>22.523</c:v>
                </c:pt>
                <c:pt idx="529">
                  <c:v>22.523</c:v>
                </c:pt>
                <c:pt idx="530">
                  <c:v>22.553000000000001</c:v>
                </c:pt>
                <c:pt idx="531">
                  <c:v>22.553000000000001</c:v>
                </c:pt>
                <c:pt idx="532">
                  <c:v>22.488</c:v>
                </c:pt>
                <c:pt idx="533">
                  <c:v>22.516999999999999</c:v>
                </c:pt>
                <c:pt idx="534">
                  <c:v>22.553000000000001</c:v>
                </c:pt>
                <c:pt idx="535">
                  <c:v>22.488</c:v>
                </c:pt>
                <c:pt idx="536">
                  <c:v>22.488</c:v>
                </c:pt>
                <c:pt idx="537">
                  <c:v>22.428999999999998</c:v>
                </c:pt>
                <c:pt idx="538">
                  <c:v>22.494</c:v>
                </c:pt>
                <c:pt idx="539">
                  <c:v>22.423999999999999</c:v>
                </c:pt>
                <c:pt idx="540">
                  <c:v>22.488</c:v>
                </c:pt>
                <c:pt idx="541">
                  <c:v>22.440999999999999</c:v>
                </c:pt>
                <c:pt idx="542">
                  <c:v>22.488</c:v>
                </c:pt>
                <c:pt idx="543">
                  <c:v>22.475999999999999</c:v>
                </c:pt>
                <c:pt idx="544">
                  <c:v>22.417999999999999</c:v>
                </c:pt>
                <c:pt idx="545">
                  <c:v>22.405999999999999</c:v>
                </c:pt>
                <c:pt idx="546">
                  <c:v>22.465</c:v>
                </c:pt>
                <c:pt idx="547">
                  <c:v>22.440999999999999</c:v>
                </c:pt>
                <c:pt idx="548">
                  <c:v>22.465</c:v>
                </c:pt>
                <c:pt idx="549">
                  <c:v>22.382999999999999</c:v>
                </c:pt>
                <c:pt idx="550">
                  <c:v>22.428999999999998</c:v>
                </c:pt>
                <c:pt idx="551">
                  <c:v>22.475999999999999</c:v>
                </c:pt>
                <c:pt idx="552">
                  <c:v>22.428999999999998</c:v>
                </c:pt>
                <c:pt idx="553">
                  <c:v>22.405999999999999</c:v>
                </c:pt>
                <c:pt idx="554">
                  <c:v>22.452999999999999</c:v>
                </c:pt>
                <c:pt idx="555">
                  <c:v>22.434999999999999</c:v>
                </c:pt>
                <c:pt idx="556">
                  <c:v>22.428999999999998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3CA-4A11-A852-137A069BFD6E}"/>
            </c:ext>
          </c:extLst>
        </c:ser>
        <c:ser>
          <c:idx val="1"/>
          <c:order val="1"/>
          <c:tx>
            <c:v>tube</c:v>
          </c:tx>
          <c:spPr>
            <a:ln w="19050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dk1">
                  <a:tint val="55000"/>
                </a:schemeClr>
              </a:solidFill>
              <a:ln w="9525">
                <a:solidFill>
                  <a:schemeClr val="dk1">
                    <a:tint val="55000"/>
                  </a:schemeClr>
                </a:solidFill>
              </a:ln>
              <a:effectLst/>
            </c:spPr>
          </c:marker>
          <c:xVal>
            <c:numRef>
              <c:f>misure_senza_pt1000!$B$9</c:f>
              <c:numCache>
                <c:formatCode>General</c:formatCode>
                <c:ptCount val="1"/>
                <c:pt idx="0">
                  <c:v>170</c:v>
                </c:pt>
              </c:numCache>
            </c:numRef>
          </c:xVal>
          <c:yVal>
            <c:numRef>
              <c:f>misure_senza_pt1000!$B$8</c:f>
              <c:numCache>
                <c:formatCode>General</c:formatCode>
                <c:ptCount val="1"/>
                <c:pt idx="0">
                  <c:v>22.3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3CA-4A11-A852-137A069BFD6E}"/>
            </c:ext>
          </c:extLst>
        </c:ser>
        <c:ser>
          <c:idx val="2"/>
          <c:order val="2"/>
          <c:tx>
            <c:v>tube</c:v>
          </c:tx>
          <c:spPr>
            <a:ln w="19050" cap="rnd">
              <a:solidFill>
                <a:schemeClr val="dk1">
                  <a:tint val="75000"/>
                </a:schemeClr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dk1">
                  <a:tint val="75000"/>
                </a:schemeClr>
              </a:solidFill>
              <a:ln w="9525">
                <a:solidFill>
                  <a:schemeClr val="dk1">
                    <a:tint val="75000"/>
                  </a:schemeClr>
                </a:solidFill>
              </a:ln>
              <a:effectLst/>
            </c:spPr>
          </c:marker>
          <c:xVal>
            <c:numRef>
              <c:f>misure_senza_pt1000!$C$9</c:f>
              <c:numCache>
                <c:formatCode>General</c:formatCode>
                <c:ptCount val="1"/>
                <c:pt idx="0">
                  <c:v>370</c:v>
                </c:pt>
              </c:numCache>
            </c:numRef>
          </c:xVal>
          <c:yVal>
            <c:numRef>
              <c:f>misure_senza_pt1000!$C$8</c:f>
              <c:numCache>
                <c:formatCode>General</c:formatCode>
                <c:ptCount val="1"/>
                <c:pt idx="0">
                  <c:v>22.2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3CA-4A11-A852-137A069BFD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0838911"/>
        <c:axId val="990839743"/>
      </c:scatterChart>
      <c:valAx>
        <c:axId val="990838911"/>
        <c:scaling>
          <c:orientation val="minMax"/>
          <c:max val="56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it-IT"/>
                  <a:t>points acquired along</a:t>
                </a:r>
                <a:r>
                  <a:rPr lang="it-IT" baseline="0"/>
                  <a:t> X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990839743"/>
        <c:crosses val="autoZero"/>
        <c:crossBetween val="midCat"/>
      </c:valAx>
      <c:valAx>
        <c:axId val="990839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it-IT"/>
                  <a:t>Temperature [°C]</a:t>
                </a:r>
              </a:p>
            </c:rich>
          </c:tx>
          <c:layout>
            <c:manualLayout>
              <c:xMode val="edge"/>
              <c:yMode val="edge"/>
              <c:x val="2.1401819154628143E-2"/>
              <c:y val="0.315282801188312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9908389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26539716043968"/>
          <c:y val="0.14030998610311443"/>
          <c:w val="0.43086814708073612"/>
          <c:h val="4.27776449960596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Garamond" panose="02020404030301010803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6363" cy="513508"/>
          </a:xfrm>
          <a:prstGeom prst="rect">
            <a:avLst/>
          </a:prstGeom>
        </p:spPr>
        <p:txBody>
          <a:bodyPr vert="horz" lIns="98996" tIns="49498" rIns="98996" bIns="4949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8" y="0"/>
            <a:ext cx="3076363" cy="513508"/>
          </a:xfrm>
          <a:prstGeom prst="rect">
            <a:avLst/>
          </a:prstGeom>
        </p:spPr>
        <p:txBody>
          <a:bodyPr vert="horz" lIns="98996" tIns="49498" rIns="98996" bIns="49498" rtlCol="0"/>
          <a:lstStyle>
            <a:lvl1pPr algn="r">
              <a:defRPr sz="1300"/>
            </a:lvl1pPr>
          </a:lstStyle>
          <a:p>
            <a:fld id="{899C1CA9-0A09-4FD7-8585-2274DB371642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96" tIns="49498" rIns="98996" bIns="494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8996" tIns="49498" rIns="98996" bIns="494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11"/>
            <a:ext cx="3076363" cy="513507"/>
          </a:xfrm>
          <a:prstGeom prst="rect">
            <a:avLst/>
          </a:prstGeom>
        </p:spPr>
        <p:txBody>
          <a:bodyPr vert="horz" lIns="98996" tIns="49498" rIns="98996" bIns="4949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8" y="9721111"/>
            <a:ext cx="3076363" cy="513507"/>
          </a:xfrm>
          <a:prstGeom prst="rect">
            <a:avLst/>
          </a:prstGeom>
        </p:spPr>
        <p:txBody>
          <a:bodyPr vert="horz" lIns="98996" tIns="49498" rIns="98996" bIns="49498" rtlCol="0" anchor="b"/>
          <a:lstStyle>
            <a:lvl1pPr algn="r">
              <a:defRPr sz="1300"/>
            </a:lvl1pPr>
          </a:lstStyle>
          <a:p>
            <a:fld id="{05F84610-1D98-4671-9283-82C0A9CC8B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DC9A-0564-45D4-8186-D55682E9DE62}" type="datetime1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7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3884F-0800-4818-A503-AF50371854D3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B2C6B-9965-C893-894B-601C96B907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0511" y="233920"/>
            <a:ext cx="1870354" cy="9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36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CC52-DDCE-4788-8D70-C4361BBB231E}" type="datetime1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BE074-F6AB-4775-B7AC-50AA10987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hyperlink" Target="https://indico.cern.ch/event/1097318/contributions/4616812/attachments/2355293/4022573/EDR_20211201.pdf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indico.cern.ch/event/1097318/" TargetMode="External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docs.google.com/spreadsheets/d/1r-tzdiBCrDjZQsFyFK1sXQLv7r0cD3JUW_pdU9ogSSU/edit?usp=sharin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nav/P:CERN-0000192329:V0/D:1698464:V0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686031" TargetMode="External"/><Relationship Id="rId7" Type="http://schemas.openxmlformats.org/officeDocument/2006/relationships/image" Target="../media/image124.png"/><Relationship Id="rId2" Type="http://schemas.openxmlformats.org/officeDocument/2006/relationships/hyperlink" Target="https://iopscience.iop.org/article/10.1088/1742-6596/41/1/03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edms.cern.ch/document/2631824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edms.cern.ch/ui/#!master/navigator/document?D:100941045:100941045:subDoc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edms.cern.ch/ui/#!master/navigator/document?D:101335701:101335701:approvalAndComments" TargetMode="External"/><Relationship Id="rId4" Type="http://schemas.openxmlformats.org/officeDocument/2006/relationships/hyperlink" Target="https://edms.cern.ch/ui/#!master/navigator/document?D:101335700:101335700:approvalAndComment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9846" y="2960894"/>
            <a:ext cx="10718818" cy="18108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GB" b="1" dirty="0">
                <a:solidFill>
                  <a:srgbClr val="0070C0"/>
                </a:solidFill>
                <a:latin typeface="+mn-lt"/>
              </a:rPr>
              <a:t>BTL mechanical design</a:t>
            </a:r>
          </a:p>
          <a:p>
            <a:pPr algn="ctr"/>
            <a:endParaRPr lang="en-GB" sz="3200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GB" sz="3200" b="1" dirty="0">
                <a:solidFill>
                  <a:srgbClr val="0070C0"/>
                </a:solidFill>
                <a:latin typeface="+mn-lt"/>
              </a:rPr>
              <a:t>Massimo Benettoni on behalf of CMS BTL Collaboration</a:t>
            </a:r>
            <a:endParaRPr lang="en-GB" sz="2800" b="1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GB" sz="2800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+mn-lt"/>
              </a:rPr>
              <a:t>September 19, 2023</a:t>
            </a:r>
          </a:p>
          <a:p>
            <a:pPr algn="ctr"/>
            <a:endParaRPr lang="en-GB" sz="2800" b="1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GB" sz="2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F39783-9C6F-1A82-CD4E-061D15F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48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66668" y="1000869"/>
            <a:ext cx="10515600" cy="4351338"/>
          </a:xfrm>
        </p:spPr>
        <p:txBody>
          <a:bodyPr>
            <a:normAutofit/>
          </a:bodyPr>
          <a:lstStyle/>
          <a:p>
            <a:r>
              <a:rPr lang="it-IT" sz="1700" dirty="0" err="1"/>
              <a:t>Align</a:t>
            </a:r>
            <a:r>
              <a:rPr lang="it-IT" sz="1700" dirty="0"/>
              <a:t> </a:t>
            </a:r>
            <a:r>
              <a:rPr lang="it-IT" sz="1700" dirty="0" err="1"/>
              <a:t>plates</a:t>
            </a:r>
            <a:r>
              <a:rPr lang="it-IT" sz="1700" dirty="0"/>
              <a:t> with </a:t>
            </a:r>
            <a:r>
              <a:rPr lang="el-GR" sz="1700" dirty="0"/>
              <a:t>Φ</a:t>
            </a:r>
            <a:r>
              <a:rPr lang="it-IT" sz="1700" dirty="0"/>
              <a:t>2.5 mm </a:t>
            </a:r>
            <a:r>
              <a:rPr lang="it-IT" sz="1700" dirty="0" err="1"/>
              <a:t>pins</a:t>
            </a:r>
            <a:r>
              <a:rPr lang="it-IT" sz="1700" dirty="0"/>
              <a:t> and 0.2 mm </a:t>
            </a:r>
            <a:r>
              <a:rPr lang="it-IT" sz="1700" dirty="0" err="1"/>
              <a:t>shims</a:t>
            </a:r>
            <a:endParaRPr lang="it-IT" sz="1700" dirty="0"/>
          </a:p>
          <a:p>
            <a:pPr marL="858838" indent="-115888"/>
            <a:r>
              <a:rPr lang="it-IT" sz="1700" dirty="0" err="1"/>
              <a:t>Verify</a:t>
            </a:r>
            <a:r>
              <a:rPr lang="it-IT" sz="1700" dirty="0"/>
              <a:t> </a:t>
            </a:r>
            <a:r>
              <a:rPr lang="it-IT" sz="1700" dirty="0" err="1"/>
              <a:t>overall</a:t>
            </a:r>
            <a:r>
              <a:rPr lang="it-IT" sz="1700" dirty="0"/>
              <a:t> </a:t>
            </a:r>
            <a:r>
              <a:rPr lang="it-IT" sz="1700" dirty="0" err="1"/>
              <a:t>lenght</a:t>
            </a:r>
            <a:r>
              <a:rPr lang="it-IT" sz="1700" dirty="0"/>
              <a:t>, CP </a:t>
            </a:r>
            <a:r>
              <a:rPr lang="it-IT" sz="1700" dirty="0" err="1"/>
              <a:t>alignment</a:t>
            </a:r>
            <a:r>
              <a:rPr lang="it-IT" sz="1700" dirty="0"/>
              <a:t> and </a:t>
            </a:r>
            <a:r>
              <a:rPr lang="it-IT" sz="1700" dirty="0" err="1"/>
              <a:t>pipes</a:t>
            </a:r>
            <a:r>
              <a:rPr lang="it-IT" sz="1700" dirty="0"/>
              <a:t> </a:t>
            </a:r>
            <a:r>
              <a:rPr lang="it-IT" sz="1700" dirty="0" err="1"/>
              <a:t>grooves</a:t>
            </a:r>
            <a:r>
              <a:rPr lang="it-IT" sz="1700" dirty="0"/>
              <a:t> </a:t>
            </a:r>
            <a:r>
              <a:rPr lang="it-IT" sz="1700" dirty="0" err="1"/>
              <a:t>alignment</a:t>
            </a:r>
            <a:endParaRPr lang="it-IT" sz="1700" dirty="0"/>
          </a:p>
          <a:p>
            <a:pPr marL="858838" indent="-115888"/>
            <a:r>
              <a:rPr lang="it-IT" sz="1700" dirty="0"/>
              <a:t>Dry test pipe </a:t>
            </a:r>
            <a:r>
              <a:rPr lang="it-IT" sz="1700" dirty="0" err="1"/>
              <a:t>loop</a:t>
            </a:r>
            <a:r>
              <a:rPr lang="it-IT" sz="1700" dirty="0"/>
              <a:t> </a:t>
            </a:r>
            <a:r>
              <a:rPr lang="it-IT" sz="1700" dirty="0" err="1"/>
              <a:t>insertion</a:t>
            </a:r>
            <a:r>
              <a:rPr lang="it-IT" sz="1700" dirty="0"/>
              <a:t> and </a:t>
            </a:r>
            <a:r>
              <a:rPr lang="it-IT" sz="1700" dirty="0" err="1"/>
              <a:t>laminas</a:t>
            </a:r>
            <a:r>
              <a:rPr lang="it-IT" sz="1700" dirty="0"/>
              <a:t> fixing</a:t>
            </a:r>
          </a:p>
          <a:p>
            <a:pPr marL="858838" indent="-115888"/>
            <a:r>
              <a:rPr lang="it-IT" sz="1700" dirty="0" err="1"/>
              <a:t>Clean</a:t>
            </a:r>
            <a:r>
              <a:rPr lang="it-IT" sz="1700" dirty="0"/>
              <a:t> </a:t>
            </a:r>
          </a:p>
          <a:p>
            <a:r>
              <a:rPr lang="it-IT" sz="1700" dirty="0"/>
              <a:t>Spread compound with </a:t>
            </a:r>
            <a:r>
              <a:rPr lang="it-IT" sz="1700" dirty="0" err="1"/>
              <a:t>shaped</a:t>
            </a:r>
            <a:r>
              <a:rPr lang="it-IT" sz="1700" dirty="0"/>
              <a:t> tool and </a:t>
            </a:r>
            <a:r>
              <a:rPr lang="it-IT" sz="1700" dirty="0" err="1"/>
              <a:t>remove</a:t>
            </a:r>
            <a:r>
              <a:rPr lang="it-IT" sz="1700" dirty="0"/>
              <a:t> </a:t>
            </a:r>
            <a:r>
              <a:rPr lang="it-IT" sz="1700" dirty="0" err="1"/>
              <a:t>excess</a:t>
            </a:r>
            <a:endParaRPr lang="it-IT" sz="1700" dirty="0"/>
          </a:p>
          <a:p>
            <a:r>
              <a:rPr lang="it-IT" sz="1700" dirty="0"/>
              <a:t>Spread compound in the </a:t>
            </a:r>
            <a:r>
              <a:rPr lang="it-IT" sz="1700" dirty="0" err="1"/>
              <a:t>laminas</a:t>
            </a:r>
            <a:r>
              <a:rPr lang="it-IT" sz="1700" dirty="0"/>
              <a:t> </a:t>
            </a:r>
            <a:r>
              <a:rPr lang="it-IT" sz="1700" dirty="0" err="1"/>
              <a:t>groove</a:t>
            </a:r>
            <a:r>
              <a:rPr lang="it-IT" sz="1700" dirty="0"/>
              <a:t> with </a:t>
            </a:r>
            <a:r>
              <a:rPr lang="it-IT" sz="1700" dirty="0" err="1"/>
              <a:t>shape</a:t>
            </a:r>
            <a:r>
              <a:rPr lang="it-IT" sz="1700" dirty="0"/>
              <a:t> tool and </a:t>
            </a:r>
            <a:r>
              <a:rPr lang="it-IT" sz="1700" dirty="0" err="1"/>
              <a:t>remove</a:t>
            </a:r>
            <a:r>
              <a:rPr lang="it-IT" sz="1700" dirty="0"/>
              <a:t> </a:t>
            </a:r>
            <a:r>
              <a:rPr lang="it-IT" sz="1700" dirty="0" err="1"/>
              <a:t>excess</a:t>
            </a:r>
            <a:endParaRPr lang="it-IT" sz="1700" dirty="0"/>
          </a:p>
          <a:p>
            <a:r>
              <a:rPr lang="it-IT" sz="1700" dirty="0" err="1"/>
              <a:t>Insert</a:t>
            </a:r>
            <a:r>
              <a:rPr lang="it-IT" sz="1700" dirty="0"/>
              <a:t> </a:t>
            </a:r>
            <a:r>
              <a:rPr lang="it-IT" sz="1700" dirty="0" err="1"/>
              <a:t>pipes</a:t>
            </a:r>
            <a:r>
              <a:rPr lang="it-IT" sz="1700" dirty="0"/>
              <a:t> loop in the </a:t>
            </a:r>
            <a:r>
              <a:rPr lang="it-IT" sz="1700" dirty="0" err="1"/>
              <a:t>tray</a:t>
            </a:r>
            <a:r>
              <a:rPr lang="it-IT" sz="1700" dirty="0"/>
              <a:t> </a:t>
            </a:r>
            <a:r>
              <a:rPr lang="it-IT" sz="1700" dirty="0" err="1"/>
              <a:t>grooves</a:t>
            </a:r>
            <a:endParaRPr lang="it-IT" sz="1700" dirty="0"/>
          </a:p>
          <a:p>
            <a:r>
              <a:rPr lang="it-IT" sz="1700" dirty="0" err="1"/>
              <a:t>Realize</a:t>
            </a:r>
            <a:r>
              <a:rPr lang="it-IT" sz="1700" dirty="0"/>
              <a:t> a </a:t>
            </a:r>
            <a:r>
              <a:rPr lang="it-IT" sz="1700" dirty="0" err="1"/>
              <a:t>uniform</a:t>
            </a:r>
            <a:r>
              <a:rPr lang="it-IT" sz="1700" dirty="0"/>
              <a:t> </a:t>
            </a:r>
            <a:r>
              <a:rPr lang="it-IT" sz="1700" dirty="0" err="1"/>
              <a:t>thickness</a:t>
            </a:r>
            <a:r>
              <a:rPr lang="it-IT" sz="1700" dirty="0"/>
              <a:t> , </a:t>
            </a:r>
            <a:r>
              <a:rPr lang="it-IT" sz="1700" dirty="0" err="1"/>
              <a:t>order</a:t>
            </a:r>
            <a:r>
              <a:rPr lang="it-IT" sz="1700" dirty="0"/>
              <a:t> of ~ 0.1 mm, </a:t>
            </a:r>
            <a:r>
              <a:rPr lang="it-IT" sz="1700" dirty="0" err="1"/>
              <a:t>before</a:t>
            </a:r>
            <a:r>
              <a:rPr lang="it-IT" sz="1700" dirty="0"/>
              <a:t> </a:t>
            </a:r>
            <a:r>
              <a:rPr lang="it-IT" sz="1700" dirty="0" err="1"/>
              <a:t>inserting</a:t>
            </a:r>
            <a:r>
              <a:rPr lang="it-IT" sz="1700" dirty="0"/>
              <a:t> the </a:t>
            </a:r>
            <a:r>
              <a:rPr lang="it-IT" sz="1700" dirty="0" err="1"/>
              <a:t>pipes</a:t>
            </a:r>
            <a:r>
              <a:rPr lang="it-IT" sz="1700" dirty="0"/>
              <a:t> and </a:t>
            </a:r>
            <a:r>
              <a:rPr lang="it-IT" sz="1700" dirty="0" err="1"/>
              <a:t>screwing</a:t>
            </a:r>
            <a:r>
              <a:rPr lang="it-IT" sz="1700" dirty="0"/>
              <a:t> the </a:t>
            </a:r>
            <a:r>
              <a:rPr lang="it-IT" sz="1700" dirty="0" err="1"/>
              <a:t>laminas</a:t>
            </a:r>
            <a:r>
              <a:rPr lang="it-IT" sz="1700" dirty="0"/>
              <a:t> </a:t>
            </a:r>
          </a:p>
          <a:p>
            <a:pPr marL="0" indent="0">
              <a:buNone/>
            </a:pPr>
            <a:r>
              <a:rPr lang="it-IT" sz="1700" dirty="0"/>
              <a:t>    </a:t>
            </a:r>
            <a:r>
              <a:rPr lang="it-IT" sz="1700" dirty="0" err="1"/>
              <a:t>further</a:t>
            </a:r>
            <a:r>
              <a:rPr lang="it-IT" sz="1700" dirty="0"/>
              <a:t> test coming to </a:t>
            </a:r>
            <a:r>
              <a:rPr lang="it-IT" sz="1700" dirty="0" err="1"/>
              <a:t>better</a:t>
            </a:r>
            <a:r>
              <a:rPr lang="it-IT" sz="1700" dirty="0"/>
              <a:t> </a:t>
            </a:r>
            <a:r>
              <a:rPr lang="it-IT" sz="1700" dirty="0" err="1"/>
              <a:t>define</a:t>
            </a:r>
            <a:r>
              <a:rPr lang="it-IT" sz="1700" dirty="0"/>
              <a:t> tool, procedure and QA/QC</a:t>
            </a:r>
          </a:p>
          <a:p>
            <a:r>
              <a:rPr lang="it-IT" sz="1700" dirty="0"/>
              <a:t>Place </a:t>
            </a:r>
            <a:r>
              <a:rPr lang="it-IT" sz="1700" dirty="0" err="1"/>
              <a:t>laminas</a:t>
            </a:r>
            <a:r>
              <a:rPr lang="it-IT" sz="1700" dirty="0"/>
              <a:t> from U end to front, and </a:t>
            </a:r>
            <a:r>
              <a:rPr lang="it-IT" sz="1700" dirty="0" err="1"/>
              <a:t>screws</a:t>
            </a:r>
            <a:r>
              <a:rPr lang="it-IT" sz="1700" dirty="0"/>
              <a:t> (torque </a:t>
            </a:r>
            <a:r>
              <a:rPr lang="it-IT" sz="1700" dirty="0" err="1"/>
              <a:t>t.b.c</a:t>
            </a:r>
            <a:r>
              <a:rPr lang="it-IT" sz="1700" dirty="0"/>
              <a:t>.)</a:t>
            </a:r>
          </a:p>
          <a:p>
            <a:r>
              <a:rPr lang="it-IT" sz="1700" dirty="0" err="1"/>
              <a:t>Laminas</a:t>
            </a:r>
            <a:r>
              <a:rPr lang="it-IT" sz="1700" dirty="0"/>
              <a:t> </a:t>
            </a:r>
            <a:r>
              <a:rPr lang="it-IT" sz="1700" dirty="0" err="1"/>
              <a:t>screwed</a:t>
            </a:r>
            <a:r>
              <a:rPr lang="it-IT" sz="1700" dirty="0"/>
              <a:t> </a:t>
            </a:r>
            <a:r>
              <a:rPr lang="it-IT" sz="1700" dirty="0" err="1"/>
              <a:t>using</a:t>
            </a:r>
            <a:r>
              <a:rPr lang="it-IT" sz="1700" dirty="0"/>
              <a:t> M2.5 x 4 mm </a:t>
            </a:r>
            <a:r>
              <a:rPr lang="it-IT" sz="1700" dirty="0" err="1"/>
              <a:t>countersunk</a:t>
            </a:r>
            <a:r>
              <a:rPr lang="it-IT" sz="1700" dirty="0"/>
              <a:t> head </a:t>
            </a:r>
            <a:r>
              <a:rPr lang="it-IT" sz="1700" dirty="0" err="1"/>
              <a:t>screws</a:t>
            </a:r>
            <a:r>
              <a:rPr lang="it-IT" sz="1700" dirty="0"/>
              <a:t>. </a:t>
            </a:r>
          </a:p>
          <a:p>
            <a:r>
              <a:rPr lang="it-IT" sz="1700" dirty="0"/>
              <a:t>52 </a:t>
            </a:r>
            <a:r>
              <a:rPr lang="it-IT" sz="1700" dirty="0" err="1"/>
              <a:t>screws</a:t>
            </a:r>
            <a:r>
              <a:rPr lang="it-IT" sz="1700" dirty="0"/>
              <a:t>/CP, </a:t>
            </a:r>
            <a:r>
              <a:rPr lang="it-IT" sz="1700" dirty="0" err="1"/>
              <a:t>overall</a:t>
            </a:r>
            <a:r>
              <a:rPr lang="it-IT" sz="1700" dirty="0"/>
              <a:t> 312 </a:t>
            </a:r>
            <a:r>
              <a:rPr lang="it-IT" sz="1700" dirty="0" err="1"/>
              <a:t>screws</a:t>
            </a:r>
            <a:r>
              <a:rPr lang="it-IT" sz="1700" dirty="0"/>
              <a:t>/</a:t>
            </a:r>
            <a:r>
              <a:rPr lang="it-IT" sz="1700" dirty="0" err="1"/>
              <a:t>tray</a:t>
            </a:r>
            <a:r>
              <a:rPr lang="it-IT" sz="1700" dirty="0"/>
              <a:t>.</a:t>
            </a:r>
          </a:p>
          <a:p>
            <a:pPr marL="0" indent="0">
              <a:buNone/>
            </a:pPr>
            <a:endParaRPr lang="it-IT" sz="1800" dirty="0" err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3DC626-851B-006C-AF76-33A2CC43F9F9}"/>
              </a:ext>
            </a:extLst>
          </p:cNvPr>
          <p:cNvSpPr txBox="1">
            <a:spLocks/>
          </p:cNvSpPr>
          <p:nvPr/>
        </p:nvSpPr>
        <p:spPr>
          <a:xfrm>
            <a:off x="425375" y="444441"/>
            <a:ext cx="1041020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Cold Tray assembly  procedure</a:t>
            </a:r>
          </a:p>
        </p:txBody>
      </p:sp>
      <p:pic>
        <p:nvPicPr>
          <p:cNvPr id="5" name="Picture 4" descr="A person wearing gloves and looking at a machine&#10;&#10;Description automatically generated">
            <a:extLst>
              <a:ext uri="{FF2B5EF4-FFF2-40B4-BE49-F238E27FC236}">
                <a16:creationId xmlns:a16="http://schemas.microsoft.com/office/drawing/2014/main" id="{95801913-9F8F-BE60-541D-4EB7BF7E2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61" y="444441"/>
            <a:ext cx="2994474" cy="39876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DECDE76-608C-A715-A8FE-C984F267790D}"/>
              </a:ext>
            </a:extLst>
          </p:cNvPr>
          <p:cNvGrpSpPr/>
          <p:nvPr/>
        </p:nvGrpSpPr>
        <p:grpSpPr>
          <a:xfrm>
            <a:off x="5234714" y="520573"/>
            <a:ext cx="3380575" cy="1579794"/>
            <a:chOff x="4252125" y="3340832"/>
            <a:chExt cx="4157785" cy="1942996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8CDA95BD-92E8-74EA-61F7-FF43EAA3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654" t="4623" r="7891" b="8934"/>
            <a:stretch/>
          </p:blipFill>
          <p:spPr>
            <a:xfrm>
              <a:off x="4252125" y="3429000"/>
              <a:ext cx="2273116" cy="18548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AA0BAC-5518-2002-E051-F06B78185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8302" y="3340832"/>
              <a:ext cx="1851608" cy="1942996"/>
            </a:xfrm>
            <a:prstGeom prst="rect">
              <a:avLst/>
            </a:prstGeom>
          </p:spPr>
        </p:pic>
      </p:grpSp>
      <p:pic>
        <p:nvPicPr>
          <p:cNvPr id="11" name="Picture 10" descr="Close up of a metal piece&#10;&#10;Description automatically generated">
            <a:extLst>
              <a:ext uri="{FF2B5EF4-FFF2-40B4-BE49-F238E27FC236}">
                <a16:creationId xmlns:a16="http://schemas.microsoft.com/office/drawing/2014/main" id="{5C02E873-CF8F-8474-9D15-7F22952860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1" r="17288"/>
          <a:stretch/>
        </p:blipFill>
        <p:spPr>
          <a:xfrm>
            <a:off x="7140758" y="2336063"/>
            <a:ext cx="1505489" cy="2576670"/>
          </a:xfrm>
          <a:prstGeom prst="rect">
            <a:avLst/>
          </a:prstGeom>
        </p:spPr>
      </p:pic>
      <p:sp>
        <p:nvSpPr>
          <p:cNvPr id="12" name="CasellaDiTesto 4">
            <a:extLst>
              <a:ext uri="{FF2B5EF4-FFF2-40B4-BE49-F238E27FC236}">
                <a16:creationId xmlns:a16="http://schemas.microsoft.com/office/drawing/2014/main" id="{D99D8AC3-DFE7-1965-CA7C-4294BF0BBA61}"/>
              </a:ext>
            </a:extLst>
          </p:cNvPr>
          <p:cNvSpPr txBox="1"/>
          <p:nvPr/>
        </p:nvSpPr>
        <p:spPr>
          <a:xfrm>
            <a:off x="8862670" y="4432073"/>
            <a:ext cx="3554884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numCol="2" rtlCol="0">
            <a:spAutoFit/>
          </a:bodyPr>
          <a:lstStyle/>
          <a:p>
            <a:r>
              <a:rPr lang="it-IT" dirty="0">
                <a:solidFill>
                  <a:srgbClr val="FF33CC"/>
                </a:solidFill>
              </a:rPr>
              <a:t>Lam1</a:t>
            </a:r>
          </a:p>
          <a:p>
            <a:r>
              <a:rPr lang="it-IT" dirty="0">
                <a:solidFill>
                  <a:schemeClr val="accent2"/>
                </a:solidFill>
              </a:rPr>
              <a:t>Lam1speculare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Lam2</a:t>
            </a:r>
          </a:p>
          <a:p>
            <a:r>
              <a:rPr lang="it-IT" dirty="0">
                <a:solidFill>
                  <a:srgbClr val="00B050"/>
                </a:solidFill>
              </a:rPr>
              <a:t>Lam3</a:t>
            </a:r>
          </a:p>
          <a:p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Lam4</a:t>
            </a:r>
          </a:p>
          <a:p>
            <a:r>
              <a:rPr lang="it-IT" dirty="0">
                <a:solidFill>
                  <a:srgbClr val="FF0000"/>
                </a:solidFill>
              </a:rPr>
              <a:t>Lam5</a:t>
            </a:r>
          </a:p>
          <a:p>
            <a:r>
              <a:rPr lang="it-IT" dirty="0">
                <a:solidFill>
                  <a:srgbClr val="FFFF00"/>
                </a:solidFill>
              </a:rPr>
              <a:t>Lam6</a:t>
            </a:r>
          </a:p>
          <a:p>
            <a:r>
              <a:rPr lang="it-IT" dirty="0">
                <a:solidFill>
                  <a:schemeClr val="accent4">
                    <a:lumMod val="50000"/>
                  </a:schemeClr>
                </a:solidFill>
              </a:rPr>
              <a:t>Lam7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3" name="Immagine 5">
            <a:extLst>
              <a:ext uri="{FF2B5EF4-FFF2-40B4-BE49-F238E27FC236}">
                <a16:creationId xmlns:a16="http://schemas.microsoft.com/office/drawing/2014/main" id="{1C1A3BD2-5954-ACA6-3755-7C58FD5A33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 b="30794"/>
          <a:stretch/>
        </p:blipFill>
        <p:spPr>
          <a:xfrm>
            <a:off x="-1" y="5550732"/>
            <a:ext cx="12192000" cy="1093604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D7C5DB3-2F72-21DC-77FA-DB7F6639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31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92643" y="1037834"/>
            <a:ext cx="10515600" cy="5820165"/>
          </a:xfrm>
        </p:spPr>
        <p:txBody>
          <a:bodyPr>
            <a:normAutofit/>
          </a:bodyPr>
          <a:lstStyle/>
          <a:p>
            <a:r>
              <a:rPr lang="en-US" sz="1800" dirty="0"/>
              <a:t>Various prototypes produced and used for mock-up, test, TIF ….</a:t>
            </a:r>
          </a:p>
          <a:p>
            <a:r>
              <a:rPr lang="en-US" sz="1800" dirty="0"/>
              <a:t>Rollers Ti or SS offers available</a:t>
            </a:r>
          </a:p>
          <a:p>
            <a:r>
              <a:rPr lang="en-US" sz="1800" dirty="0"/>
              <a:t>Block, GF (CF) Peek? G10-11? … Got offer for GF-Nylon, to refine</a:t>
            </a:r>
          </a:p>
          <a:p>
            <a:r>
              <a:rPr lang="en-US" sz="1800" dirty="0"/>
              <a:t>Belleville washers (spring washers) on upper side rollers (pitch compliance)</a:t>
            </a:r>
          </a:p>
          <a:p>
            <a:r>
              <a:rPr lang="it-IT" sz="1800" dirty="0"/>
              <a:t>Cable </a:t>
            </a:r>
            <a:r>
              <a:rPr lang="it-IT" sz="1800" dirty="0" err="1"/>
              <a:t>fastners</a:t>
            </a:r>
            <a:r>
              <a:rPr lang="it-IT" sz="1800" dirty="0"/>
              <a:t>, 3D printed</a:t>
            </a:r>
          </a:p>
          <a:p>
            <a:endParaRPr lang="it-IT" sz="700" dirty="0"/>
          </a:p>
          <a:p>
            <a:r>
              <a:rPr lang="it-IT" sz="1800" dirty="0" err="1"/>
              <a:t>Insulation</a:t>
            </a:r>
            <a:r>
              <a:rPr lang="it-IT" sz="1800" dirty="0"/>
              <a:t>: </a:t>
            </a:r>
            <a:r>
              <a:rPr lang="it-IT" sz="1800" dirty="0" err="1"/>
              <a:t>thickness</a:t>
            </a:r>
            <a:r>
              <a:rPr lang="it-IT" sz="1800" dirty="0"/>
              <a:t> </a:t>
            </a:r>
            <a:r>
              <a:rPr lang="it-IT" sz="1800" dirty="0" err="1"/>
              <a:t>avalability</a:t>
            </a:r>
            <a:r>
              <a:rPr lang="it-IT" sz="1800" dirty="0"/>
              <a:t>, </a:t>
            </a:r>
            <a:r>
              <a:rPr lang="it-IT" sz="1800" dirty="0" err="1"/>
              <a:t>rad</a:t>
            </a:r>
            <a:r>
              <a:rPr lang="it-IT" sz="1800" dirty="0"/>
              <a:t> </a:t>
            </a:r>
            <a:r>
              <a:rPr lang="it-IT" sz="1800" dirty="0" err="1"/>
              <a:t>hardness</a:t>
            </a:r>
            <a:r>
              <a:rPr lang="it-IT" sz="1800" dirty="0"/>
              <a:t>, «</a:t>
            </a:r>
            <a:r>
              <a:rPr lang="it-IT" sz="1800" dirty="0" err="1"/>
              <a:t>dustyness</a:t>
            </a:r>
            <a:r>
              <a:rPr lang="it-IT" sz="1800" dirty="0"/>
              <a:t>»</a:t>
            </a:r>
          </a:p>
          <a:p>
            <a:r>
              <a:rPr lang="en-US" sz="1800" dirty="0"/>
              <a:t>Got samples of: </a:t>
            </a:r>
          </a:p>
          <a:p>
            <a:r>
              <a:rPr lang="en-US" sz="1800" dirty="0"/>
              <a:t>Rohacell IG51, IG-F 51 , Airex T92, T10, TegraCore</a:t>
            </a:r>
          </a:p>
          <a:p>
            <a:r>
              <a:rPr lang="en-US" sz="1800" dirty="0"/>
              <a:t>Rohacell rigid, dusty</a:t>
            </a:r>
          </a:p>
          <a:p>
            <a:r>
              <a:rPr lang="en-US" sz="1800" dirty="0"/>
              <a:t>Airex T92/T10/TegraCore (PET) not much rigid, clean, rad hardness? </a:t>
            </a:r>
            <a:endParaRPr lang="it-IT" sz="1800" dirty="0"/>
          </a:p>
          <a:p>
            <a:r>
              <a:rPr lang="it-IT" sz="1800" dirty="0"/>
              <a:t>Airex R82 (PEI) </a:t>
            </a:r>
            <a:r>
              <a:rPr lang="it-IT" sz="1800" dirty="0" err="1"/>
              <a:t>as</a:t>
            </a:r>
            <a:r>
              <a:rPr lang="it-IT" sz="1800" dirty="0"/>
              <a:t> baseline, can be </a:t>
            </a:r>
            <a:r>
              <a:rPr lang="it-IT" sz="1800" dirty="0" err="1"/>
              <a:t>cleaned</a:t>
            </a:r>
            <a:r>
              <a:rPr lang="it-IT" sz="1800" dirty="0"/>
              <a:t> to </a:t>
            </a:r>
            <a:r>
              <a:rPr lang="it-IT" sz="1800" dirty="0" err="1"/>
              <a:t>avoid</a:t>
            </a:r>
            <a:r>
              <a:rPr lang="it-IT" sz="1800" dirty="0"/>
              <a:t> </a:t>
            </a:r>
            <a:r>
              <a:rPr lang="it-IT" sz="1800" dirty="0" err="1"/>
              <a:t>dusty</a:t>
            </a:r>
            <a:r>
              <a:rPr lang="it-IT" sz="1800" dirty="0"/>
              <a:t> </a:t>
            </a:r>
            <a:r>
              <a:rPr lang="it-IT" sz="1800" dirty="0" err="1"/>
              <a:t>appearance</a:t>
            </a:r>
            <a:endParaRPr lang="it-IT" sz="1800" dirty="0"/>
          </a:p>
          <a:p>
            <a:pPr marL="0" indent="0">
              <a:buNone/>
            </a:pPr>
            <a:endParaRPr lang="it-IT" sz="800" dirty="0"/>
          </a:p>
          <a:p>
            <a:r>
              <a:rPr lang="it-IT" sz="1800" dirty="0" err="1"/>
              <a:t>Tray</a:t>
            </a:r>
            <a:r>
              <a:rPr lang="it-IT" sz="1800" dirty="0"/>
              <a:t> </a:t>
            </a:r>
            <a:r>
              <a:rPr lang="it-IT" sz="1800" dirty="0" err="1"/>
              <a:t>protection</a:t>
            </a:r>
            <a:r>
              <a:rPr lang="it-IT" sz="1800" dirty="0"/>
              <a:t> covers </a:t>
            </a:r>
            <a:r>
              <a:rPr lang="it-IT" sz="1800" dirty="0" err="1"/>
              <a:t>if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</a:t>
            </a:r>
          </a:p>
          <a:p>
            <a:pPr lvl="1"/>
            <a:r>
              <a:rPr lang="it-IT" sz="1800" dirty="0" err="1"/>
              <a:t>Trays</a:t>
            </a:r>
            <a:r>
              <a:rPr lang="it-IT" sz="1800" dirty="0"/>
              <a:t> </a:t>
            </a:r>
            <a:r>
              <a:rPr lang="it-IT" sz="1800" dirty="0" err="1"/>
              <a:t>well</a:t>
            </a:r>
            <a:r>
              <a:rPr lang="it-IT" sz="1800" dirty="0"/>
              <a:t> </a:t>
            </a:r>
            <a:r>
              <a:rPr lang="it-IT" sz="1800" dirty="0" err="1"/>
              <a:t>protected</a:t>
            </a:r>
            <a:r>
              <a:rPr lang="it-IT" sz="1800" dirty="0"/>
              <a:t> by BTST and TRK/BTL cover </a:t>
            </a:r>
            <a:r>
              <a:rPr lang="it-IT" sz="1800" dirty="0" err="1"/>
              <a:t>plate</a:t>
            </a:r>
            <a:endParaRPr lang="it-IT" sz="1800" dirty="0"/>
          </a:p>
          <a:p>
            <a:pPr lvl="1"/>
            <a:r>
              <a:rPr lang="it-IT" sz="1800" dirty="0" err="1"/>
              <a:t>If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</a:t>
            </a:r>
            <a:r>
              <a:rPr lang="it-IT" sz="1800" dirty="0" err="1"/>
              <a:t>Mylar</a:t>
            </a:r>
            <a:r>
              <a:rPr lang="it-IT" sz="1800" dirty="0"/>
              <a:t> </a:t>
            </a:r>
            <a:r>
              <a:rPr lang="it-IT" sz="1800" dirty="0" err="1"/>
              <a:t>foils</a:t>
            </a:r>
            <a:r>
              <a:rPr lang="it-IT" sz="1800" dirty="0"/>
              <a:t> to </a:t>
            </a:r>
            <a:r>
              <a:rPr lang="en-US" sz="1800" dirty="0"/>
              <a:t>prevent protruding elements from getting caught</a:t>
            </a:r>
            <a:endParaRPr lang="it-IT" sz="1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3DC626-851B-006C-AF76-33A2CC43F9F9}"/>
              </a:ext>
            </a:extLst>
          </p:cNvPr>
          <p:cNvSpPr txBox="1">
            <a:spLocks/>
          </p:cNvSpPr>
          <p:nvPr/>
        </p:nvSpPr>
        <p:spPr>
          <a:xfrm>
            <a:off x="425375" y="444441"/>
            <a:ext cx="1041020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Rollers, rollers blocks, cable </a:t>
            </a:r>
            <a:r>
              <a:rPr lang="en-GB" sz="2400" b="1" dirty="0" err="1">
                <a:solidFill>
                  <a:srgbClr val="0070C0"/>
                </a:solidFill>
                <a:latin typeface="+mn-lt"/>
              </a:rPr>
              <a:t>fastners</a:t>
            </a:r>
            <a:r>
              <a:rPr lang="en-GB" sz="2400" b="1" dirty="0">
                <a:solidFill>
                  <a:srgbClr val="0070C0"/>
                </a:solidFill>
                <a:latin typeface="+mn-lt"/>
              </a:rPr>
              <a:t>, insulations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15168-69F5-BA02-E6DD-5242CED5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11</a:t>
            </a:fld>
            <a:endParaRPr lang="en-US" dirty="0"/>
          </a:p>
        </p:txBody>
      </p:sp>
      <p:pic>
        <p:nvPicPr>
          <p:cNvPr id="10" name="Picture 9" descr="A close-up of a white electronic device&#10;&#10;Description automatically generated">
            <a:extLst>
              <a:ext uri="{FF2B5EF4-FFF2-40B4-BE49-F238E27FC236}">
                <a16:creationId xmlns:a16="http://schemas.microsoft.com/office/drawing/2014/main" id="{EF62A02B-0A2C-9666-AEC8-6C1F9A828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67" y="3429000"/>
            <a:ext cx="3469757" cy="1676598"/>
          </a:xfrm>
          <a:prstGeom prst="rect">
            <a:avLst/>
          </a:prstGeom>
        </p:spPr>
      </p:pic>
      <p:pic>
        <p:nvPicPr>
          <p:cNvPr id="16" name="Picture 15" descr="A blue and yellow object with a round knob&#10;&#10;Description automatically generated">
            <a:extLst>
              <a:ext uri="{FF2B5EF4-FFF2-40B4-BE49-F238E27FC236}">
                <a16:creationId xmlns:a16="http://schemas.microsoft.com/office/drawing/2014/main" id="{14D5DD39-33D8-ADC6-99BD-18DDB863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193" y="1432354"/>
            <a:ext cx="1005139" cy="916849"/>
          </a:xfrm>
          <a:prstGeom prst="rect">
            <a:avLst/>
          </a:prstGeom>
        </p:spPr>
      </p:pic>
      <p:pic>
        <p:nvPicPr>
          <p:cNvPr id="17" name="Picture 16" descr="A blue and yellow toy block&#10;&#10;Description automatically generated">
            <a:extLst>
              <a:ext uri="{FF2B5EF4-FFF2-40B4-BE49-F238E27FC236}">
                <a16:creationId xmlns:a16="http://schemas.microsoft.com/office/drawing/2014/main" id="{BFE23501-2184-45EA-2DC4-F02395D01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10" y="1415993"/>
            <a:ext cx="1160872" cy="916147"/>
          </a:xfrm>
          <a:prstGeom prst="rect">
            <a:avLst/>
          </a:prstGeom>
        </p:spPr>
      </p:pic>
      <p:pic>
        <p:nvPicPr>
          <p:cNvPr id="18" name="Picture 17" descr="A white metal object with holes&#10;&#10;Description automatically generated with medium confidence">
            <a:extLst>
              <a:ext uri="{FF2B5EF4-FFF2-40B4-BE49-F238E27FC236}">
                <a16:creationId xmlns:a16="http://schemas.microsoft.com/office/drawing/2014/main" id="{84B0D6F9-64B6-5E8E-0BF1-1AA37959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30" y="2490365"/>
            <a:ext cx="3492098" cy="855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BEF46-652B-ADA7-8624-2EF3141B34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44" b="15938"/>
          <a:stretch/>
        </p:blipFill>
        <p:spPr>
          <a:xfrm>
            <a:off x="10404560" y="1416420"/>
            <a:ext cx="949240" cy="9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2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6E91ACE-8267-9668-5165-3F79C5C61F3C}"/>
              </a:ext>
            </a:extLst>
          </p:cNvPr>
          <p:cNvSpPr txBox="1">
            <a:spLocks/>
          </p:cNvSpPr>
          <p:nvPr/>
        </p:nvSpPr>
        <p:spPr>
          <a:xfrm>
            <a:off x="509517" y="22180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Load test for tray design structural qualification</a:t>
            </a:r>
          </a:p>
        </p:txBody>
      </p:sp>
      <p:pic>
        <p:nvPicPr>
          <p:cNvPr id="3" name="Picture 2" descr="A picture containing text, screenshot, graphic design, colorfulness&#10;&#10;Description automatically generated">
            <a:extLst>
              <a:ext uri="{FF2B5EF4-FFF2-40B4-BE49-F238E27FC236}">
                <a16:creationId xmlns:a16="http://schemas.microsoft.com/office/drawing/2014/main" id="{3C8B51A4-6A7F-6935-F2A0-2FA113F7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28461"/>
          <a:stretch/>
        </p:blipFill>
        <p:spPr>
          <a:xfrm>
            <a:off x="2849614" y="4858805"/>
            <a:ext cx="3058732" cy="1777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639DF1-3E59-7599-4BCE-929104895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697" y="4454686"/>
            <a:ext cx="2891589" cy="217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ABEEA-6B17-2ECA-78E7-AC4BAF3C0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962" y="4454685"/>
            <a:ext cx="2891589" cy="217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ACC0F-2121-6283-697C-1C610EF60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61" y="759150"/>
            <a:ext cx="3296661" cy="2245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705346-50D3-934E-445D-C3FBF86D4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086" y="2030258"/>
            <a:ext cx="3249195" cy="1948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561D0-4C4D-AD53-7FC8-BFEB467B809A}"/>
              </a:ext>
            </a:extLst>
          </p:cNvPr>
          <p:cNvSpPr txBox="1"/>
          <p:nvPr/>
        </p:nvSpPr>
        <p:spPr>
          <a:xfrm>
            <a:off x="333355" y="813899"/>
            <a:ext cx="66552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Load (</a:t>
            </a:r>
            <a:r>
              <a:rPr lang="it-IT" dirty="0" err="1"/>
              <a:t>at</a:t>
            </a:r>
            <a:r>
              <a:rPr lang="it-IT" dirty="0"/>
              <a:t> CP center) </a:t>
            </a:r>
            <a:r>
              <a:rPr lang="it-IT" dirty="0" err="1"/>
              <a:t>perpendicular</a:t>
            </a:r>
            <a:r>
              <a:rPr lang="it-IT" dirty="0"/>
              <a:t> to CP </a:t>
            </a:r>
            <a:r>
              <a:rPr lang="it-IT" dirty="0" err="1"/>
              <a:t>plane</a:t>
            </a:r>
            <a:r>
              <a:rPr lang="it-IT" dirty="0"/>
              <a:t>: 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deformation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mid</a:t>
            </a:r>
            <a:r>
              <a:rPr lang="it-IT" dirty="0"/>
              <a:t> points </a:t>
            </a:r>
            <a:r>
              <a:rPr lang="it-IT" dirty="0" err="1"/>
              <a:t>btw</a:t>
            </a:r>
            <a:r>
              <a:rPr lang="it-IT" dirty="0"/>
              <a:t> rollers: </a:t>
            </a:r>
            <a:r>
              <a:rPr lang="en-US" sz="1800" dirty="0"/>
              <a:t>~ </a:t>
            </a:r>
            <a:r>
              <a:rPr lang="it-IT" dirty="0"/>
              <a:t>0.09 mm/</a:t>
            </a:r>
            <a:r>
              <a:rPr lang="it-IT" dirty="0" err="1"/>
              <a:t>daN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FEA: </a:t>
            </a:r>
            <a:r>
              <a:rPr lang="en-US" sz="1800" dirty="0"/>
              <a:t>~ </a:t>
            </a:r>
            <a:r>
              <a:rPr lang="it-IT" dirty="0"/>
              <a:t>0.02 mm /</a:t>
            </a:r>
            <a:r>
              <a:rPr lang="it-IT" dirty="0" err="1"/>
              <a:t>daN</a:t>
            </a:r>
            <a:r>
              <a:rPr lang="it-IT" dirty="0"/>
              <a:t>, (</a:t>
            </a:r>
            <a:r>
              <a:rPr lang="en-US" sz="1800" dirty="0"/>
              <a:t>~ </a:t>
            </a:r>
            <a:r>
              <a:rPr lang="it-IT" dirty="0"/>
              <a:t>0.07 mm/</a:t>
            </a:r>
            <a:r>
              <a:rPr lang="it-IT" dirty="0" err="1"/>
              <a:t>daN</a:t>
            </a:r>
            <a:r>
              <a:rPr lang="it-IT" dirty="0"/>
              <a:t> in the CP center)</a:t>
            </a:r>
          </a:p>
          <a:p>
            <a:endParaRPr lang="it-IT" dirty="0"/>
          </a:p>
          <a:p>
            <a:r>
              <a:rPr lang="it-IT" dirty="0" err="1"/>
              <a:t>Refined</a:t>
            </a:r>
            <a:r>
              <a:rPr lang="it-IT" dirty="0"/>
              <a:t> </a:t>
            </a:r>
            <a:r>
              <a:rPr lang="it-IT" dirty="0" err="1"/>
              <a:t>prototype</a:t>
            </a:r>
            <a:r>
              <a:rPr lang="it-IT" dirty="0"/>
              <a:t> with zero clearance </a:t>
            </a:r>
            <a:r>
              <a:rPr lang="it-IT" dirty="0" err="1"/>
              <a:t>btw</a:t>
            </a:r>
            <a:r>
              <a:rPr lang="it-IT" dirty="0"/>
              <a:t> </a:t>
            </a:r>
            <a:r>
              <a:rPr lang="it-IT" dirty="0" err="1"/>
              <a:t>blocks</a:t>
            </a:r>
            <a:r>
              <a:rPr lang="it-IT" dirty="0"/>
              <a:t> and roller pins:</a:t>
            </a:r>
          </a:p>
          <a:p>
            <a:r>
              <a:rPr lang="it-IT" dirty="0"/>
              <a:t>- </a:t>
            </a:r>
            <a:r>
              <a:rPr lang="it-IT" dirty="0" err="1"/>
              <a:t>deformation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mid</a:t>
            </a:r>
            <a:r>
              <a:rPr lang="it-IT" dirty="0"/>
              <a:t> points </a:t>
            </a:r>
            <a:r>
              <a:rPr lang="it-IT" dirty="0" err="1"/>
              <a:t>btw</a:t>
            </a:r>
            <a:r>
              <a:rPr lang="it-IT" dirty="0"/>
              <a:t> rollers: </a:t>
            </a:r>
            <a:r>
              <a:rPr lang="en-US" sz="1800" dirty="0"/>
              <a:t>~ </a:t>
            </a:r>
            <a:r>
              <a:rPr lang="it-IT" dirty="0"/>
              <a:t>0.06 mm/</a:t>
            </a:r>
            <a:r>
              <a:rPr lang="it-IT" dirty="0" err="1"/>
              <a:t>daN</a:t>
            </a:r>
            <a:endParaRPr lang="it-IT" dirty="0"/>
          </a:p>
          <a:p>
            <a:r>
              <a:rPr lang="it-IT" dirty="0"/>
              <a:t>(</a:t>
            </a:r>
            <a:r>
              <a:rPr lang="it-IT" dirty="0" err="1"/>
              <a:t>tighter</a:t>
            </a:r>
            <a:r>
              <a:rPr lang="it-IT" dirty="0"/>
              <a:t> </a:t>
            </a:r>
            <a:r>
              <a:rPr lang="it-IT" dirty="0" err="1"/>
              <a:t>coupling</a:t>
            </a:r>
            <a:r>
              <a:rPr lang="it-IT" dirty="0"/>
              <a:t> </a:t>
            </a:r>
            <a:r>
              <a:rPr lang="it-IT" dirty="0" err="1"/>
              <a:t>tolerances</a:t>
            </a:r>
            <a:r>
              <a:rPr lang="it-IT" dirty="0"/>
              <a:t>, cost, rollers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roll/slide… )</a:t>
            </a:r>
          </a:p>
          <a:p>
            <a:endParaRPr lang="it-IT" dirty="0"/>
          </a:p>
          <a:p>
            <a:r>
              <a:rPr lang="it-IT" dirty="0"/>
              <a:t>Load </a:t>
            </a:r>
            <a:r>
              <a:rPr lang="it-IT" dirty="0" err="1"/>
              <a:t>parallel</a:t>
            </a:r>
            <a:r>
              <a:rPr lang="it-IT" dirty="0"/>
              <a:t> to CP </a:t>
            </a:r>
            <a:r>
              <a:rPr lang="it-IT" dirty="0" err="1"/>
              <a:t>plane</a:t>
            </a:r>
            <a:r>
              <a:rPr lang="it-IT" dirty="0"/>
              <a:t>: </a:t>
            </a:r>
          </a:p>
          <a:p>
            <a:r>
              <a:rPr lang="it-IT" dirty="0"/>
              <a:t>- </a:t>
            </a:r>
            <a:r>
              <a:rPr lang="it-IT" dirty="0" err="1"/>
              <a:t>deformation</a:t>
            </a:r>
            <a:r>
              <a:rPr lang="it-IT" dirty="0"/>
              <a:t> of top CP </a:t>
            </a:r>
            <a:r>
              <a:rPr lang="it-IT" dirty="0" err="1"/>
              <a:t>edge</a:t>
            </a:r>
            <a:r>
              <a:rPr lang="it-IT" dirty="0"/>
              <a:t>: 0.01 mm/</a:t>
            </a:r>
            <a:r>
              <a:rPr lang="it-IT" dirty="0" err="1"/>
              <a:t>daN</a:t>
            </a:r>
            <a:endParaRPr lang="it-IT" dirty="0"/>
          </a:p>
          <a:p>
            <a:r>
              <a:rPr lang="it-IT" dirty="0"/>
              <a:t>- FEA: 2 </a:t>
            </a:r>
            <a:r>
              <a:rPr lang="it-IT" dirty="0" err="1"/>
              <a:t>um</a:t>
            </a:r>
            <a:r>
              <a:rPr lang="it-IT" dirty="0"/>
              <a:t>/</a:t>
            </a:r>
            <a:r>
              <a:rPr lang="it-IT" dirty="0" err="1"/>
              <a:t>daN</a:t>
            </a:r>
            <a:endParaRPr lang="it-IT" dirty="0"/>
          </a:p>
          <a:p>
            <a:endParaRPr lang="it-IT" dirty="0"/>
          </a:p>
          <a:p>
            <a:r>
              <a:rPr lang="it-IT" dirty="0"/>
              <a:t>Roller </a:t>
            </a:r>
            <a:r>
              <a:rPr lang="it-IT" dirty="0" err="1"/>
              <a:t>blocks</a:t>
            </a:r>
            <a:r>
              <a:rPr lang="it-IT" dirty="0"/>
              <a:t> by GF or CF </a:t>
            </a:r>
            <a:r>
              <a:rPr lang="it-IT" dirty="0" err="1"/>
              <a:t>peek</a:t>
            </a:r>
            <a:r>
              <a:rPr lang="it-IT" dirty="0"/>
              <a:t> </a:t>
            </a:r>
          </a:p>
          <a:p>
            <a:r>
              <a:rPr lang="it-IT" dirty="0"/>
              <a:t>Roller pins with no clearance w.r.t. roller </a:t>
            </a:r>
            <a:r>
              <a:rPr lang="it-IT" dirty="0" err="1"/>
              <a:t>block</a:t>
            </a:r>
            <a:r>
              <a:rPr lang="it-IT" dirty="0"/>
              <a:t> </a:t>
            </a:r>
            <a:r>
              <a:rPr lang="it-IT" dirty="0" err="1"/>
              <a:t>hole</a:t>
            </a:r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dirty="0" err="1"/>
              <a:t>Worst</a:t>
            </a:r>
            <a:r>
              <a:rPr lang="it-IT" dirty="0"/>
              <a:t>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sag</a:t>
            </a:r>
            <a:r>
              <a:rPr lang="it-IT" dirty="0"/>
              <a:t> </a:t>
            </a:r>
          </a:p>
          <a:p>
            <a:r>
              <a:rPr lang="it-IT" dirty="0"/>
              <a:t>(</a:t>
            </a:r>
            <a:r>
              <a:rPr lang="it-IT" dirty="0" err="1"/>
              <a:t>polar</a:t>
            </a:r>
            <a:r>
              <a:rPr lang="it-IT" dirty="0"/>
              <a:t> positions)</a:t>
            </a:r>
          </a:p>
          <a:p>
            <a:r>
              <a:rPr lang="it-IT" dirty="0" err="1"/>
              <a:t>mostly</a:t>
            </a:r>
            <a:r>
              <a:rPr lang="it-IT" dirty="0"/>
              <a:t> due </a:t>
            </a:r>
          </a:p>
          <a:p>
            <a:r>
              <a:rPr lang="it-IT" dirty="0"/>
              <a:t>to rollers </a:t>
            </a:r>
            <a:r>
              <a:rPr lang="it-IT" dirty="0" err="1"/>
              <a:t>sag</a:t>
            </a:r>
            <a:r>
              <a:rPr lang="it-IT" dirty="0"/>
              <a:t> </a:t>
            </a:r>
          </a:p>
          <a:p>
            <a:r>
              <a:rPr lang="it-IT" dirty="0"/>
              <a:t>up to </a:t>
            </a:r>
            <a:r>
              <a:rPr lang="en-US" sz="1800" dirty="0"/>
              <a:t>~ </a:t>
            </a:r>
            <a:r>
              <a:rPr lang="it-IT" dirty="0"/>
              <a:t>0.25 mm</a:t>
            </a:r>
          </a:p>
          <a:p>
            <a:r>
              <a:rPr lang="it-IT" dirty="0"/>
              <a:t>(vs </a:t>
            </a:r>
            <a:r>
              <a:rPr lang="en-US" sz="1800" dirty="0"/>
              <a:t>~ </a:t>
            </a:r>
            <a:r>
              <a:rPr lang="it-IT" dirty="0"/>
              <a:t>0.1 mm FEA)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D35A76-B5DF-BE12-9180-523E88F7FAFD}"/>
              </a:ext>
            </a:extLst>
          </p:cNvPr>
          <p:cNvSpPr txBox="1"/>
          <p:nvPr/>
        </p:nvSpPr>
        <p:spPr>
          <a:xfrm>
            <a:off x="4391272" y="6068161"/>
            <a:ext cx="154401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100" dirty="0" err="1"/>
              <a:t>Deformation</a:t>
            </a:r>
            <a:r>
              <a:rPr lang="it-IT" sz="1100" dirty="0"/>
              <a:t> </a:t>
            </a:r>
          </a:p>
          <a:p>
            <a:pPr algn="r"/>
            <a:r>
              <a:rPr lang="it-IT" sz="1100" dirty="0"/>
              <a:t>due to 5 </a:t>
            </a:r>
            <a:r>
              <a:rPr lang="it-IT" sz="1100" dirty="0" err="1"/>
              <a:t>daN</a:t>
            </a:r>
            <a:r>
              <a:rPr lang="it-IT" sz="1100" dirty="0"/>
              <a:t> </a:t>
            </a:r>
          </a:p>
          <a:p>
            <a:pPr algn="r"/>
            <a:r>
              <a:rPr lang="it-IT" sz="1100" dirty="0" err="1"/>
              <a:t>uniformely</a:t>
            </a:r>
            <a:r>
              <a:rPr lang="it-IT" sz="1100" dirty="0"/>
              <a:t> </a:t>
            </a:r>
            <a:r>
              <a:rPr lang="it-IT" sz="1100" dirty="0" err="1"/>
              <a:t>applied</a:t>
            </a:r>
            <a:r>
              <a:rPr lang="it-IT" sz="1100" dirty="0"/>
              <a:t> load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81185-E4D7-A746-966B-C48F56DCF1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661" y="2637916"/>
            <a:ext cx="2034382" cy="1816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7FA1C-5CB6-2E7D-8067-9B19968FB5C3}"/>
              </a:ext>
            </a:extLst>
          </p:cNvPr>
          <p:cNvSpPr txBox="1"/>
          <p:nvPr/>
        </p:nvSpPr>
        <p:spPr>
          <a:xfrm>
            <a:off x="9905313" y="1291594"/>
            <a:ext cx="2070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Simulation of test setup with single force at CP center, 5daN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CEC9-A344-14CA-E0C2-6BFC4969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2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404276" y="378099"/>
            <a:ext cx="11595884" cy="5140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r>
              <a:rPr lang="en-GB" sz="2400" b="1" dirty="0">
                <a:solidFill>
                  <a:srgbClr val="0070C0"/>
                </a:solidFill>
                <a:latin typeface="+mn-lt"/>
              </a:rPr>
              <a:t>Rollers  position on the CP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845" y="1055813"/>
            <a:ext cx="1169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minimize effect of rails deviation, rollers shall be as near as possible to CP corners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371D6-93E7-A221-948B-C92B8008FF0E}"/>
              </a:ext>
            </a:extLst>
          </p:cNvPr>
          <p:cNvGrpSpPr/>
          <p:nvPr/>
        </p:nvGrpSpPr>
        <p:grpSpPr>
          <a:xfrm>
            <a:off x="1523051" y="1345524"/>
            <a:ext cx="8907532" cy="2163220"/>
            <a:chOff x="-1093824" y="1339217"/>
            <a:chExt cx="10805760" cy="2758728"/>
          </a:xfrm>
        </p:grpSpPr>
        <p:grpSp>
          <p:nvGrpSpPr>
            <p:cNvPr id="4" name="Group 3"/>
            <p:cNvGrpSpPr/>
            <p:nvPr/>
          </p:nvGrpSpPr>
          <p:grpSpPr>
            <a:xfrm>
              <a:off x="840131" y="1339217"/>
              <a:ext cx="8871805" cy="1406806"/>
              <a:chOff x="973866" y="2508261"/>
              <a:chExt cx="10660343" cy="1690415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973866" y="2842601"/>
                <a:ext cx="10660343" cy="1297834"/>
                <a:chOff x="80637" y="4325750"/>
                <a:chExt cx="10660343" cy="1297834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 rot="21412015">
                  <a:off x="2146478" y="4379406"/>
                  <a:ext cx="1991933" cy="1043188"/>
                  <a:chOff x="2103548" y="4378817"/>
                  <a:chExt cx="1991933" cy="1043188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103548" y="437881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80637" y="5447168"/>
                  <a:ext cx="10660343" cy="25722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6" name="Group 35"/>
                <p:cNvGrpSpPr/>
                <p:nvPr/>
              </p:nvGrpSpPr>
              <p:grpSpPr>
                <a:xfrm>
                  <a:off x="4158392" y="4325750"/>
                  <a:ext cx="1991933" cy="1043188"/>
                  <a:chOff x="2103548" y="4378817"/>
                  <a:chExt cx="1991933" cy="1043188"/>
                </a:xfrm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2103548" y="437881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 rot="151613">
                  <a:off x="96987" y="4387656"/>
                  <a:ext cx="1991933" cy="1043188"/>
                  <a:chOff x="2103548" y="4378817"/>
                  <a:chExt cx="1991933" cy="1043188"/>
                </a:xfrm>
              </p:grpSpPr>
              <p:sp>
                <p:nvSpPr>
                  <p:cNvPr id="45" name="Rectangle 44"/>
                  <p:cNvSpPr/>
                  <p:nvPr/>
                </p:nvSpPr>
                <p:spPr>
                  <a:xfrm>
                    <a:off x="2103548" y="437881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38" name="Chord 37"/>
                <p:cNvSpPr/>
                <p:nvPr/>
              </p:nvSpPr>
              <p:spPr>
                <a:xfrm rot="5400000">
                  <a:off x="5029861" y="5232924"/>
                  <a:ext cx="248992" cy="532327"/>
                </a:xfrm>
                <a:prstGeom prst="chord">
                  <a:avLst>
                    <a:gd name="adj1" fmla="val 5573343"/>
                    <a:gd name="adj2" fmla="val 1596716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" name="Group 38"/>
                <p:cNvGrpSpPr/>
                <p:nvPr/>
              </p:nvGrpSpPr>
              <p:grpSpPr>
                <a:xfrm rot="21412015">
                  <a:off x="8229001" y="4363624"/>
                  <a:ext cx="1991933" cy="1043188"/>
                  <a:chOff x="2103548" y="4378817"/>
                  <a:chExt cx="1991933" cy="1043188"/>
                </a:xfrm>
              </p:grpSpPr>
              <p:sp>
                <p:nvSpPr>
                  <p:cNvPr id="43" name="Rectangle 42"/>
                  <p:cNvSpPr/>
                  <p:nvPr/>
                </p:nvSpPr>
                <p:spPr>
                  <a:xfrm>
                    <a:off x="2103548" y="437881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0" name="Group 39"/>
                <p:cNvGrpSpPr/>
                <p:nvPr/>
              </p:nvGrpSpPr>
              <p:grpSpPr>
                <a:xfrm rot="151613">
                  <a:off x="6179510" y="4371874"/>
                  <a:ext cx="1991933" cy="1043188"/>
                  <a:chOff x="2103548" y="4378817"/>
                  <a:chExt cx="1991933" cy="1043188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2103548" y="437881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52" name="TextBox 51"/>
              <p:cNvSpPr txBox="1"/>
              <p:nvPr/>
            </p:nvSpPr>
            <p:spPr>
              <a:xfrm>
                <a:off x="2496862" y="3466579"/>
                <a:ext cx="1210612" cy="359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1.8 mm gap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00058" y="2508261"/>
                <a:ext cx="73609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0.9 mm gap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478299" y="2543202"/>
                <a:ext cx="73609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0.9 mm gap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679536" y="3967844"/>
                <a:ext cx="109517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1 mm rail deviation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2451" y="2712301"/>
              <a:ext cx="6985455" cy="1385644"/>
              <a:chOff x="1767815" y="4196427"/>
              <a:chExt cx="8393708" cy="1664987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767815" y="4460008"/>
                <a:ext cx="8393708" cy="1258022"/>
                <a:chOff x="930688" y="4365562"/>
                <a:chExt cx="8393708" cy="125802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 rot="21412015">
                  <a:off x="3038274" y="4379074"/>
                  <a:ext cx="2097299" cy="1041628"/>
                  <a:chOff x="2993993" y="4430107"/>
                  <a:chExt cx="2097299" cy="1041628"/>
                </a:xfrm>
              </p:grpSpPr>
              <p:sp>
                <p:nvSpPr>
                  <p:cNvPr id="2" name="Rectangle 1"/>
                  <p:cNvSpPr/>
                  <p:nvPr/>
                </p:nvSpPr>
                <p:spPr>
                  <a:xfrm rot="21591149">
                    <a:off x="3099359" y="4430107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" name="Oval 2"/>
                  <p:cNvSpPr/>
                  <p:nvPr/>
                </p:nvSpPr>
                <p:spPr>
                  <a:xfrm>
                    <a:off x="2993993" y="534294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930688" y="5487442"/>
                  <a:ext cx="8393708" cy="38049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/>
                <p:cNvGrpSpPr/>
                <p:nvPr/>
              </p:nvGrpSpPr>
              <p:grpSpPr>
                <a:xfrm>
                  <a:off x="5085671" y="4365562"/>
                  <a:ext cx="2090483" cy="1003376"/>
                  <a:chOff x="3030827" y="4418629"/>
                  <a:chExt cx="2090483" cy="1003376"/>
                </a:xfrm>
              </p:grpSpPr>
              <p:sp>
                <p:nvSpPr>
                  <p:cNvPr id="17" name="Rectangle 16"/>
                  <p:cNvSpPr/>
                  <p:nvPr/>
                </p:nvSpPr>
                <p:spPr>
                  <a:xfrm rot="168656">
                    <a:off x="3129377" y="4418629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3030827" y="529321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 rot="151613">
                  <a:off x="1049028" y="4434595"/>
                  <a:ext cx="2043817" cy="1085822"/>
                  <a:chOff x="3057650" y="4382573"/>
                  <a:chExt cx="2043817" cy="1085822"/>
                </a:xfrm>
              </p:grpSpPr>
              <p:sp>
                <p:nvSpPr>
                  <p:cNvPr id="21" name="Rectangle 20"/>
                  <p:cNvSpPr/>
                  <p:nvPr/>
                </p:nvSpPr>
                <p:spPr>
                  <a:xfrm rot="21448387">
                    <a:off x="3109534" y="4382573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057650" y="5339607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8" name="Chord 7"/>
                <p:cNvSpPr/>
                <p:nvPr/>
              </p:nvSpPr>
              <p:spPr>
                <a:xfrm rot="5400000">
                  <a:off x="5029861" y="5232924"/>
                  <a:ext cx="248992" cy="532327"/>
                </a:xfrm>
                <a:prstGeom prst="chord">
                  <a:avLst>
                    <a:gd name="adj1" fmla="val 5573343"/>
                    <a:gd name="adj2" fmla="val 1596716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 rot="21412015">
                  <a:off x="9137899" y="5326452"/>
                  <a:ext cx="137374" cy="12878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 rot="151613">
                  <a:off x="7152880" y="4412683"/>
                  <a:ext cx="2041297" cy="1086574"/>
                  <a:chOff x="3078703" y="4375563"/>
                  <a:chExt cx="2041297" cy="1086574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 rot="21448387">
                    <a:off x="3128067" y="4375563"/>
                    <a:ext cx="1991933" cy="9144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8" name="Oval 27"/>
                  <p:cNvSpPr/>
                  <p:nvPr/>
                </p:nvSpPr>
                <p:spPr>
                  <a:xfrm>
                    <a:off x="3078703" y="5333349"/>
                    <a:ext cx="137374" cy="1287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  <p:sp>
            <p:nvSpPr>
              <p:cNvPr id="31" name="TextBox 30"/>
              <p:cNvSpPr txBox="1"/>
              <p:nvPr/>
            </p:nvSpPr>
            <p:spPr>
              <a:xfrm>
                <a:off x="5632075" y="4196427"/>
                <a:ext cx="73609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0.9 mm gap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030290" y="5183581"/>
                <a:ext cx="79380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0.45 mm gap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00000" y="5630582"/>
                <a:ext cx="109517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1 mm rail deviation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060134" y="5175753"/>
                <a:ext cx="79380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0.45 mm gap</a:t>
                </a:r>
              </a:p>
            </p:txBody>
          </p:sp>
        </p:grpSp>
        <p:sp>
          <p:nvSpPr>
            <p:cNvPr id="85" name="TextBox 84"/>
            <p:cNvSpPr txBox="1"/>
            <p:nvPr/>
          </p:nvSpPr>
          <p:spPr>
            <a:xfrm>
              <a:off x="7170583" y="2168698"/>
              <a:ext cx="1007502" cy="298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C000"/>
                  </a:solidFill>
                </a:rPr>
                <a:t>1.8 mm gap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-1093824" y="1601755"/>
              <a:ext cx="1953455" cy="94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RUs rotation propagate to all the RUs and to all tray 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-903495" y="2920851"/>
              <a:ext cx="2480387" cy="94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RUs rotation is smaller and does not propagate, limited to only two RUs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F7F2FBE-C49C-AF02-2739-FF073B056A3E}"/>
              </a:ext>
            </a:extLst>
          </p:cNvPr>
          <p:cNvSpPr txBox="1"/>
          <p:nvPr/>
        </p:nvSpPr>
        <p:spPr>
          <a:xfrm>
            <a:off x="424131" y="3939297"/>
            <a:ext cx="1169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Rollers at CP corners maximize sag perpendicular to tray plane (tray at and near polar positions)</a:t>
            </a:r>
          </a:p>
        </p:txBody>
      </p:sp>
      <p:pic>
        <p:nvPicPr>
          <p:cNvPr id="59" name="Picture 58" descr="A picture containing text, screenshot, graphic design, colorfulness&#10;&#10;Description automatically generated">
            <a:extLst>
              <a:ext uri="{FF2B5EF4-FFF2-40B4-BE49-F238E27FC236}">
                <a16:creationId xmlns:a16="http://schemas.microsoft.com/office/drawing/2014/main" id="{B7E2B2CF-5D18-FE9F-0E21-1F4E00931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" b="28461"/>
          <a:stretch/>
        </p:blipFill>
        <p:spPr>
          <a:xfrm>
            <a:off x="7861165" y="4351571"/>
            <a:ext cx="3662675" cy="212833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6B5E0091-8A35-40EF-D5F8-886154712887}"/>
              </a:ext>
            </a:extLst>
          </p:cNvPr>
          <p:cNvSpPr txBox="1"/>
          <p:nvPr/>
        </p:nvSpPr>
        <p:spPr>
          <a:xfrm>
            <a:off x="5536344" y="4863477"/>
            <a:ext cx="2153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Rollers position as trade off between the two requirements</a:t>
            </a:r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79912E61-FC6C-9B8A-4932-E0412F168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13</a:t>
            </a:fld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69BC3B6F-6C18-0A75-0CF3-AAFB2A178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11"/>
          <a:stretch/>
        </p:blipFill>
        <p:spPr>
          <a:xfrm>
            <a:off x="668159" y="4349649"/>
            <a:ext cx="4548035" cy="21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4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8A4258B-E36D-1C8B-1A74-7A8580F7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7851">
            <a:off x="6888563" y="2725653"/>
            <a:ext cx="4968704" cy="146242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7329227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789" y="3734073"/>
            <a:ext cx="4559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Pultruded </a:t>
            </a:r>
            <a:r>
              <a:rPr lang="en-US" dirty="0" err="1"/>
              <a:t>Glas</a:t>
            </a:r>
            <a:r>
              <a:rPr lang="en-US" dirty="0"/>
              <a:t> Fiber,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Feet position ~ in correspondence of TRK service ribs, doubled at service ends, plus other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pitch &lt; 500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“Special” (half “wing”) I-beams near TRK rails (2 specular types)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“Special” longer I-beams every 6 trays</a:t>
            </a:r>
          </a:p>
          <a:p>
            <a:r>
              <a:rPr lang="en-US" dirty="0"/>
              <a:t>	(</a:t>
            </a:r>
            <a:r>
              <a:rPr lang="en-US" dirty="0" err="1"/>
              <a:t>supertray</a:t>
            </a:r>
            <a:r>
              <a:rPr lang="en-US" dirty="0"/>
              <a:t>)  </a:t>
            </a:r>
          </a:p>
          <a:p>
            <a:r>
              <a:rPr lang="en-US" dirty="0"/>
              <a:t>Overall 4 I-beams types from same pultrusion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85BDC-9E74-042E-15EE-E29DA3CE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535D89-FA19-13FA-60DE-E0D44FAC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9" y="662638"/>
            <a:ext cx="2869408" cy="2766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F5A611-55F1-D9C3-0914-57DD2D45C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62" y="4135523"/>
            <a:ext cx="4467249" cy="25042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FA72D4-D9FA-CD4B-88C4-6B504D05D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039" y="2878913"/>
            <a:ext cx="1668939" cy="3760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B9404-46FC-B5A4-87AB-7131872DC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625" y="723053"/>
            <a:ext cx="8080371" cy="21990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5BFECD-3F05-8494-2729-785B65B2472A}"/>
              </a:ext>
            </a:extLst>
          </p:cNvPr>
          <p:cNvSpPr txBox="1"/>
          <p:nvPr/>
        </p:nvSpPr>
        <p:spPr>
          <a:xfrm>
            <a:off x="1858784" y="218219"/>
            <a:ext cx="97848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As presented at BTST EDR</a:t>
            </a:r>
            <a:endParaRPr lang="en-US" sz="1600" dirty="0">
              <a:hlinkClick r:id="rId7"/>
            </a:endParaRPr>
          </a:p>
          <a:p>
            <a:r>
              <a:rPr lang="en-US" sz="1600" dirty="0">
                <a:hlinkClick r:id="rId7"/>
              </a:rPr>
              <a:t>https://indico.cern.ch/event/1097318/contributions/4616812/attachments/2355293/4022573/EDR_20211201.pdf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154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272" y="1304120"/>
            <a:ext cx="2873344" cy="26000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78087" y="3480334"/>
            <a:ext cx="94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Fixing screw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45394" y="1016800"/>
            <a:ext cx="54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 </a:t>
            </a:r>
          </a:p>
          <a:p>
            <a:r>
              <a:rPr lang="en-US" sz="1200" dirty="0"/>
              <a:t>screw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45319" y="352750"/>
            <a:ext cx="7329227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 to BTST fixing brackets (feet)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231" y="4118702"/>
            <a:ext cx="773157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allows adjustment in phi, r,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2xM3 screws  fixing bracket to M3 riveted inserts, +/- 2 mm adjustment to compensate rivets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screws to adjust radial position and tilting in all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embedded M4 nut, +/- 2 mm floating in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pre-mounted on BTST, aligned and positioned on jig , still adjustable with I-beam on it.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en-US" sz="2400" dirty="0"/>
              <a:t>Pre-production ready soon</a:t>
            </a:r>
          </a:p>
        </p:txBody>
      </p:sp>
      <p:sp>
        <p:nvSpPr>
          <p:cNvPr id="24" name="Left-Right Arrow 23"/>
          <p:cNvSpPr/>
          <p:nvPr/>
        </p:nvSpPr>
        <p:spPr>
          <a:xfrm rot="19607155">
            <a:off x="6207039" y="3329773"/>
            <a:ext cx="920605" cy="242308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9751301">
            <a:off x="5553578" y="3535016"/>
            <a:ext cx="2449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+/-2 mm adjustable position </a:t>
            </a:r>
            <a:r>
              <a:rPr lang="en-US" sz="1100" dirty="0" err="1"/>
              <a:t>wrt</a:t>
            </a:r>
            <a:r>
              <a:rPr lang="en-US" sz="1100" dirty="0"/>
              <a:t> screws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05059" y="3894179"/>
            <a:ext cx="972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Section view</a:t>
            </a:r>
          </a:p>
        </p:txBody>
      </p:sp>
      <p:sp>
        <p:nvSpPr>
          <p:cNvPr id="42" name="Left-Right Arrow 41"/>
          <p:cNvSpPr/>
          <p:nvPr/>
        </p:nvSpPr>
        <p:spPr>
          <a:xfrm rot="1532235">
            <a:off x="6069857" y="2718307"/>
            <a:ext cx="753636" cy="198361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529126">
            <a:off x="5696316" y="2842908"/>
            <a:ext cx="1347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+/-2 mm floating nut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6231" y="1016801"/>
            <a:ext cx="3568908" cy="2787518"/>
            <a:chOff x="925357" y="1155301"/>
            <a:chExt cx="3568908" cy="27875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908" y="1465281"/>
              <a:ext cx="3122517" cy="247753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50882" y="1155301"/>
              <a:ext cx="548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</a:t>
              </a:r>
            </a:p>
            <a:p>
              <a:r>
                <a:rPr lang="en-US" sz="1200" dirty="0"/>
                <a:t>screw</a:t>
              </a:r>
            </a:p>
          </p:txBody>
        </p:sp>
        <p:sp>
          <p:nvSpPr>
            <p:cNvPr id="27" name="Left-Right Arrow 26"/>
            <p:cNvSpPr/>
            <p:nvPr/>
          </p:nvSpPr>
          <p:spPr>
            <a:xfrm rot="1876045">
              <a:off x="2478267" y="2226859"/>
              <a:ext cx="599557" cy="107241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 rot="1967232">
              <a:off x="1655243" y="2464563"/>
              <a:ext cx="16774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+/-2 mm floating nut</a:t>
              </a:r>
            </a:p>
          </p:txBody>
        </p:sp>
        <p:sp>
          <p:nvSpPr>
            <p:cNvPr id="45" name="Left-Right Arrow 44"/>
            <p:cNvSpPr/>
            <p:nvPr/>
          </p:nvSpPr>
          <p:spPr>
            <a:xfrm rot="19813232">
              <a:off x="2924349" y="3099613"/>
              <a:ext cx="599557" cy="107241"/>
            </a:xfrm>
            <a:prstGeom prst="leftRight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 rot="19697192">
              <a:off x="2134566" y="3373473"/>
              <a:ext cx="23596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+/-2 mm adjustable position </a:t>
              </a:r>
              <a:r>
                <a:rPr lang="en-US" sz="1050" dirty="0" err="1"/>
                <a:t>wrt</a:t>
              </a:r>
              <a:r>
                <a:rPr lang="en-US" sz="1050" dirty="0"/>
                <a:t> screws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25357" y="1898854"/>
              <a:ext cx="548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</a:t>
              </a:r>
            </a:p>
            <a:p>
              <a:r>
                <a:rPr lang="en-US" sz="1200" dirty="0"/>
                <a:t>screw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34448" y="3105782"/>
              <a:ext cx="548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</a:t>
              </a:r>
            </a:p>
            <a:p>
              <a:r>
                <a:rPr lang="en-US" sz="1200" dirty="0"/>
                <a:t>screw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29214" y="2099160"/>
              <a:ext cx="5489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Set </a:t>
              </a:r>
            </a:p>
            <a:p>
              <a:r>
                <a:rPr lang="en-US" sz="1200" dirty="0"/>
                <a:t>screw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679260" y="2465824"/>
            <a:ext cx="944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Fixing screw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38950" y="1803779"/>
            <a:ext cx="548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Set </a:t>
            </a:r>
          </a:p>
          <a:p>
            <a:r>
              <a:rPr lang="en-US" sz="1200" dirty="0"/>
              <a:t>screw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945" y="309964"/>
            <a:ext cx="2229976" cy="1413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288" y="294199"/>
            <a:ext cx="1487172" cy="233951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D6121-9236-74E6-248B-85F62D59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7676C1-39FE-D063-F627-3460ABB18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271" y="3664688"/>
            <a:ext cx="3837151" cy="28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B19AFF-0CCF-F60C-E24A-7AD7D2F2A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86" y="1788093"/>
            <a:ext cx="2572352" cy="18810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561D0-4C4D-AD53-7FC8-BFEB467B809A}"/>
              </a:ext>
            </a:extLst>
          </p:cNvPr>
          <p:cNvSpPr txBox="1"/>
          <p:nvPr/>
        </p:nvSpPr>
        <p:spPr>
          <a:xfrm>
            <a:off x="168919" y="955101"/>
            <a:ext cx="97359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Load test to </a:t>
            </a:r>
            <a:r>
              <a:rPr lang="it-IT" dirty="0" err="1"/>
              <a:t>esteem</a:t>
            </a:r>
            <a:r>
              <a:rPr lang="it-IT" dirty="0"/>
              <a:t> GF I-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elastic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, </a:t>
            </a:r>
            <a:r>
              <a:rPr lang="it-IT" dirty="0" err="1"/>
              <a:t>assumed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unidirectional</a:t>
            </a:r>
            <a:r>
              <a:rPr lang="it-IT" dirty="0"/>
              <a:t> </a:t>
            </a:r>
            <a:r>
              <a:rPr lang="it-IT" dirty="0" err="1"/>
              <a:t>orthotropic</a:t>
            </a:r>
            <a:r>
              <a:rPr lang="it-IT" dirty="0"/>
              <a:t>: </a:t>
            </a:r>
          </a:p>
          <a:p>
            <a:r>
              <a:rPr lang="it-IT" dirty="0" err="1"/>
              <a:t>E</a:t>
            </a:r>
            <a:r>
              <a:rPr lang="it-IT" baseline="-25000" dirty="0" err="1"/>
              <a:t>z</a:t>
            </a:r>
            <a:r>
              <a:rPr lang="it-IT" dirty="0"/>
              <a:t> </a:t>
            </a:r>
            <a:r>
              <a:rPr lang="it-IT" sz="1800" dirty="0"/>
              <a:t>~ </a:t>
            </a:r>
            <a:r>
              <a:rPr lang="it-IT" dirty="0"/>
              <a:t>40 </a:t>
            </a:r>
            <a:r>
              <a:rPr lang="it-IT" dirty="0" err="1"/>
              <a:t>GPa</a:t>
            </a:r>
            <a:r>
              <a:rPr lang="it-IT" dirty="0"/>
              <a:t>, E</a:t>
            </a:r>
            <a:r>
              <a:rPr lang="it-IT" baseline="-25000" dirty="0"/>
              <a:t>x, y</a:t>
            </a:r>
            <a:r>
              <a:rPr lang="it-IT" dirty="0"/>
              <a:t> </a:t>
            </a:r>
            <a:r>
              <a:rPr lang="it-IT" sz="1800" dirty="0"/>
              <a:t>~ </a:t>
            </a:r>
            <a:r>
              <a:rPr lang="it-IT" dirty="0"/>
              <a:t>4 </a:t>
            </a:r>
            <a:r>
              <a:rPr lang="it-IT" dirty="0" err="1"/>
              <a:t>Gpa</a:t>
            </a:r>
            <a:r>
              <a:rPr lang="it-IT" dirty="0"/>
              <a:t> (</a:t>
            </a:r>
            <a:r>
              <a:rPr lang="it-IT" dirty="0" err="1"/>
              <a:t>corresponding</a:t>
            </a:r>
            <a:r>
              <a:rPr lang="it-IT" dirty="0"/>
              <a:t> to ~ 60% of GF … </a:t>
            </a:r>
            <a:r>
              <a:rPr lang="it-IT" dirty="0" err="1"/>
              <a:t>depending</a:t>
            </a:r>
            <a:r>
              <a:rPr lang="it-IT" dirty="0"/>
              <a:t> on </a:t>
            </a:r>
            <a:r>
              <a:rPr lang="it-IT" dirty="0" err="1"/>
              <a:t>fibers</a:t>
            </a:r>
            <a:r>
              <a:rPr lang="it-IT" dirty="0"/>
              <a:t> </a:t>
            </a:r>
            <a:r>
              <a:rPr lang="it-IT" dirty="0" err="1"/>
              <a:t>modulus</a:t>
            </a:r>
            <a:r>
              <a:rPr lang="it-IT" dirty="0"/>
              <a:t>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Measurement</a:t>
            </a:r>
            <a:r>
              <a:rPr lang="it-IT" dirty="0"/>
              <a:t> of I-</a:t>
            </a:r>
            <a:r>
              <a:rPr lang="it-IT" dirty="0" err="1"/>
              <a:t>beam</a:t>
            </a:r>
            <a:r>
              <a:rPr lang="it-IT" dirty="0"/>
              <a:t>-on-</a:t>
            </a:r>
            <a:r>
              <a:rPr lang="it-IT" dirty="0" err="1"/>
              <a:t>feet</a:t>
            </a:r>
            <a:r>
              <a:rPr lang="it-IT" dirty="0"/>
              <a:t> </a:t>
            </a:r>
            <a:r>
              <a:rPr lang="it-IT" dirty="0" err="1"/>
              <a:t>deformation</a:t>
            </a:r>
            <a:r>
              <a:rPr lang="it-IT" dirty="0"/>
              <a:t> w.r.t. </a:t>
            </a:r>
            <a:r>
              <a:rPr lang="it-IT" dirty="0" err="1"/>
              <a:t>esteemed</a:t>
            </a:r>
            <a:r>
              <a:rPr lang="it-IT" dirty="0"/>
              <a:t> load in BTST  </a:t>
            </a:r>
          </a:p>
          <a:p>
            <a:r>
              <a:rPr lang="it-IT" dirty="0"/>
              <a:t> </a:t>
            </a:r>
          </a:p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E91ACE-8267-9668-5165-3F79C5C61F3C}"/>
              </a:ext>
            </a:extLst>
          </p:cNvPr>
          <p:cNvSpPr txBox="1">
            <a:spLocks/>
          </p:cNvSpPr>
          <p:nvPr/>
        </p:nvSpPr>
        <p:spPr>
          <a:xfrm>
            <a:off x="340864" y="296066"/>
            <a:ext cx="11510272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 elastic properties qualification and I-beams deformation esteem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8F0FC9-5FF9-FD80-98AC-39BEA8A19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94" y="4446980"/>
            <a:ext cx="3730079" cy="21617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23EC14-E55B-4C7D-9B8F-C9A564AD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607" y="4441697"/>
            <a:ext cx="3340051" cy="2159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E3657-8203-0754-E6D9-ED3CF3F28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86" y="4446296"/>
            <a:ext cx="3669876" cy="215525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8A002-FF03-AB69-A0A0-70F1343A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72FAD0-C8B4-98A5-4CD1-21033CA84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202" y="1788093"/>
            <a:ext cx="3117043" cy="1449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760AC9-B696-BF1F-1161-DB349093C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259" y="2463890"/>
            <a:ext cx="3117043" cy="13568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9E7FAA-B088-3D3E-86B0-09FDC8483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3234" y="2920368"/>
            <a:ext cx="3117043" cy="1354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ED758A-348F-C698-4663-50EFCBBCD515}"/>
              </a:ext>
            </a:extLst>
          </p:cNvPr>
          <p:cNvSpPr txBox="1"/>
          <p:nvPr/>
        </p:nvSpPr>
        <p:spPr>
          <a:xfrm>
            <a:off x="6511455" y="1995159"/>
            <a:ext cx="503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Varius</a:t>
            </a:r>
            <a:r>
              <a:rPr lang="en-US" dirty="0"/>
              <a:t> check of I-beam deformation vs load position and feet pitch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6EF91-D451-8736-F648-F11D7D800498}"/>
              </a:ext>
            </a:extLst>
          </p:cNvPr>
          <p:cNvSpPr txBox="1"/>
          <p:nvPr/>
        </p:nvSpPr>
        <p:spPr>
          <a:xfrm>
            <a:off x="6588523" y="1634204"/>
            <a:ext cx="53921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UltraPul</a:t>
            </a:r>
            <a:r>
              <a:rPr lang="en-US" sz="1400" dirty="0"/>
              <a:t> 821049 - 82% fiberglass reinforced aromatic polyurethane</a:t>
            </a:r>
          </a:p>
        </p:txBody>
      </p:sp>
    </p:spTree>
    <p:extLst>
      <p:ext uri="{BB962C8B-B14F-4D97-AF65-F5344CB8AC3E}">
        <p14:creationId xmlns:p14="http://schemas.microsoft.com/office/powerpoint/2010/main" val="229006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0561D0-4C4D-AD53-7FC8-BFEB467B809A}"/>
              </a:ext>
            </a:extLst>
          </p:cNvPr>
          <p:cNvSpPr txBox="1"/>
          <p:nvPr/>
        </p:nvSpPr>
        <p:spPr>
          <a:xfrm>
            <a:off x="509517" y="649458"/>
            <a:ext cx="1109401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Worst</a:t>
            </a:r>
            <a:r>
              <a:rPr lang="it-IT" sz="1600" dirty="0"/>
              <a:t> case tracker service load ~ 137N/</a:t>
            </a:r>
            <a:r>
              <a:rPr lang="it-IT" sz="1600" dirty="0" err="1"/>
              <a:t>sector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Assuming</a:t>
            </a:r>
            <a:r>
              <a:rPr lang="it-IT" sz="1600" dirty="0"/>
              <a:t> load </a:t>
            </a:r>
            <a:r>
              <a:rPr lang="it-IT" sz="1600" dirty="0" err="1"/>
              <a:t>distributed</a:t>
            </a:r>
            <a:r>
              <a:rPr lang="it-IT" sz="1600" dirty="0"/>
              <a:t> on ….3 I-</a:t>
            </a:r>
            <a:r>
              <a:rPr lang="it-IT" sz="1600" dirty="0" err="1"/>
              <a:t>beams</a:t>
            </a:r>
            <a:r>
              <a:rPr lang="it-IT" sz="1600" dirty="0"/>
              <a:t>?</a:t>
            </a:r>
          </a:p>
          <a:p>
            <a:r>
              <a:rPr lang="it-IT" sz="1600" dirty="0" err="1"/>
              <a:t>transversal</a:t>
            </a:r>
            <a:r>
              <a:rPr lang="it-IT" sz="1600" dirty="0"/>
              <a:t>/</a:t>
            </a:r>
            <a:r>
              <a:rPr lang="it-IT" sz="1600" dirty="0" err="1"/>
              <a:t>tangential</a:t>
            </a:r>
            <a:r>
              <a:rPr lang="it-IT" sz="1600" dirty="0"/>
              <a:t> load on I </a:t>
            </a:r>
            <a:r>
              <a:rPr lang="it-IT" sz="1600" dirty="0" err="1"/>
              <a:t>beam</a:t>
            </a:r>
            <a:r>
              <a:rPr lang="it-IT" sz="1600" dirty="0"/>
              <a:t> «</a:t>
            </a:r>
            <a:r>
              <a:rPr lang="it-IT" sz="1600" dirty="0" err="1"/>
              <a:t>wing</a:t>
            </a:r>
            <a:r>
              <a:rPr lang="it-IT" sz="1600" dirty="0"/>
              <a:t>»:  ~ 45 N/I-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</a:p>
          <a:p>
            <a:r>
              <a:rPr lang="it-IT" sz="1600" dirty="0"/>
              <a:t>				(</a:t>
            </a:r>
            <a:r>
              <a:rPr lang="it-IT" sz="1600" dirty="0" err="1"/>
              <a:t>worst</a:t>
            </a:r>
            <a:r>
              <a:rPr lang="it-IT" sz="1600" dirty="0"/>
              <a:t> case scenario, </a:t>
            </a:r>
            <a:r>
              <a:rPr lang="it-IT" sz="1600" dirty="0" err="1"/>
              <a:t>sectors</a:t>
            </a:r>
            <a:r>
              <a:rPr lang="it-IT" sz="1600" dirty="0"/>
              <a:t> </a:t>
            </a:r>
            <a:r>
              <a:rPr lang="it-IT" sz="1600" dirty="0" err="1"/>
              <a:t>near</a:t>
            </a:r>
            <a:r>
              <a:rPr lang="it-IT" sz="1600" dirty="0"/>
              <a:t> </a:t>
            </a:r>
            <a:r>
              <a:rPr lang="it-IT" sz="1600" dirty="0" err="1"/>
              <a:t>equator</a:t>
            </a:r>
            <a:r>
              <a:rPr lang="it-IT" sz="1600" dirty="0"/>
              <a:t>)</a:t>
            </a:r>
          </a:p>
          <a:p>
            <a:r>
              <a:rPr lang="it-IT" sz="1600" dirty="0"/>
              <a:t>Test of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types</a:t>
            </a:r>
            <a:r>
              <a:rPr lang="it-IT" sz="1600" dirty="0"/>
              <a:t> of </a:t>
            </a:r>
            <a:r>
              <a:rPr lang="it-IT" sz="1600" dirty="0" err="1"/>
              <a:t>material</a:t>
            </a:r>
            <a:r>
              <a:rPr lang="it-IT" sz="1600" dirty="0"/>
              <a:t>  for </a:t>
            </a:r>
            <a:r>
              <a:rPr lang="it-IT" sz="1600" dirty="0" err="1"/>
              <a:t>feet</a:t>
            </a:r>
            <a:r>
              <a:rPr lang="it-IT" sz="1600" dirty="0"/>
              <a:t> vs </a:t>
            </a:r>
          </a:p>
          <a:p>
            <a:r>
              <a:rPr lang="it-IT" sz="1600" dirty="0"/>
              <a:t>FEA:       ~ 0.38 mm (@50N load, GF </a:t>
            </a:r>
            <a:r>
              <a:rPr lang="it-IT" sz="1600" dirty="0" err="1"/>
              <a:t>resin</a:t>
            </a:r>
            <a:r>
              <a:rPr lang="it-IT" sz="1600" dirty="0"/>
              <a:t> ) 	~ 0.08 mm/</a:t>
            </a:r>
            <a:r>
              <a:rPr lang="it-IT" sz="1600" dirty="0" err="1"/>
              <a:t>daN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ABS 3d printed </a:t>
            </a:r>
            <a:r>
              <a:rPr lang="it-IT" sz="1600" dirty="0" err="1"/>
              <a:t>feet</a:t>
            </a:r>
            <a:endParaRPr lang="it-IT" sz="1600" dirty="0"/>
          </a:p>
          <a:p>
            <a:r>
              <a:rPr lang="it-IT" sz="1600" dirty="0"/>
              <a:t>~ 1.1 mm (@50N load on top </a:t>
            </a:r>
            <a:r>
              <a:rPr lang="it-IT" sz="1600" dirty="0" err="1"/>
              <a:t>wing</a:t>
            </a:r>
            <a:r>
              <a:rPr lang="it-IT" sz="1600" dirty="0"/>
              <a:t> </a:t>
            </a:r>
            <a:r>
              <a:rPr lang="it-IT" sz="1600" dirty="0" err="1"/>
              <a:t>border</a:t>
            </a:r>
            <a:r>
              <a:rPr lang="it-IT" sz="1600" dirty="0"/>
              <a:t>) 		~ 0.22 mm/</a:t>
            </a:r>
            <a:r>
              <a:rPr lang="it-IT" sz="1600" dirty="0" err="1"/>
              <a:t>daN</a:t>
            </a:r>
            <a:endParaRPr lang="it-IT" sz="1600" dirty="0"/>
          </a:p>
          <a:p>
            <a:r>
              <a:rPr lang="it-IT" sz="1600" dirty="0" err="1"/>
              <a:t>Factor</a:t>
            </a:r>
            <a:r>
              <a:rPr lang="it-IT" sz="1600" dirty="0"/>
              <a:t> ~ 3 </a:t>
            </a:r>
            <a:r>
              <a:rPr lang="it-IT" sz="1600" dirty="0" err="1"/>
              <a:t>discrepancy</a:t>
            </a:r>
            <a:r>
              <a:rPr lang="it-IT" sz="1600" dirty="0"/>
              <a:t> (</a:t>
            </a:r>
            <a:r>
              <a:rPr lang="it-IT" sz="1600" dirty="0" err="1"/>
              <a:t>local</a:t>
            </a:r>
            <a:r>
              <a:rPr lang="it-IT" sz="1600" dirty="0"/>
              <a:t> </a:t>
            </a:r>
            <a:r>
              <a:rPr lang="it-IT" sz="1600" dirty="0" err="1"/>
              <a:t>deformation</a:t>
            </a:r>
            <a:r>
              <a:rPr lang="it-IT" sz="1600" dirty="0"/>
              <a:t> due to </a:t>
            </a:r>
            <a:r>
              <a:rPr lang="it-IT" sz="1600" dirty="0" err="1"/>
              <a:t>nut</a:t>
            </a:r>
            <a:r>
              <a:rPr lang="it-IT" sz="1600" dirty="0"/>
              <a:t> &amp; </a:t>
            </a:r>
            <a:r>
              <a:rPr lang="it-IT" sz="1600" dirty="0" err="1"/>
              <a:t>screws</a:t>
            </a:r>
            <a:r>
              <a:rPr lang="it-IT" sz="1600" dirty="0"/>
              <a:t>)</a:t>
            </a:r>
          </a:p>
          <a:p>
            <a:endParaRPr lang="it-IT" sz="1600" dirty="0"/>
          </a:p>
          <a:p>
            <a:r>
              <a:rPr lang="it-IT" sz="1600" dirty="0"/>
              <a:t>PA12 30% GF 3d laser printed </a:t>
            </a:r>
            <a:r>
              <a:rPr lang="it-IT" sz="1600" dirty="0" err="1"/>
              <a:t>feet</a:t>
            </a:r>
            <a:r>
              <a:rPr lang="it-IT" sz="1600" dirty="0"/>
              <a:t>: 	      	~ 0.14 mm/</a:t>
            </a:r>
            <a:r>
              <a:rPr lang="it-IT" sz="1600" dirty="0" err="1"/>
              <a:t>daN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Sample from TIF/Guillermo, bulk:			~ 0.14 mm/</a:t>
            </a:r>
            <a:r>
              <a:rPr lang="it-IT" sz="1600" dirty="0" err="1"/>
              <a:t>daN</a:t>
            </a:r>
            <a:endParaRPr lang="it-IT" sz="1600" dirty="0"/>
          </a:p>
          <a:p>
            <a:r>
              <a:rPr lang="it-IT" sz="1600" dirty="0" err="1"/>
              <a:t>Aluminum</a:t>
            </a:r>
            <a:r>
              <a:rPr lang="it-IT" sz="1600" dirty="0"/>
              <a:t> </a:t>
            </a:r>
            <a:r>
              <a:rPr lang="it-IT" sz="1600" dirty="0" err="1"/>
              <a:t>feet</a:t>
            </a:r>
            <a:r>
              <a:rPr lang="it-IT" sz="1600" dirty="0"/>
              <a:t>, bulk: 				~ 0.06 mm/</a:t>
            </a:r>
            <a:r>
              <a:rPr lang="it-IT" sz="1600" dirty="0" err="1"/>
              <a:t>daN</a:t>
            </a:r>
            <a:r>
              <a:rPr lang="it-IT" sz="1600" dirty="0"/>
              <a:t> </a:t>
            </a:r>
          </a:p>
          <a:p>
            <a:endParaRPr lang="it-IT" sz="1050" dirty="0"/>
          </a:p>
          <a:p>
            <a:r>
              <a:rPr lang="it-IT" dirty="0"/>
              <a:t>Peak </a:t>
            </a:r>
            <a:r>
              <a:rPr lang="it-IT" dirty="0" err="1"/>
              <a:t>deformations</a:t>
            </a:r>
            <a:r>
              <a:rPr lang="it-IT" dirty="0"/>
              <a:t> on </a:t>
            </a:r>
            <a:r>
              <a:rPr lang="it-IT" dirty="0" err="1"/>
              <a:t>wings</a:t>
            </a:r>
            <a:r>
              <a:rPr lang="it-IT" dirty="0"/>
              <a:t> =&gt; </a:t>
            </a:r>
            <a:r>
              <a:rPr lang="it-IT" dirty="0" err="1"/>
              <a:t>affecting</a:t>
            </a:r>
            <a:r>
              <a:rPr lang="it-IT" dirty="0"/>
              <a:t> services, </a:t>
            </a:r>
            <a:r>
              <a:rPr lang="it-IT" dirty="0" err="1"/>
              <a:t>effect</a:t>
            </a:r>
            <a:r>
              <a:rPr lang="it-IT" dirty="0"/>
              <a:t> on </a:t>
            </a:r>
            <a:r>
              <a:rPr lang="it-IT" dirty="0" err="1"/>
              <a:t>trays</a:t>
            </a:r>
            <a:r>
              <a:rPr lang="it-IT" dirty="0"/>
              <a:t> </a:t>
            </a:r>
            <a:r>
              <a:rPr lang="it-IT" dirty="0" err="1"/>
              <a:t>negligible</a:t>
            </a:r>
            <a:r>
              <a:rPr lang="it-IT" dirty="0"/>
              <a:t> </a:t>
            </a:r>
          </a:p>
          <a:p>
            <a:r>
              <a:rPr lang="it-IT" sz="2000" dirty="0"/>
              <a:t>G11 and </a:t>
            </a:r>
            <a:r>
              <a:rPr lang="it-IT" sz="2000" dirty="0" err="1"/>
              <a:t>Aluminum</a:t>
            </a:r>
            <a:r>
              <a:rPr lang="it-IT" sz="2000" dirty="0"/>
              <a:t> </a:t>
            </a:r>
            <a:r>
              <a:rPr lang="it-IT" sz="2000" dirty="0" err="1"/>
              <a:t>feet</a:t>
            </a:r>
            <a:r>
              <a:rPr lang="it-IT" sz="2000" dirty="0"/>
              <a:t> </a:t>
            </a:r>
            <a:r>
              <a:rPr lang="it-IT" sz="2000" dirty="0" err="1"/>
              <a:t>pre</a:t>
            </a:r>
            <a:r>
              <a:rPr lang="it-IT" sz="2000" dirty="0"/>
              <a:t>-production in progress  for </a:t>
            </a:r>
            <a:r>
              <a:rPr lang="it-IT" sz="2000" dirty="0" err="1"/>
              <a:t>final</a:t>
            </a:r>
            <a:r>
              <a:rPr lang="it-IT" sz="2000" dirty="0"/>
              <a:t> test and </a:t>
            </a:r>
            <a:r>
              <a:rPr lang="it-IT" sz="2000" dirty="0" err="1"/>
              <a:t>material</a:t>
            </a:r>
            <a:r>
              <a:rPr lang="it-IT" sz="2000" dirty="0"/>
              <a:t> </a:t>
            </a:r>
            <a:r>
              <a:rPr lang="it-IT" sz="2000" dirty="0" err="1"/>
              <a:t>choice</a:t>
            </a:r>
            <a:endParaRPr lang="it-IT" sz="2000" dirty="0"/>
          </a:p>
          <a:p>
            <a:endParaRPr lang="it-IT" sz="1600" dirty="0"/>
          </a:p>
          <a:p>
            <a:r>
              <a:rPr lang="it-IT" sz="1600" dirty="0" err="1"/>
              <a:t>Actual</a:t>
            </a:r>
            <a:r>
              <a:rPr lang="it-IT" sz="1600" dirty="0"/>
              <a:t> </a:t>
            </a:r>
            <a:r>
              <a:rPr lang="it-IT" sz="1600" dirty="0" err="1"/>
              <a:t>deformation</a:t>
            </a:r>
            <a:r>
              <a:rPr lang="it-IT" sz="1600" dirty="0"/>
              <a:t> </a:t>
            </a:r>
            <a:r>
              <a:rPr lang="it-IT" sz="1600" dirty="0" err="1"/>
              <a:t>w</a:t>
            </a:r>
            <a:r>
              <a:rPr lang="it-IT" sz="1600" i="1" dirty="0" err="1"/>
              <a:t>ill</a:t>
            </a:r>
            <a:r>
              <a:rPr lang="it-IT" sz="1600" i="1" dirty="0"/>
              <a:t> </a:t>
            </a:r>
            <a:r>
              <a:rPr lang="it-IT" sz="1600" i="1" dirty="0" err="1"/>
              <a:t>depend</a:t>
            </a:r>
            <a:r>
              <a:rPr lang="it-IT" sz="1600" i="1" dirty="0"/>
              <a:t>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actual</a:t>
            </a:r>
            <a:r>
              <a:rPr lang="it-IT" sz="1600" dirty="0"/>
              <a:t> load per </a:t>
            </a:r>
            <a:r>
              <a:rPr lang="it-IT" sz="1600" dirty="0" err="1"/>
              <a:t>each</a:t>
            </a:r>
            <a:r>
              <a:rPr lang="it-IT" sz="1600" dirty="0"/>
              <a:t> I-</a:t>
            </a:r>
            <a:r>
              <a:rPr lang="it-IT" sz="1600" dirty="0" err="1"/>
              <a:t>beam</a:t>
            </a:r>
            <a:r>
              <a:rPr lang="it-IT" sz="16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stifness</a:t>
            </a:r>
            <a:r>
              <a:rPr lang="it-IT" sz="1600" dirty="0"/>
              <a:t> of </a:t>
            </a:r>
            <a:r>
              <a:rPr lang="it-IT" sz="1600" dirty="0" err="1"/>
              <a:t>ribs</a:t>
            </a:r>
            <a:r>
              <a:rPr lang="it-IT" sz="1600" dirty="0"/>
              <a:t> … vs  </a:t>
            </a:r>
            <a:r>
              <a:rPr lang="it-IT" sz="1600" dirty="0" err="1"/>
              <a:t>rotation</a:t>
            </a:r>
            <a:r>
              <a:rPr lang="it-IT" sz="1600" dirty="0"/>
              <a:t> of I-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wing</a:t>
            </a:r>
            <a:r>
              <a:rPr lang="it-I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stiffness</a:t>
            </a:r>
            <a:r>
              <a:rPr lang="it-IT" sz="1600" dirty="0"/>
              <a:t> of BTST </a:t>
            </a:r>
            <a:r>
              <a:rPr lang="it-IT" sz="1600" dirty="0" err="1"/>
              <a:t>surface</a:t>
            </a:r>
            <a:r>
              <a:rPr lang="it-IT" sz="1600" dirty="0"/>
              <a:t> </a:t>
            </a:r>
            <a:r>
              <a:rPr lang="it-IT" sz="1600" dirty="0" err="1"/>
              <a:t>where</a:t>
            </a:r>
            <a:r>
              <a:rPr lang="it-IT" sz="1600" dirty="0"/>
              <a:t> the 4 set </a:t>
            </a:r>
            <a:r>
              <a:rPr lang="it-IT" sz="1600" dirty="0" err="1"/>
              <a:t>screws</a:t>
            </a:r>
            <a:r>
              <a:rPr lang="it-IT" sz="1600" dirty="0"/>
              <a:t> </a:t>
            </a:r>
            <a:r>
              <a:rPr lang="it-IT" sz="1600" dirty="0" err="1"/>
              <a:t>sit</a:t>
            </a:r>
            <a:r>
              <a:rPr lang="it-IT" sz="1600" dirty="0"/>
              <a:t> (</a:t>
            </a:r>
            <a:r>
              <a:rPr lang="it-IT" sz="1600" dirty="0" err="1"/>
              <a:t>coupling</a:t>
            </a:r>
            <a:r>
              <a:rPr lang="it-IT" sz="1600" dirty="0"/>
              <a:t> to BTST)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…….</a:t>
            </a:r>
            <a:endParaRPr 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E91ACE-8267-9668-5165-3F79C5C61F3C}"/>
              </a:ext>
            </a:extLst>
          </p:cNvPr>
          <p:cNvSpPr txBox="1">
            <a:spLocks/>
          </p:cNvSpPr>
          <p:nvPr/>
        </p:nvSpPr>
        <p:spPr>
          <a:xfrm>
            <a:off x="509517" y="221808"/>
            <a:ext cx="1123932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Design qualification: I-beam + feet deformation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931A0-C93B-A66C-7F8B-EBFB2C44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412" y="3043117"/>
            <a:ext cx="3388609" cy="1591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74EC1-52BF-7FF2-F413-5FA49CC78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413" y="778058"/>
            <a:ext cx="3388608" cy="2191257"/>
          </a:xfrm>
          <a:prstGeom prst="rect">
            <a:avLst/>
          </a:prstGeom>
        </p:spPr>
      </p:pic>
      <p:pic>
        <p:nvPicPr>
          <p:cNvPr id="4" name="Picture 3" descr="A black and silver metal object with screws&#10;&#10;Description automatically generated">
            <a:extLst>
              <a:ext uri="{FF2B5EF4-FFF2-40B4-BE49-F238E27FC236}">
                <a16:creationId xmlns:a16="http://schemas.microsoft.com/office/drawing/2014/main" id="{779B2361-3248-61AA-A701-B2DF02A2A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t="27292" r="2809" b="34583"/>
          <a:stretch/>
        </p:blipFill>
        <p:spPr>
          <a:xfrm>
            <a:off x="7111787" y="5126314"/>
            <a:ext cx="4623091" cy="1436375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AB3159F-0654-5E7F-81FE-C8007C7BE010}"/>
              </a:ext>
            </a:extLst>
          </p:cNvPr>
          <p:cNvSpPr/>
          <p:nvPr/>
        </p:nvSpPr>
        <p:spPr>
          <a:xfrm rot="2595564">
            <a:off x="10195009" y="1851075"/>
            <a:ext cx="718398" cy="25144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9ACD2D5-A713-B4BB-E054-E9C49EAB61E0}"/>
              </a:ext>
            </a:extLst>
          </p:cNvPr>
          <p:cNvSpPr/>
          <p:nvPr/>
        </p:nvSpPr>
        <p:spPr>
          <a:xfrm rot="2595564">
            <a:off x="9986258" y="4013398"/>
            <a:ext cx="718398" cy="25144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E149F7-9F3D-B76B-D3DC-267B6D8A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56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72B070-2AE2-14EF-6F34-8D92EB40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263" y="789823"/>
            <a:ext cx="3074471" cy="275084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35650" y="383319"/>
            <a:ext cx="9662450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I-beams Coupling to BTST and TRK services support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5650" y="943349"/>
            <a:ext cx="63802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Inserts in BTST to fix </a:t>
            </a:r>
            <a:r>
              <a:rPr lang="en-US" dirty="0" err="1"/>
              <a:t>Ibeams</a:t>
            </a:r>
            <a:r>
              <a:rPr lang="en-US" dirty="0"/>
              <a:t> feet </a:t>
            </a:r>
          </a:p>
          <a:p>
            <a:r>
              <a:rPr lang="en-US" b="1" dirty="0"/>
              <a:t>See BTST EDR</a:t>
            </a:r>
          </a:p>
          <a:p>
            <a:r>
              <a:rPr lang="en-US" dirty="0">
                <a:hlinkClick r:id="rId3"/>
              </a:rPr>
              <a:t>https://indico.cern.ch/event/1097318/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Ibeam</a:t>
            </a:r>
            <a:r>
              <a:rPr lang="en-US" dirty="0"/>
              <a:t> inserts for TRK ribs fixing and BTL cover plates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D96E9-9248-A623-B931-BB0ADB91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02104-FF2C-4A55-9615-502268945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29" b="44996"/>
          <a:stretch/>
        </p:blipFill>
        <p:spPr>
          <a:xfrm>
            <a:off x="7790069" y="663333"/>
            <a:ext cx="4061690" cy="3078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B90A4-1E60-9156-10E6-8658421E1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583" y="4010907"/>
            <a:ext cx="4706679" cy="2747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2C9068-FD9B-D0F6-F9AB-CFAC4AFBB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50" y="2074117"/>
            <a:ext cx="3629025" cy="1752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2249B-C182-7BEA-1F94-A0BB035DB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21" y="4465051"/>
            <a:ext cx="3983241" cy="2110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42725-BB03-EE92-07D7-197A027B83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79" t="11600" r="4321" b="10267"/>
          <a:stretch/>
        </p:blipFill>
        <p:spPr>
          <a:xfrm rot="10800000">
            <a:off x="3078876" y="5741755"/>
            <a:ext cx="3374065" cy="97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9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B49D63-A492-4666-09CA-A7AF7894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5072E2-99D9-2AA4-E83B-567E11B48F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r="15207"/>
          <a:stretch/>
        </p:blipFill>
        <p:spPr>
          <a:xfrm>
            <a:off x="8491538" y="1030288"/>
            <a:ext cx="3700462" cy="27352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3CEA31-1B26-BF7D-C1FA-C7B2F1C339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98" y="3947111"/>
            <a:ext cx="5662779" cy="2736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A30F96-F3A0-9E7E-A4B2-C205006C92BE}"/>
              </a:ext>
            </a:extLst>
          </p:cNvPr>
          <p:cNvSpPr txBox="1">
            <a:spLocks/>
          </p:cNvSpPr>
          <p:nvPr/>
        </p:nvSpPr>
        <p:spPr>
          <a:xfrm>
            <a:off x="473165" y="406849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assembly jigs and sequence </a:t>
            </a:r>
          </a:p>
        </p:txBody>
      </p:sp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2C26DCD-3C70-9A1B-462A-4065BDEBA7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r="22996"/>
          <a:stretch/>
        </p:blipFill>
        <p:spPr>
          <a:xfrm>
            <a:off x="995937" y="951060"/>
            <a:ext cx="2915587" cy="2736000"/>
          </a:xfrm>
          <a:prstGeom prst="rect">
            <a:avLst/>
          </a:prstGeom>
        </p:spPr>
      </p:pic>
      <p:pic>
        <p:nvPicPr>
          <p:cNvPr id="11" name="Picture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44E68D9-9F54-614C-8182-02F14F02A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63" y="3947111"/>
            <a:ext cx="5662780" cy="273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862D6-E812-F23F-8425-933EBF41D1CD}"/>
              </a:ext>
            </a:extLst>
          </p:cNvPr>
          <p:cNvSpPr txBox="1"/>
          <p:nvPr/>
        </p:nvSpPr>
        <p:spPr>
          <a:xfrm>
            <a:off x="7939547" y="1114734"/>
            <a:ext cx="1419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CT assembled </a:t>
            </a:r>
          </a:p>
          <a:p>
            <a:endParaRPr lang="en-US" sz="1400" dirty="0"/>
          </a:p>
          <a:p>
            <a:r>
              <a:rPr lang="en-US" sz="1400" dirty="0"/>
              <a:t>CPs, pipes, laminas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859882-8356-D4A1-E988-0DB6A0C778D0}"/>
              </a:ext>
            </a:extLst>
          </p:cNvPr>
          <p:cNvSpPr txBox="1"/>
          <p:nvPr/>
        </p:nvSpPr>
        <p:spPr>
          <a:xfrm>
            <a:off x="6096000" y="4010097"/>
            <a:ext cx="15435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Cradle frame and green clamps to transfer assembled tray to BBQ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EF6AC0-82D8-B938-84FF-06679D03E385}"/>
              </a:ext>
            </a:extLst>
          </p:cNvPr>
          <p:cNvSpPr txBox="1"/>
          <p:nvPr/>
        </p:nvSpPr>
        <p:spPr>
          <a:xfrm>
            <a:off x="286363" y="3828851"/>
            <a:ext cx="1543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Cradle frame placed and fixed to CT by brackets  to leave tray as accessible as possible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99370-5349-3ABB-AF87-FBA65430A268}"/>
              </a:ext>
            </a:extLst>
          </p:cNvPr>
          <p:cNvSpPr txBox="1"/>
          <p:nvPr/>
        </p:nvSpPr>
        <p:spPr>
          <a:xfrm>
            <a:off x="286363" y="1015783"/>
            <a:ext cx="14191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CT assembly on assembly </a:t>
            </a:r>
          </a:p>
          <a:p>
            <a:r>
              <a:rPr lang="en-US" sz="1400" dirty="0"/>
              <a:t>frame</a:t>
            </a:r>
          </a:p>
        </p:txBody>
      </p:sp>
      <p:pic>
        <p:nvPicPr>
          <p:cNvPr id="19" name="Picture 18" descr="A blue and white drawing of a rectangular object&#10;&#10;Description automatically generated">
            <a:extLst>
              <a:ext uri="{FF2B5EF4-FFF2-40B4-BE49-F238E27FC236}">
                <a16:creationId xmlns:a16="http://schemas.microsoft.com/office/drawing/2014/main" id="{95B8FB80-DF61-2F29-02EE-082ACC4EB6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8"/>
          <a:stretch/>
        </p:blipFill>
        <p:spPr>
          <a:xfrm>
            <a:off x="4803086" y="1053397"/>
            <a:ext cx="3136461" cy="27124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513EA9-400D-B3B0-1FFC-44576D44BAE3}"/>
              </a:ext>
            </a:extLst>
          </p:cNvPr>
          <p:cNvSpPr txBox="1"/>
          <p:nvPr/>
        </p:nvSpPr>
        <p:spPr>
          <a:xfrm>
            <a:off x="4252454" y="1071999"/>
            <a:ext cx="1204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 aligned and coupled with dowel pins,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0.2 gap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btw</a:t>
            </a:r>
          </a:p>
        </p:txBody>
      </p:sp>
    </p:spTree>
    <p:extLst>
      <p:ext uri="{BB962C8B-B14F-4D97-AF65-F5344CB8AC3E}">
        <p14:creationId xmlns:p14="http://schemas.microsoft.com/office/powerpoint/2010/main" val="265110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AB11BF-93D6-1AC7-F483-C1C239F3D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2773">
            <a:off x="626941" y="489896"/>
            <a:ext cx="10718441" cy="587820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73807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scheme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5013" y="323025"/>
            <a:ext cx="401792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“TOM” Design : Tubes On Middle </a:t>
            </a:r>
          </a:p>
          <a:p>
            <a:pPr algn="r"/>
            <a:r>
              <a:rPr lang="en-US" sz="1600" dirty="0"/>
              <a:t>Cooling Loop clamped with clamping laminas</a:t>
            </a:r>
          </a:p>
          <a:p>
            <a:pPr algn="r"/>
            <a:r>
              <a:rPr lang="en-US" sz="1600" dirty="0"/>
              <a:t>to Cooling Plates </a:t>
            </a:r>
          </a:p>
          <a:p>
            <a:pPr algn="r"/>
            <a:r>
              <a:rPr lang="en-US" sz="1600" dirty="0"/>
              <a:t>The 6 Cooling plates constitute the structural backbone placed  between Detectors Modules and electronic boards</a:t>
            </a:r>
          </a:p>
          <a:p>
            <a:pPr algn="r"/>
            <a:endParaRPr lang="en-US" sz="600" dirty="0"/>
          </a:p>
          <a:p>
            <a:pPr algn="r"/>
            <a:r>
              <a:rPr lang="en-US" sz="1600" dirty="0"/>
              <a:t>Choice of split cooling plate </a:t>
            </a:r>
          </a:p>
          <a:p>
            <a:pPr algn="r"/>
            <a:r>
              <a:rPr lang="en-US" sz="1600" dirty="0"/>
              <a:t>for compliance to rails </a:t>
            </a:r>
          </a:p>
          <a:p>
            <a:pPr algn="r"/>
            <a:r>
              <a:rPr lang="en-US" sz="1600" dirty="0"/>
              <a:t>shape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CDD19-B538-111D-F098-271C8D9C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</a:t>
            </a:fld>
            <a:endParaRPr lang="en-US" dirty="0"/>
          </a:p>
        </p:txBody>
      </p:sp>
      <p:pic>
        <p:nvPicPr>
          <p:cNvPr id="20" name="Picture 19" descr="A blue and yellow striped sign&#10;&#10;Description automatically generated">
            <a:extLst>
              <a:ext uri="{FF2B5EF4-FFF2-40B4-BE49-F238E27FC236}">
                <a16:creationId xmlns:a16="http://schemas.microsoft.com/office/drawing/2014/main" id="{F605F317-EDED-3A8D-79F5-17A662AEF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556">
            <a:off x="225736" y="3559171"/>
            <a:ext cx="6540606" cy="1534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7985A1-05D5-0223-E31A-734876973B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477"/>
          <a:stretch/>
        </p:blipFill>
        <p:spPr>
          <a:xfrm rot="16200000">
            <a:off x="5557209" y="220511"/>
            <a:ext cx="1027959" cy="120147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618482-30AE-5696-95EB-A423A9E2F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5" t="4922" r="6325" b="4922"/>
          <a:stretch/>
        </p:blipFill>
        <p:spPr>
          <a:xfrm>
            <a:off x="7133703" y="393616"/>
            <a:ext cx="4948444" cy="28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8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F49B6BC-A117-36C6-6DCE-47A405F6C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97" y="1027906"/>
            <a:ext cx="5662773" cy="2736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758BD2-B6E7-00A6-223A-5CCDEBFCBA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47"/>
          <a:stretch/>
        </p:blipFill>
        <p:spPr>
          <a:xfrm>
            <a:off x="1607974" y="1027906"/>
            <a:ext cx="3259045" cy="2736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2A30F96-F3A0-9E7E-A4B2-C205006C92BE}"/>
              </a:ext>
            </a:extLst>
          </p:cNvPr>
          <p:cNvSpPr txBox="1">
            <a:spLocks/>
          </p:cNvSpPr>
          <p:nvPr/>
        </p:nvSpPr>
        <p:spPr>
          <a:xfrm>
            <a:off x="473165" y="406849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assembly tools and sequence (@ Assembly </a:t>
            </a:r>
            <a:r>
              <a:rPr lang="en-GB" sz="2400" b="1" dirty="0" err="1">
                <a:solidFill>
                  <a:srgbClr val="0070C0"/>
                </a:solidFill>
                <a:latin typeface="+mn-lt"/>
              </a:rPr>
              <a:t>Centers</a:t>
            </a:r>
            <a:r>
              <a:rPr lang="en-GB" sz="24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89DEA-89BD-83A1-16E7-9FF8BD70486C}"/>
              </a:ext>
            </a:extLst>
          </p:cNvPr>
          <p:cNvSpPr txBox="1"/>
          <p:nvPr/>
        </p:nvSpPr>
        <p:spPr>
          <a:xfrm>
            <a:off x="609610" y="1163355"/>
            <a:ext cx="154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Tray moved on “skewer support” : both faces accessible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7919DC-37AB-90CF-F195-0B75A12AB0C3}"/>
              </a:ext>
            </a:extLst>
          </p:cNvPr>
          <p:cNvSpPr txBox="1"/>
          <p:nvPr/>
        </p:nvSpPr>
        <p:spPr>
          <a:xfrm>
            <a:off x="5518739" y="1033962"/>
            <a:ext cx="17508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Tray dressing:</a:t>
            </a:r>
          </a:p>
          <a:p>
            <a:r>
              <a:rPr lang="en-US" sz="1400" dirty="0"/>
              <a:t>DMs installation,  CC cards installation, fasteners, cables, fibers, rollers,</a:t>
            </a:r>
          </a:p>
          <a:p>
            <a:r>
              <a:rPr lang="en-US" sz="1400" dirty="0"/>
              <a:t>Tray testing, qualification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F655E-3C0E-58DD-5DF0-F08CC0E2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E6195-3545-F2D3-2A7C-0D845C432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61" y="4160387"/>
            <a:ext cx="5296506" cy="2561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2A25DA-0E9C-CA6C-F3BF-EC7C43A93A7B}"/>
              </a:ext>
            </a:extLst>
          </p:cNvPr>
          <p:cNvSpPr txBox="1"/>
          <p:nvPr/>
        </p:nvSpPr>
        <p:spPr>
          <a:xfrm>
            <a:off x="668983" y="4127493"/>
            <a:ext cx="14247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162040" algn="l"/>
            <a:r>
              <a:rPr lang="en-US" sz="1400" b="0" i="0" u="none" strike="noStrike" baseline="0" dirty="0">
                <a:latin typeface="Calibri" panose="020F0502020204030204" pitchFamily="34" charset="0"/>
              </a:rPr>
              <a:t>Rails mounting to engage rollers, rails fixing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5BE23C-C6CF-736F-B809-E85C61910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424" y="4160387"/>
            <a:ext cx="5300946" cy="25610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3D8B61-61FF-DA73-C4D5-DF7D92032C86}"/>
              </a:ext>
            </a:extLst>
          </p:cNvPr>
          <p:cNvSpPr txBox="1"/>
          <p:nvPr/>
        </p:nvSpPr>
        <p:spPr>
          <a:xfrm>
            <a:off x="6195237" y="4385031"/>
            <a:ext cx="154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Tray support brackets removal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5765280-0F68-D2A7-A7B6-1F2DC4364F13}"/>
              </a:ext>
            </a:extLst>
          </p:cNvPr>
          <p:cNvSpPr txBox="1">
            <a:spLocks/>
          </p:cNvSpPr>
          <p:nvPr/>
        </p:nvSpPr>
        <p:spPr>
          <a:xfrm>
            <a:off x="559585" y="3714216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Preparation for installation (mechanics only considered)</a:t>
            </a:r>
          </a:p>
        </p:txBody>
      </p:sp>
    </p:spTree>
    <p:extLst>
      <p:ext uri="{BB962C8B-B14F-4D97-AF65-F5344CB8AC3E}">
        <p14:creationId xmlns:p14="http://schemas.microsoft.com/office/powerpoint/2010/main" val="160624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close-up of a machine&#10;&#10;Description automatically generated">
            <a:extLst>
              <a:ext uri="{FF2B5EF4-FFF2-40B4-BE49-F238E27FC236}">
                <a16:creationId xmlns:a16="http://schemas.microsoft.com/office/drawing/2014/main" id="{768BC799-FA9C-569B-D1FE-F6E161237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5" r="80381"/>
          <a:stretch/>
        </p:blipFill>
        <p:spPr>
          <a:xfrm>
            <a:off x="6958269" y="3924164"/>
            <a:ext cx="968172" cy="2579196"/>
          </a:xfrm>
          <a:prstGeom prst="rect">
            <a:avLst/>
          </a:prstGeom>
        </p:spPr>
      </p:pic>
      <p:pic>
        <p:nvPicPr>
          <p:cNvPr id="26" name="Picture 25" descr="A person standing next to a large black cylinder&#10;&#10;Description automatically generated">
            <a:extLst>
              <a:ext uri="{FF2B5EF4-FFF2-40B4-BE49-F238E27FC236}">
                <a16:creationId xmlns:a16="http://schemas.microsoft.com/office/drawing/2014/main" id="{E25FF2C2-55A2-8AE2-C40C-92E63439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37140"/>
          <a:stretch/>
        </p:blipFill>
        <p:spPr>
          <a:xfrm>
            <a:off x="9077281" y="1085665"/>
            <a:ext cx="2775740" cy="2700000"/>
          </a:xfrm>
          <a:prstGeom prst="rect">
            <a:avLst/>
          </a:prstGeom>
        </p:spPr>
      </p:pic>
      <p:pic>
        <p:nvPicPr>
          <p:cNvPr id="18" name="Picture 17" descr="A person standing next to a tunnel&#10;&#10;Description automatically generated">
            <a:extLst>
              <a:ext uri="{FF2B5EF4-FFF2-40B4-BE49-F238E27FC236}">
                <a16:creationId xmlns:a16="http://schemas.microsoft.com/office/drawing/2014/main" id="{643AC860-AD3D-7407-CEBF-8D3D2E077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6" r="36698"/>
          <a:stretch/>
        </p:blipFill>
        <p:spPr>
          <a:xfrm>
            <a:off x="3450295" y="1094922"/>
            <a:ext cx="2795061" cy="2700000"/>
          </a:xfrm>
          <a:prstGeom prst="rect">
            <a:avLst/>
          </a:prstGeom>
        </p:spPr>
      </p:pic>
      <p:pic>
        <p:nvPicPr>
          <p:cNvPr id="15" name="Picture 14" descr="A person standing next to a large tunnel&#10;&#10;Description automatically generated">
            <a:extLst>
              <a:ext uri="{FF2B5EF4-FFF2-40B4-BE49-F238E27FC236}">
                <a16:creationId xmlns:a16="http://schemas.microsoft.com/office/drawing/2014/main" id="{CEF1E6BE-06C4-0448-0F35-27EAC71079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37093"/>
          <a:stretch/>
        </p:blipFill>
        <p:spPr>
          <a:xfrm>
            <a:off x="478181" y="1085665"/>
            <a:ext cx="2795061" cy="2700000"/>
          </a:xfrm>
          <a:prstGeom prst="rect">
            <a:avLst/>
          </a:prstGeom>
        </p:spPr>
      </p:pic>
      <p:pic>
        <p:nvPicPr>
          <p:cNvPr id="23" name="Picture 22" descr="A person standing next to a large black tunnel&#10;&#10;Description automatically generated">
            <a:extLst>
              <a:ext uri="{FF2B5EF4-FFF2-40B4-BE49-F238E27FC236}">
                <a16:creationId xmlns:a16="http://schemas.microsoft.com/office/drawing/2014/main" id="{6F497982-12CA-C1A9-E62F-DA90EA95FC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36770"/>
          <a:stretch/>
        </p:blipFill>
        <p:spPr>
          <a:xfrm>
            <a:off x="6288038" y="1098235"/>
            <a:ext cx="2746561" cy="2700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A27BBA8-95EB-FCF5-D065-4A44F235BE89}"/>
              </a:ext>
            </a:extLst>
          </p:cNvPr>
          <p:cNvSpPr txBox="1">
            <a:spLocks/>
          </p:cNvSpPr>
          <p:nvPr/>
        </p:nvSpPr>
        <p:spPr>
          <a:xfrm>
            <a:off x="473165" y="406849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installation jig concept and installation sequence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1CD35-1A49-38CB-1BBA-5F8B527D9AAD}"/>
              </a:ext>
            </a:extLst>
          </p:cNvPr>
          <p:cNvSpPr txBox="1"/>
          <p:nvPr/>
        </p:nvSpPr>
        <p:spPr>
          <a:xfrm>
            <a:off x="420049" y="1085665"/>
            <a:ext cx="1426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Move cradle under jig, lift cradle e.g. on scissor trolley,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9F754D-E041-B526-66FB-6436E39E713D}"/>
              </a:ext>
            </a:extLst>
          </p:cNvPr>
          <p:cNvSpPr txBox="1"/>
          <p:nvPr/>
        </p:nvSpPr>
        <p:spPr>
          <a:xfrm>
            <a:off x="4847825" y="3359102"/>
            <a:ext cx="1543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Remove trolley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FDA2D8-8DEB-5FAC-7253-A989B4EB2407}"/>
              </a:ext>
            </a:extLst>
          </p:cNvPr>
          <p:cNvSpPr txBox="1"/>
          <p:nvPr/>
        </p:nvSpPr>
        <p:spPr>
          <a:xfrm>
            <a:off x="6262856" y="1085665"/>
            <a:ext cx="1543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Rotate to given slot by acting on worm gear unit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0181A-4709-A656-1192-94A660DF1E7B}"/>
              </a:ext>
            </a:extLst>
          </p:cNvPr>
          <p:cNvSpPr txBox="1"/>
          <p:nvPr/>
        </p:nvSpPr>
        <p:spPr>
          <a:xfrm>
            <a:off x="9151888" y="686864"/>
            <a:ext cx="23072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Fine tuning </a:t>
            </a:r>
            <a:r>
              <a:rPr lang="en-US" sz="1400" dirty="0" err="1"/>
              <a:t>af</a:t>
            </a:r>
            <a:r>
              <a:rPr lang="en-US" sz="1400" dirty="0"/>
              <a:t> rails alignment </a:t>
            </a:r>
          </a:p>
          <a:p>
            <a:r>
              <a:rPr lang="en-US" sz="1400" dirty="0"/>
              <a:t>Slide cradle in Z to couple the cradle rails to I-0beams.</a:t>
            </a:r>
          </a:p>
          <a:p>
            <a:r>
              <a:rPr lang="en-US" sz="1400" dirty="0"/>
              <a:t>Lock cradle in Z</a:t>
            </a:r>
          </a:p>
          <a:p>
            <a:r>
              <a:rPr lang="en-US" sz="1400" dirty="0"/>
              <a:t>Insert the tray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30D14B6-5D01-6B00-101B-EFBBB28C35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r="24877" b="1546"/>
          <a:stretch/>
        </p:blipFill>
        <p:spPr>
          <a:xfrm>
            <a:off x="9203000" y="3785665"/>
            <a:ext cx="2775740" cy="2678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F3D51F-F204-DD52-C2D1-67F20FAED929}"/>
              </a:ext>
            </a:extLst>
          </p:cNvPr>
          <p:cNvSpPr txBox="1"/>
          <p:nvPr/>
        </p:nvSpPr>
        <p:spPr>
          <a:xfrm>
            <a:off x="7898410" y="4429506"/>
            <a:ext cx="1207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Jig and scaffolding inside BTST to be compatible each other… in progress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76AA-B70A-B086-F6DB-D91B92CD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21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BEDB3F-EE80-0714-FFB3-DF94213E279C}"/>
              </a:ext>
            </a:extLst>
          </p:cNvPr>
          <p:cNvSpPr txBox="1"/>
          <p:nvPr/>
        </p:nvSpPr>
        <p:spPr>
          <a:xfrm>
            <a:off x="3347001" y="1085665"/>
            <a:ext cx="1543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fix  the tray cradle to the installation jig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E456F3-3ECC-C4EB-32A8-DED07FB9AD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65"/>
          <a:stretch/>
        </p:blipFill>
        <p:spPr>
          <a:xfrm>
            <a:off x="473165" y="4548880"/>
            <a:ext cx="6372092" cy="1974146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4EAD03E-FB9D-28B7-3398-86297220FD87}"/>
              </a:ext>
            </a:extLst>
          </p:cNvPr>
          <p:cNvSpPr/>
          <p:nvPr/>
        </p:nvSpPr>
        <p:spPr>
          <a:xfrm>
            <a:off x="4468336" y="5406330"/>
            <a:ext cx="422172" cy="6573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709431-3D96-E837-B9C4-A2CEB5DC407E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4890508" y="5124901"/>
            <a:ext cx="2203884" cy="6100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3E33629-2C91-FAE8-69AE-5AA44FEE9A40}"/>
              </a:ext>
            </a:extLst>
          </p:cNvPr>
          <p:cNvSpPr txBox="1"/>
          <p:nvPr/>
        </p:nvSpPr>
        <p:spPr>
          <a:xfrm>
            <a:off x="420049" y="3924164"/>
            <a:ext cx="6709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Tray Cradle fixed to kinetic mount, fully adjustable for fine alignment with the rails inside BTST (6 adjustable connections on ball hinges)</a:t>
            </a:r>
          </a:p>
        </p:txBody>
      </p:sp>
    </p:spTree>
    <p:extLst>
      <p:ext uri="{BB962C8B-B14F-4D97-AF65-F5344CB8AC3E}">
        <p14:creationId xmlns:p14="http://schemas.microsoft.com/office/powerpoint/2010/main" val="2434528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metal structures and shelves&#10;&#10;Description automatically generated with medium confidence">
            <a:extLst>
              <a:ext uri="{FF2B5EF4-FFF2-40B4-BE49-F238E27FC236}">
                <a16:creationId xmlns:a16="http://schemas.microsoft.com/office/drawing/2014/main" id="{D864F54F-B6E0-A42E-9098-564E4F1E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902961"/>
            <a:ext cx="6711950" cy="41514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2C0D3-8DC8-0146-9179-5E932253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612BF2B-6216-7B44-8517-4D4184298C1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r="21997"/>
          <a:stretch/>
        </p:blipFill>
        <p:spPr>
          <a:xfrm>
            <a:off x="7566025" y="1903413"/>
            <a:ext cx="4625975" cy="4151312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926EC9-06C6-6964-926A-68CD68E5D621}"/>
              </a:ext>
            </a:extLst>
          </p:cNvPr>
          <p:cNvSpPr txBox="1">
            <a:spLocks/>
          </p:cNvSpPr>
          <p:nvPr/>
        </p:nvSpPr>
        <p:spPr>
          <a:xfrm>
            <a:off x="473165" y="406849"/>
            <a:ext cx="10010685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installation jig assembly, functional test and 50% overload test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2FF613-6E86-4939-8A70-4F7C81E88E90}"/>
              </a:ext>
            </a:extLst>
          </p:cNvPr>
          <p:cNvSpPr txBox="1"/>
          <p:nvPr/>
        </p:nvSpPr>
        <p:spPr>
          <a:xfrm>
            <a:off x="534145" y="900224"/>
            <a:ext cx="7902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Ballast counterweights applied to reduce torque and stick slip effect on worm gear</a:t>
            </a:r>
          </a:p>
          <a:p>
            <a:r>
              <a:rPr lang="en-US" dirty="0"/>
              <a:t>Jig tested with up to 40 </a:t>
            </a:r>
            <a:r>
              <a:rPr lang="en-US" dirty="0" err="1"/>
              <a:t>daN</a:t>
            </a:r>
            <a:r>
              <a:rPr lang="en-US" dirty="0"/>
              <a:t> of dummy load (&gt; 1.5 x nominal tray weight)</a:t>
            </a:r>
          </a:p>
          <a:p>
            <a:r>
              <a:rPr lang="en-US" dirty="0"/>
              <a:t>Will move asap to TIF for test and refinement</a:t>
            </a:r>
          </a:p>
        </p:txBody>
      </p:sp>
      <p:pic>
        <p:nvPicPr>
          <p:cNvPr id="7" name="Picture 6" descr="A picture containing steel, ladder, ground, machine&#10;&#10;Description automatically generated">
            <a:extLst>
              <a:ext uri="{FF2B5EF4-FFF2-40B4-BE49-F238E27FC236}">
                <a16:creationId xmlns:a16="http://schemas.microsoft.com/office/drawing/2014/main" id="{0E59ABE5-2BDE-DD53-18E8-62EE29A0F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2" b="20423"/>
          <a:stretch/>
        </p:blipFill>
        <p:spPr>
          <a:xfrm>
            <a:off x="9347237" y="264728"/>
            <a:ext cx="2160352" cy="21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2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E0BEBC3-558E-EECD-4865-4F0F09855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960" y="4753297"/>
            <a:ext cx="4140343" cy="1708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162" y="2311527"/>
            <a:ext cx="4165051" cy="27597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40619F-3485-1EBA-2C86-AA2BF75B3BB4}"/>
              </a:ext>
            </a:extLst>
          </p:cNvPr>
          <p:cNvGrpSpPr/>
          <p:nvPr/>
        </p:nvGrpSpPr>
        <p:grpSpPr>
          <a:xfrm>
            <a:off x="3019707" y="4243947"/>
            <a:ext cx="4636127" cy="2614053"/>
            <a:chOff x="5151549" y="2801605"/>
            <a:chExt cx="7064740" cy="39834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7F882E-23A1-6BE0-60FA-086FAD26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1549" y="2801605"/>
              <a:ext cx="6816648" cy="398341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701200-0DAE-762C-2A36-E83261BFED66}"/>
                </a:ext>
              </a:extLst>
            </p:cNvPr>
            <p:cNvSpPr/>
            <p:nvPr/>
          </p:nvSpPr>
          <p:spPr>
            <a:xfrm>
              <a:off x="6867271" y="6364161"/>
              <a:ext cx="2389601" cy="386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prstClr val="black"/>
                  </a:solidFill>
                </a:rPr>
                <a:t>enclosure sliding support</a:t>
              </a:r>
            </a:p>
          </p:txBody>
        </p:sp>
        <p:sp>
          <p:nvSpPr>
            <p:cNvPr id="10" name="Up Arrow 11">
              <a:extLst>
                <a:ext uri="{FF2B5EF4-FFF2-40B4-BE49-F238E27FC236}">
                  <a16:creationId xmlns:a16="http://schemas.microsoft.com/office/drawing/2014/main" id="{B8C4EAE7-8493-0755-B751-2983261DF7C4}"/>
                </a:ext>
              </a:extLst>
            </p:cNvPr>
            <p:cNvSpPr/>
            <p:nvPr/>
          </p:nvSpPr>
          <p:spPr>
            <a:xfrm rot="16413418">
              <a:off x="6375498" y="6121652"/>
              <a:ext cx="266909" cy="7201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099EFE-495E-87A0-0404-3B18960404F4}"/>
                </a:ext>
              </a:extLst>
            </p:cNvPr>
            <p:cNvSpPr/>
            <p:nvPr/>
          </p:nvSpPr>
          <p:spPr>
            <a:xfrm>
              <a:off x="11092787" y="4301543"/>
              <a:ext cx="1123502" cy="853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prstClr val="black"/>
                  </a:solidFill>
                </a:rPr>
                <a:t>enclosure sliding support</a:t>
              </a:r>
            </a:p>
          </p:txBody>
        </p:sp>
        <p:sp>
          <p:nvSpPr>
            <p:cNvPr id="12" name="Up Arrow 13">
              <a:extLst>
                <a:ext uri="{FF2B5EF4-FFF2-40B4-BE49-F238E27FC236}">
                  <a16:creationId xmlns:a16="http://schemas.microsoft.com/office/drawing/2014/main" id="{3BC27A85-C909-070A-A1D1-0E848FF73ACB}"/>
                </a:ext>
              </a:extLst>
            </p:cNvPr>
            <p:cNvSpPr/>
            <p:nvPr/>
          </p:nvSpPr>
          <p:spPr>
            <a:xfrm rot="1057738">
              <a:off x="11382582" y="3573781"/>
              <a:ext cx="266909" cy="7201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Up Arrow 15">
              <a:extLst>
                <a:ext uri="{FF2B5EF4-FFF2-40B4-BE49-F238E27FC236}">
                  <a16:creationId xmlns:a16="http://schemas.microsoft.com/office/drawing/2014/main" id="{D0B73C77-E942-DF72-3893-B4CBF20376C2}"/>
                </a:ext>
              </a:extLst>
            </p:cNvPr>
            <p:cNvSpPr/>
            <p:nvPr/>
          </p:nvSpPr>
          <p:spPr>
            <a:xfrm rot="16807573">
              <a:off x="10384922" y="5349441"/>
              <a:ext cx="266909" cy="72013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CA0A26-1473-8C28-52F0-10D5F54FC25E}"/>
                </a:ext>
              </a:extLst>
            </p:cNvPr>
            <p:cNvSpPr/>
            <p:nvPr/>
          </p:nvSpPr>
          <p:spPr>
            <a:xfrm>
              <a:off x="10826836" y="5621638"/>
              <a:ext cx="1218069" cy="819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</a:rPr>
                <a:t>Provisional support guides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14956CF-835C-D37E-5927-FD47EA161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0" y="4506110"/>
            <a:ext cx="2401961" cy="22026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F47DD7-4012-6453-D248-2CB5C126B9E2}"/>
              </a:ext>
            </a:extLst>
          </p:cNvPr>
          <p:cNvSpPr txBox="1"/>
          <p:nvPr/>
        </p:nvSpPr>
        <p:spPr>
          <a:xfrm>
            <a:off x="494230" y="848776"/>
            <a:ext cx="7250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Supertray</a:t>
            </a:r>
            <a:r>
              <a:rPr lang="en-US" dirty="0"/>
              <a:t> concept: tray services collected in group of 6 trays </a:t>
            </a:r>
          </a:p>
          <a:p>
            <a:r>
              <a:rPr lang="en-US" dirty="0"/>
              <a:t>Trays connected to common sector of BTST enclosure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To gain access to </a:t>
            </a:r>
            <a:r>
              <a:rPr lang="en-US" dirty="0" err="1">
                <a:solidFill>
                  <a:prstClr val="black"/>
                </a:solidFill>
              </a:rPr>
              <a:t>service:e</a:t>
            </a:r>
            <a:r>
              <a:rPr lang="en-US" dirty="0">
                <a:solidFill>
                  <a:prstClr val="black"/>
                </a:solidFill>
              </a:rPr>
              <a:t> trays provisional support guides fixed to the BTST Provisional support on sliding brackets mounted on the guides</a:t>
            </a:r>
          </a:p>
          <a:p>
            <a:r>
              <a:rPr lang="en-US" dirty="0">
                <a:solidFill>
                  <a:prstClr val="black"/>
                </a:solidFill>
              </a:rPr>
              <a:t>Trays fixed to the enclosure or provisional blade, acting as Z tray constraint</a:t>
            </a:r>
          </a:p>
          <a:p>
            <a:r>
              <a:rPr lang="en-US" dirty="0">
                <a:solidFill>
                  <a:prstClr val="black"/>
                </a:solidFill>
              </a:rPr>
              <a:t>Allows to extract the trays by </a:t>
            </a:r>
            <a:r>
              <a:rPr lang="it-IT" sz="1800" dirty="0"/>
              <a:t>~ </a:t>
            </a:r>
            <a:r>
              <a:rPr lang="en-US" dirty="0">
                <a:solidFill>
                  <a:prstClr val="black"/>
                </a:solidFill>
              </a:rPr>
              <a:t>20 cm to allow access to both sides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667106C-0FF0-92E3-3152-82C48428D9A9}"/>
              </a:ext>
            </a:extLst>
          </p:cNvPr>
          <p:cNvSpPr txBox="1">
            <a:spLocks/>
          </p:cNvSpPr>
          <p:nvPr/>
        </p:nvSpPr>
        <p:spPr>
          <a:xfrm>
            <a:off x="494230" y="270745"/>
            <a:ext cx="11101053" cy="5140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r>
              <a:rPr lang="en-GB" sz="2400" b="1" dirty="0">
                <a:solidFill>
                  <a:srgbClr val="0070C0"/>
                </a:solidFill>
                <a:latin typeface="+mn-lt"/>
              </a:rPr>
              <a:t>Service tray and connection procedure</a:t>
            </a:r>
            <a:endParaRPr lang="en-US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000AB91F-7515-4D94-D94E-81C806CF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23</a:t>
            </a:fld>
            <a:endParaRPr lang="en-US" dirty="0"/>
          </a:p>
        </p:txBody>
      </p:sp>
      <p:pic>
        <p:nvPicPr>
          <p:cNvPr id="27" name="Picture 26" descr="A close-up of a machine&#10;&#10;Description automatically generated">
            <a:extLst>
              <a:ext uri="{FF2B5EF4-FFF2-40B4-BE49-F238E27FC236}">
                <a16:creationId xmlns:a16="http://schemas.microsoft.com/office/drawing/2014/main" id="{4B8E2FF9-38DD-D887-9703-B554E096C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21" y="56699"/>
            <a:ext cx="3910048" cy="235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99846" y="2960894"/>
            <a:ext cx="10718818" cy="18108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endParaRPr lang="en-US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it-IT" sz="4400" b="1" dirty="0">
                <a:solidFill>
                  <a:srgbClr val="0070C0"/>
                </a:solidFill>
                <a:latin typeface="+mn-lt"/>
              </a:rPr>
              <a:t>Thank </a:t>
            </a:r>
            <a:r>
              <a:rPr lang="it-IT" sz="4400" b="1" dirty="0" err="1">
                <a:solidFill>
                  <a:srgbClr val="0070C0"/>
                </a:solidFill>
                <a:latin typeface="+mn-lt"/>
              </a:rPr>
              <a:t>you</a:t>
            </a:r>
            <a:r>
              <a:rPr lang="it-IT" sz="4400" b="1" dirty="0">
                <a:solidFill>
                  <a:srgbClr val="0070C0"/>
                </a:solidFill>
                <a:latin typeface="+mn-lt"/>
              </a:rPr>
              <a:t> !</a:t>
            </a:r>
          </a:p>
          <a:p>
            <a:pPr algn="ctr"/>
            <a:endParaRPr lang="en-GB" sz="4400" b="1" dirty="0">
              <a:solidFill>
                <a:srgbClr val="0070C0"/>
              </a:solidFill>
              <a:latin typeface="+mn-lt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  <a:latin typeface="+mn-lt"/>
              </a:rPr>
              <a:t>Backup</a:t>
            </a:r>
            <a:endParaRPr lang="it-IT" sz="2800" b="1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GB" sz="2800" b="1" dirty="0">
              <a:solidFill>
                <a:srgbClr val="0070C0"/>
              </a:solidFill>
              <a:latin typeface="+mn-lt"/>
            </a:endParaRPr>
          </a:p>
          <a:p>
            <a:pPr algn="ctr"/>
            <a:endParaRPr lang="en-GB" sz="2800" b="1" dirty="0">
              <a:solidFill>
                <a:srgbClr val="0070C0"/>
              </a:solidFill>
              <a:latin typeface="+mn-lt"/>
            </a:endParaRPr>
          </a:p>
          <a:p>
            <a:endParaRPr lang="en-US" sz="16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86E5C7-DFCE-B9A2-288B-AAA15846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34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74C6-CF72-6CC6-5819-3D21AA8F7C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387" y="991590"/>
            <a:ext cx="10938164" cy="5517882"/>
          </a:xfrm>
        </p:spPr>
        <p:txBody>
          <a:bodyPr>
            <a:normAutofit/>
          </a:bodyPr>
          <a:lstStyle/>
          <a:p>
            <a:pPr marL="0" indent="0" defTabSz="714375">
              <a:buNone/>
            </a:pPr>
            <a:r>
              <a:rPr lang="en-US" sz="2000" b="1" dirty="0"/>
              <a:t>CPs and laminas: </a:t>
            </a:r>
          </a:p>
          <a:p>
            <a:pPr marL="0" indent="0" defTabSz="714375">
              <a:buNone/>
            </a:pPr>
            <a:r>
              <a:rPr lang="en-US" sz="2000" dirty="0"/>
              <a:t>Prototypes from various supplier</a:t>
            </a:r>
          </a:p>
          <a:p>
            <a:pPr marL="0" indent="0" defTabSz="714375">
              <a:buNone/>
            </a:pPr>
            <a:r>
              <a:rPr lang="en-US" sz="2000" dirty="0"/>
              <a:t>Order procedure in progress to qualified supplier (officinacannarozzi.it)</a:t>
            </a:r>
          </a:p>
          <a:p>
            <a:pPr marL="0" indent="0" defTabSz="714375">
              <a:buNone/>
            </a:pPr>
            <a:r>
              <a:rPr lang="en-US" sz="2000" dirty="0"/>
              <a:t>Final CP design after EDR completion</a:t>
            </a:r>
          </a:p>
          <a:p>
            <a:pPr marL="0" indent="0" defTabSz="714375">
              <a:buNone/>
            </a:pPr>
            <a:r>
              <a:rPr lang="en-US" sz="2000" dirty="0"/>
              <a:t>Delivery schedule: pre-production (2 trays) end October, first batch (&gt;20%) end December – mid January, delivered at CERN by end January . Latest batch delivery by end April 2024</a:t>
            </a:r>
          </a:p>
          <a:p>
            <a:pPr marL="0" indent="0" defTabSz="714375">
              <a:buNone/>
            </a:pPr>
            <a:endParaRPr lang="en-US" sz="2000" b="1" dirty="0"/>
          </a:p>
          <a:p>
            <a:pPr marL="0" indent="0" defTabSz="714375">
              <a:buNone/>
            </a:pPr>
            <a:r>
              <a:rPr lang="en-US" sz="2000" b="1" dirty="0"/>
              <a:t>Cooling loop:</a:t>
            </a:r>
          </a:p>
          <a:p>
            <a:pPr marL="0" indent="0" defTabSz="714375">
              <a:buNone/>
            </a:pPr>
            <a:r>
              <a:rPr lang="en-US" sz="2000" dirty="0"/>
              <a:t> prototypes (3 loops) produced</a:t>
            </a:r>
          </a:p>
          <a:p>
            <a:pPr marL="0" indent="0">
              <a:buNone/>
            </a:pPr>
            <a:r>
              <a:rPr lang="en-US" sz="2000" dirty="0"/>
              <a:t>Baseline: </a:t>
            </a:r>
          </a:p>
          <a:p>
            <a:pPr marL="0" indent="0">
              <a:buNone/>
            </a:pPr>
            <a:r>
              <a:rPr lang="en-US" sz="2000" dirty="0"/>
              <a:t>Order complete TIG welded circuits: pipes procurement, bending, welding, 10% sample basis X-ray</a:t>
            </a:r>
          </a:p>
          <a:p>
            <a:pPr marL="0" indent="0">
              <a:buNone/>
            </a:pPr>
            <a:r>
              <a:rPr lang="en-US" sz="2000" dirty="0"/>
              <a:t>Delivery schedule: pre-production (2 loops) end December - January, first batch (&gt;20%) end January-February, latest delivery April 2024</a:t>
            </a:r>
          </a:p>
          <a:p>
            <a:pPr marL="0" indent="0">
              <a:buNone/>
            </a:pPr>
            <a:r>
              <a:rPr lang="en-US" sz="2000" dirty="0"/>
              <a:t>Backup: bending by supplier, EB brazing at </a:t>
            </a:r>
            <a:r>
              <a:rPr lang="en-US" sz="2000" dirty="0" err="1"/>
              <a:t>Cern</a:t>
            </a:r>
            <a:r>
              <a:rPr lang="en-US" sz="2000" dirty="0"/>
              <a:t> (as 1st prototype) more expensive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5E6E8A-4DCC-A0B4-222C-8485DEA5EAF2}"/>
              </a:ext>
            </a:extLst>
          </p:cNvPr>
          <p:cNvSpPr txBox="1">
            <a:spLocks/>
          </p:cNvSpPr>
          <p:nvPr/>
        </p:nvSpPr>
        <p:spPr>
          <a:xfrm>
            <a:off x="502428" y="34852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Status of the pre-orders and orders for mechanics,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153BE9-92B4-2799-5BFE-F5916443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69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74C6-CF72-6CC6-5819-3D21AA8F7C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387" y="991590"/>
            <a:ext cx="10938164" cy="5517882"/>
          </a:xfrm>
        </p:spPr>
        <p:txBody>
          <a:bodyPr>
            <a:normAutofit/>
          </a:bodyPr>
          <a:lstStyle/>
          <a:p>
            <a:r>
              <a:rPr lang="en-US" sz="2000" dirty="0"/>
              <a:t>Swagelok glands procurement: 	got offer, to order, 1</a:t>
            </a:r>
            <a:r>
              <a:rPr lang="en-US" sz="2000" baseline="30000" dirty="0"/>
              <a:t>st</a:t>
            </a:r>
            <a:r>
              <a:rPr lang="en-US" sz="2000" dirty="0"/>
              <a:t> batch ~ November</a:t>
            </a:r>
          </a:p>
          <a:p>
            <a:r>
              <a:rPr lang="en-US" sz="2000" dirty="0"/>
              <a:t>Swagelok glands machining: 	 got offer, to order, 1</a:t>
            </a:r>
            <a:r>
              <a:rPr lang="en-US" sz="2000" baseline="30000" dirty="0"/>
              <a:t>st</a:t>
            </a:r>
            <a:r>
              <a:rPr lang="en-US" sz="2000" dirty="0"/>
              <a:t> batch ~ December</a:t>
            </a:r>
          </a:p>
          <a:p>
            <a:r>
              <a:rPr lang="en-US" sz="2000" dirty="0"/>
              <a:t>Tees production: 		 got offer, to order, 1</a:t>
            </a:r>
            <a:r>
              <a:rPr lang="en-US" sz="2000" baseline="30000" dirty="0"/>
              <a:t>st</a:t>
            </a:r>
            <a:r>
              <a:rPr lang="en-US" sz="2000" dirty="0"/>
              <a:t> batch ~ December</a:t>
            </a:r>
          </a:p>
          <a:p>
            <a:endParaRPr lang="en-US" sz="2000" dirty="0"/>
          </a:p>
          <a:p>
            <a:r>
              <a:rPr lang="en-US" sz="2000" dirty="0"/>
              <a:t>roller-pins, roller block:		got offer, </a:t>
            </a:r>
            <a:r>
              <a:rPr lang="en-US" sz="1900" dirty="0"/>
              <a:t>to update for GF or CF peek </a:t>
            </a:r>
          </a:p>
          <a:p>
            <a:r>
              <a:rPr lang="en-US" sz="1900" dirty="0"/>
              <a:t>I-beams:			prototyped, qualified, to be machined</a:t>
            </a:r>
            <a:endParaRPr lang="en-US" sz="15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thermal paste			</a:t>
            </a:r>
            <a:r>
              <a:rPr lang="en-US" sz="2000" dirty="0" err="1"/>
              <a:t>tbd</a:t>
            </a:r>
            <a:endParaRPr lang="en-US" sz="2000" dirty="0"/>
          </a:p>
          <a:p>
            <a:r>
              <a:rPr lang="en-US" sz="2000" dirty="0"/>
              <a:t>Screws washers nuts … 		Ready for orders		</a:t>
            </a:r>
          </a:p>
          <a:p>
            <a:pPr marL="0" indent="0">
              <a:buNone/>
            </a:pPr>
            <a:r>
              <a:rPr lang="en-US" sz="2000" dirty="0"/>
              <a:t>Frames / boxes for loops 		to produce</a:t>
            </a:r>
          </a:p>
          <a:p>
            <a:pPr marL="0" indent="0">
              <a:buNone/>
            </a:pPr>
            <a:r>
              <a:rPr lang="en-US" sz="2000" dirty="0"/>
              <a:t>Cradle for trays 			BAC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3C6AA-B0FB-CBD7-322E-12CBC96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E67182-7DA7-7FA3-7A68-CBF224785710}"/>
              </a:ext>
            </a:extLst>
          </p:cNvPr>
          <p:cNvSpPr txBox="1">
            <a:spLocks/>
          </p:cNvSpPr>
          <p:nvPr/>
        </p:nvSpPr>
        <p:spPr>
          <a:xfrm>
            <a:off x="502428" y="34852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Status of the pre-orders and orders for mechanics </a:t>
            </a:r>
          </a:p>
        </p:txBody>
      </p:sp>
    </p:spTree>
    <p:extLst>
      <p:ext uri="{BB962C8B-B14F-4D97-AF65-F5344CB8AC3E}">
        <p14:creationId xmlns:p14="http://schemas.microsoft.com/office/powerpoint/2010/main" val="3562756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50EB596-22E3-4D82-BF06-0622D7531EB2}"/>
              </a:ext>
            </a:extLst>
          </p:cNvPr>
          <p:cNvSpPr txBox="1">
            <a:spLocks/>
          </p:cNvSpPr>
          <p:nvPr/>
        </p:nvSpPr>
        <p:spPr>
          <a:xfrm>
            <a:off x="509517" y="22180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Tools - jigs for parts acceptance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0858A8-218A-C803-BCE9-937263F76E1A}"/>
              </a:ext>
            </a:extLst>
          </p:cNvPr>
          <p:cNvSpPr/>
          <p:nvPr/>
        </p:nvSpPr>
        <p:spPr>
          <a:xfrm>
            <a:off x="594361" y="768976"/>
            <a:ext cx="107535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Design in progress of </a:t>
            </a:r>
            <a:r>
              <a:rPr lang="it-IT" dirty="0" err="1"/>
              <a:t>jigs</a:t>
            </a:r>
            <a:r>
              <a:rPr lang="it-IT" dirty="0"/>
              <a:t>/</a:t>
            </a:r>
            <a:r>
              <a:rPr lang="it-IT" dirty="0" err="1"/>
              <a:t>masks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check </a:t>
            </a:r>
            <a:r>
              <a:rPr lang="it-IT" dirty="0" err="1"/>
              <a:t>produced</a:t>
            </a:r>
            <a:r>
              <a:rPr lang="it-IT" dirty="0"/>
              <a:t> parts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qualification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 :</a:t>
            </a:r>
          </a:p>
          <a:p>
            <a:endParaRPr lang="it-IT" dirty="0"/>
          </a:p>
          <a:p>
            <a:r>
              <a:rPr lang="it-IT" dirty="0" err="1"/>
              <a:t>CPs</a:t>
            </a:r>
            <a:r>
              <a:rPr lang="it-IT" dirty="0"/>
              <a:t>: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dimensions</a:t>
            </a:r>
            <a:r>
              <a:rPr lang="it-IT" dirty="0"/>
              <a:t>, </a:t>
            </a:r>
            <a:r>
              <a:rPr lang="it-IT" dirty="0" err="1"/>
              <a:t>holes</a:t>
            </a:r>
            <a:r>
              <a:rPr lang="it-IT" dirty="0"/>
              <a:t> </a:t>
            </a:r>
            <a:r>
              <a:rPr lang="it-IT" dirty="0" err="1"/>
              <a:t>presence</a:t>
            </a:r>
            <a:r>
              <a:rPr lang="it-IT" dirty="0"/>
              <a:t> and position, </a:t>
            </a:r>
            <a:r>
              <a:rPr lang="it-IT" dirty="0" err="1"/>
              <a:t>grooves</a:t>
            </a:r>
            <a:r>
              <a:rPr lang="it-IT" dirty="0"/>
              <a:t> </a:t>
            </a:r>
            <a:r>
              <a:rPr lang="it-IT" dirty="0" err="1"/>
              <a:t>width</a:t>
            </a:r>
            <a:r>
              <a:rPr lang="it-IT" dirty="0"/>
              <a:t> and </a:t>
            </a:r>
            <a:r>
              <a:rPr lang="it-IT" dirty="0" err="1"/>
              <a:t>depth</a:t>
            </a:r>
            <a:endParaRPr lang="it-IT" dirty="0"/>
          </a:p>
          <a:p>
            <a:r>
              <a:rPr lang="it-IT" dirty="0" err="1"/>
              <a:t>Laminas</a:t>
            </a:r>
            <a:r>
              <a:rPr lang="it-IT" dirty="0"/>
              <a:t>: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dimensions</a:t>
            </a:r>
            <a:r>
              <a:rPr lang="it-IT" dirty="0"/>
              <a:t>, </a:t>
            </a:r>
            <a:r>
              <a:rPr lang="it-IT" dirty="0" err="1"/>
              <a:t>holes</a:t>
            </a:r>
            <a:r>
              <a:rPr lang="it-IT" dirty="0"/>
              <a:t> </a:t>
            </a:r>
            <a:r>
              <a:rPr lang="it-IT" dirty="0" err="1"/>
              <a:t>presence</a:t>
            </a:r>
            <a:r>
              <a:rPr lang="it-IT" dirty="0"/>
              <a:t> and position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Bent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 </a:t>
            </a:r>
            <a:r>
              <a:rPr lang="it-IT" dirty="0" err="1"/>
              <a:t>welding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Checks and controls to be </a:t>
            </a:r>
            <a:r>
              <a:rPr lang="it-IT" dirty="0" err="1"/>
              <a:t>performed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suppliers, INFN Padova, CERN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9DEC3E-7373-6787-5E68-DEA8BC9BC9D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412522" y="4389674"/>
            <a:ext cx="819905" cy="1566019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69AC8AA-FE84-4C2D-C651-782FFBB59A3B}"/>
              </a:ext>
            </a:extLst>
          </p:cNvPr>
          <p:cNvGrpSpPr/>
          <p:nvPr/>
        </p:nvGrpSpPr>
        <p:grpSpPr>
          <a:xfrm>
            <a:off x="7909836" y="3815903"/>
            <a:ext cx="3876687" cy="2777395"/>
            <a:chOff x="635509" y="2224790"/>
            <a:chExt cx="3876687" cy="27773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7FD29F-D3F6-9005-1BF4-D1B6FF66D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192" y="3171318"/>
              <a:ext cx="1517004" cy="183086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D6C616-8E8F-B3A5-8F9C-D65DD7A5D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509" y="2224790"/>
              <a:ext cx="1446726" cy="1748272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787B8-25FE-4B54-A3A6-09AE1DC0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27</a:t>
            </a:fld>
            <a:endParaRPr lang="en-US" dirty="0"/>
          </a:p>
        </p:txBody>
      </p:sp>
      <p:pic>
        <p:nvPicPr>
          <p:cNvPr id="10" name="Picture 9" descr="A white rectangular object with yellow strips&#10;&#10;Description automatically generated">
            <a:extLst>
              <a:ext uri="{FF2B5EF4-FFF2-40B4-BE49-F238E27FC236}">
                <a16:creationId xmlns:a16="http://schemas.microsoft.com/office/drawing/2014/main" id="{C5FD695F-390C-5FA0-1535-374228D0C2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92" y="4079510"/>
            <a:ext cx="3168652" cy="16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74C6-CF72-6CC6-5819-3D21AA8F7CB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9387" y="367259"/>
            <a:ext cx="10938164" cy="6142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		   Mechanics cost book, up to date as possible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https://docs.google.com/spreadsheets/d/1r-tzdiBCrDjZQsFyFK1sXQLv7r0cD3JUW_pdU9ogSSU/edit?usp=sharing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F18E8-3A2D-CA90-05DB-D6F8D2F0FC71}"/>
              </a:ext>
            </a:extLst>
          </p:cNvPr>
          <p:cNvSpPr txBox="1">
            <a:spLocks/>
          </p:cNvSpPr>
          <p:nvPr/>
        </p:nvSpPr>
        <p:spPr>
          <a:xfrm>
            <a:off x="501833" y="275597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r>
              <a:rPr lang="en-US" sz="2400" b="1" dirty="0">
                <a:solidFill>
                  <a:srgbClr val="0070C0"/>
                </a:solidFill>
                <a:latin typeface="+mn-lt"/>
              </a:rPr>
              <a:t>Estimated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4A853-1D39-CDAF-12F3-030F195A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47764-4636-9A79-4B11-BBA108FB3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57"/>
          <a:stretch/>
        </p:blipFill>
        <p:spPr>
          <a:xfrm>
            <a:off x="1594886" y="1183760"/>
            <a:ext cx="8881730" cy="563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3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DCD87-1B62-FAE5-6C6A-776FA9669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4716" y="889971"/>
            <a:ext cx="1955336" cy="55339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561D0-4C4D-AD53-7FC8-BFEB467B809A}"/>
              </a:ext>
            </a:extLst>
          </p:cNvPr>
          <p:cNvSpPr txBox="1"/>
          <p:nvPr/>
        </p:nvSpPr>
        <p:spPr>
          <a:xfrm>
            <a:off x="403535" y="702437"/>
            <a:ext cx="1092419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Piping pre-production:</a:t>
            </a:r>
          </a:p>
          <a:p>
            <a:r>
              <a:rPr lang="it-IT" sz="1600" dirty="0"/>
              <a:t>Modified bending </a:t>
            </a:r>
            <a:r>
              <a:rPr lang="it-IT" sz="1600" dirty="0" err="1"/>
              <a:t>radius</a:t>
            </a:r>
            <a:r>
              <a:rPr lang="it-IT" sz="1600" dirty="0"/>
              <a:t> (</a:t>
            </a:r>
            <a:r>
              <a:rPr lang="en-US" sz="1600" dirty="0"/>
              <a:t>now</a:t>
            </a:r>
            <a:r>
              <a:rPr lang="it-IT" sz="1600" dirty="0"/>
              <a:t> suited to </a:t>
            </a:r>
            <a:r>
              <a:rPr lang="it-IT" sz="1600" dirty="0" err="1"/>
              <a:t>allow</a:t>
            </a:r>
            <a:r>
              <a:rPr lang="it-IT" sz="1600" dirty="0"/>
              <a:t> </a:t>
            </a:r>
            <a:r>
              <a:rPr lang="it-IT" sz="1600" dirty="0" err="1"/>
              <a:t>Swagelok</a:t>
            </a:r>
            <a:r>
              <a:rPr lang="it-IT" sz="1600" dirty="0"/>
              <a:t> </a:t>
            </a:r>
            <a:r>
              <a:rPr lang="it-IT" sz="1600" dirty="0" err="1"/>
              <a:t>nuts</a:t>
            </a:r>
            <a:r>
              <a:rPr lang="it-IT" sz="1600" dirty="0"/>
              <a:t> to slide </a:t>
            </a:r>
            <a:r>
              <a:rPr lang="it-IT" sz="1600" dirty="0" err="1"/>
              <a:t>along</a:t>
            </a:r>
            <a:r>
              <a:rPr lang="it-IT" sz="1600" dirty="0"/>
              <a:t> </a:t>
            </a:r>
            <a:r>
              <a:rPr lang="it-IT" sz="1600" dirty="0" err="1"/>
              <a:t>bent</a:t>
            </a:r>
            <a:r>
              <a:rPr lang="it-IT" sz="1600" dirty="0"/>
              <a:t> pipe, to free </a:t>
            </a:r>
            <a:r>
              <a:rPr lang="it-IT" sz="1600" dirty="0" err="1"/>
              <a:t>welding</a:t>
            </a:r>
            <a:r>
              <a:rPr lang="it-IT" sz="1600" dirty="0"/>
              <a:t>/</a:t>
            </a:r>
            <a:r>
              <a:rPr lang="it-IT" sz="1600" dirty="0" err="1"/>
              <a:t>brazing</a:t>
            </a:r>
            <a:r>
              <a:rPr lang="it-IT" sz="1600" dirty="0"/>
              <a:t> zones)</a:t>
            </a:r>
          </a:p>
          <a:p>
            <a:r>
              <a:rPr lang="it-IT" sz="1600" dirty="0"/>
              <a:t>Order </a:t>
            </a:r>
            <a:r>
              <a:rPr lang="it-IT" sz="1600" dirty="0" err="1"/>
              <a:t>issued</a:t>
            </a:r>
            <a:r>
              <a:rPr lang="it-IT" sz="1600" dirty="0"/>
              <a:t> for 2 </a:t>
            </a:r>
            <a:r>
              <a:rPr lang="it-IT" sz="1600" dirty="0" err="1"/>
              <a:t>circuits</a:t>
            </a:r>
            <a:r>
              <a:rPr lang="it-IT" sz="1600" dirty="0"/>
              <a:t>: bending and </a:t>
            </a:r>
            <a:r>
              <a:rPr lang="it-IT" sz="1600" dirty="0" err="1"/>
              <a:t>orbital</a:t>
            </a:r>
            <a:r>
              <a:rPr lang="it-IT" sz="1600" dirty="0"/>
              <a:t> </a:t>
            </a:r>
            <a:r>
              <a:rPr lang="it-IT" sz="1600" dirty="0" err="1"/>
              <a:t>welding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loops </a:t>
            </a:r>
            <a:r>
              <a:rPr lang="it-IT" sz="1600" dirty="0" err="1"/>
              <a:t>ends</a:t>
            </a:r>
            <a:r>
              <a:rPr lang="it-IT" sz="1600" dirty="0"/>
              <a:t> (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  <a:r>
              <a:rPr lang="it-IT" sz="1600" dirty="0" err="1"/>
              <a:t>pipes</a:t>
            </a:r>
            <a:r>
              <a:rPr lang="it-IT" sz="1600" dirty="0"/>
              <a:t> are </a:t>
            </a:r>
            <a:r>
              <a:rPr lang="it-IT" sz="1600" dirty="0" err="1"/>
              <a:t>only</a:t>
            </a:r>
            <a:r>
              <a:rPr lang="it-IT" sz="1600" dirty="0"/>
              <a:t> 3m long)</a:t>
            </a:r>
          </a:p>
          <a:p>
            <a:r>
              <a:rPr lang="it-IT" sz="1600" dirty="0" err="1"/>
              <a:t>Going</a:t>
            </a:r>
            <a:r>
              <a:rPr lang="it-IT" sz="1600" dirty="0"/>
              <a:t> to </a:t>
            </a:r>
            <a:r>
              <a:rPr lang="it-IT" sz="1600" dirty="0" err="1"/>
              <a:t>order</a:t>
            </a:r>
            <a:r>
              <a:rPr lang="it-IT" sz="1600" dirty="0"/>
              <a:t> small </a:t>
            </a:r>
            <a:r>
              <a:rPr lang="it-IT" sz="1600" dirty="0" err="1"/>
              <a:t>quantity</a:t>
            </a:r>
            <a:r>
              <a:rPr lang="it-IT" sz="1600" dirty="0"/>
              <a:t> of </a:t>
            </a:r>
            <a:r>
              <a:rPr lang="it-IT" sz="1600" dirty="0" err="1"/>
              <a:t>Swagelok</a:t>
            </a:r>
            <a:r>
              <a:rPr lang="it-IT" sz="1600" dirty="0"/>
              <a:t> </a:t>
            </a:r>
            <a:r>
              <a:rPr lang="it-IT" sz="1600" dirty="0" err="1"/>
              <a:t>glands</a:t>
            </a:r>
            <a:r>
              <a:rPr lang="it-IT" sz="1600" dirty="0"/>
              <a:t> for </a:t>
            </a:r>
            <a:r>
              <a:rPr lang="it-IT" sz="1600" dirty="0" err="1"/>
              <a:t>this</a:t>
            </a:r>
            <a:r>
              <a:rPr lang="it-IT" sz="1600" dirty="0"/>
              <a:t> production</a:t>
            </a:r>
          </a:p>
          <a:p>
            <a:r>
              <a:rPr lang="it-IT" sz="1600" dirty="0" err="1"/>
              <a:t>Iterating</a:t>
            </a:r>
            <a:r>
              <a:rPr lang="it-IT" sz="1600" dirty="0"/>
              <a:t> with the «bending company» way to make </a:t>
            </a:r>
            <a:r>
              <a:rPr lang="it-IT" sz="1600" dirty="0" err="1"/>
              <a:t>all</a:t>
            </a:r>
            <a:r>
              <a:rPr lang="it-IT" sz="1600" dirty="0"/>
              <a:t> joints by TIG </a:t>
            </a:r>
            <a:r>
              <a:rPr lang="it-IT" sz="1600" dirty="0" err="1"/>
              <a:t>orbital</a:t>
            </a:r>
            <a:r>
              <a:rPr lang="it-IT" sz="1600" dirty="0"/>
              <a:t> </a:t>
            </a:r>
            <a:r>
              <a:rPr lang="it-IT" sz="1600" dirty="0" err="1"/>
              <a:t>welding</a:t>
            </a:r>
            <a:endParaRPr lang="it-IT" sz="1600" dirty="0"/>
          </a:p>
          <a:p>
            <a:r>
              <a:rPr lang="it-IT" sz="1600" dirty="0" err="1"/>
              <a:t>Cheaper</a:t>
            </a:r>
            <a:r>
              <a:rPr lang="it-IT" sz="1600" dirty="0"/>
              <a:t>, </a:t>
            </a:r>
            <a:r>
              <a:rPr lang="it-IT" sz="1600" dirty="0" err="1"/>
              <a:t>faster</a:t>
            </a:r>
            <a:r>
              <a:rPr lang="it-IT" sz="1600" dirty="0"/>
              <a:t>, </a:t>
            </a:r>
            <a:r>
              <a:rPr lang="it-IT" sz="1600" dirty="0" err="1"/>
              <a:t>finished</a:t>
            </a:r>
            <a:r>
              <a:rPr lang="it-IT" sz="1600" dirty="0"/>
              <a:t> </a:t>
            </a:r>
            <a:r>
              <a:rPr lang="it-IT" sz="1600" dirty="0" err="1"/>
              <a:t>circuits</a:t>
            </a:r>
            <a:r>
              <a:rPr lang="it-IT" sz="1600" dirty="0"/>
              <a:t> </a:t>
            </a:r>
            <a:r>
              <a:rPr lang="it-IT" sz="1600" dirty="0" err="1"/>
              <a:t>including</a:t>
            </a:r>
            <a:r>
              <a:rPr lang="it-IT" sz="1600" dirty="0"/>
              <a:t> in-house X-</a:t>
            </a:r>
            <a:r>
              <a:rPr lang="it-IT" sz="1600" dirty="0" err="1"/>
              <a:t>ray</a:t>
            </a:r>
            <a:r>
              <a:rPr lang="it-IT" sz="1600" dirty="0"/>
              <a:t> </a:t>
            </a:r>
            <a:r>
              <a:rPr lang="it-IT" sz="1600" dirty="0" err="1"/>
              <a:t>inspection</a:t>
            </a:r>
            <a:r>
              <a:rPr lang="it-IT" sz="1600" dirty="0"/>
              <a:t> on </a:t>
            </a:r>
            <a:r>
              <a:rPr lang="it-IT" sz="1600" dirty="0" err="1"/>
              <a:t>required</a:t>
            </a:r>
            <a:r>
              <a:rPr lang="it-IT" sz="1600" dirty="0"/>
              <a:t> % samples</a:t>
            </a:r>
          </a:p>
          <a:p>
            <a:r>
              <a:rPr lang="it-IT" sz="1600" dirty="0" err="1"/>
              <a:t>Going</a:t>
            </a:r>
            <a:r>
              <a:rPr lang="it-IT" sz="1600" dirty="0"/>
              <a:t> to produce in house the small </a:t>
            </a:r>
            <a:r>
              <a:rPr lang="it-IT" sz="1600" dirty="0" err="1"/>
              <a:t>quantity</a:t>
            </a:r>
            <a:r>
              <a:rPr lang="it-IT" sz="1600" dirty="0"/>
              <a:t> of </a:t>
            </a:r>
            <a:r>
              <a:rPr lang="it-IT" sz="1600" dirty="0" err="1"/>
              <a:t>Tees</a:t>
            </a:r>
            <a:r>
              <a:rPr lang="it-IT" sz="1600" dirty="0"/>
              <a:t> and </a:t>
            </a:r>
            <a:r>
              <a:rPr lang="it-IT" sz="1600" dirty="0" err="1"/>
              <a:t>glands</a:t>
            </a:r>
            <a:r>
              <a:rPr lang="it-IT" sz="1600" dirty="0"/>
              <a:t> for </a:t>
            </a:r>
            <a:r>
              <a:rPr lang="it-IT" sz="1600" dirty="0" err="1"/>
              <a:t>pre</a:t>
            </a:r>
            <a:r>
              <a:rPr lang="it-IT" sz="1600" dirty="0"/>
              <a:t>-production </a:t>
            </a:r>
            <a:r>
              <a:rPr lang="it-IT" sz="1600" dirty="0" err="1"/>
              <a:t>circuits</a:t>
            </a:r>
            <a:r>
              <a:rPr lang="it-IT" sz="1600" dirty="0"/>
              <a:t> assembly </a:t>
            </a:r>
          </a:p>
          <a:p>
            <a:r>
              <a:rPr lang="it-IT" sz="1600" dirty="0"/>
              <a:t>Will test and </a:t>
            </a:r>
            <a:r>
              <a:rPr lang="it-IT" sz="1600" dirty="0" err="1"/>
              <a:t>qualify</a:t>
            </a:r>
            <a:r>
              <a:rPr lang="it-IT" sz="1600" dirty="0"/>
              <a:t> </a:t>
            </a:r>
            <a:r>
              <a:rPr lang="it-IT" sz="1600" dirty="0" err="1"/>
              <a:t>fully</a:t>
            </a:r>
            <a:r>
              <a:rPr lang="it-IT" sz="1600" dirty="0"/>
              <a:t> </a:t>
            </a:r>
            <a:r>
              <a:rPr lang="it-IT" sz="1600" dirty="0" err="1"/>
              <a:t>assembled</a:t>
            </a:r>
            <a:r>
              <a:rPr lang="it-IT" sz="1600" dirty="0"/>
              <a:t> </a:t>
            </a:r>
            <a:r>
              <a:rPr lang="it-IT" sz="1600" dirty="0" err="1"/>
              <a:t>circuits</a:t>
            </a:r>
            <a:r>
              <a:rPr lang="it-IT" sz="1600" dirty="0"/>
              <a:t> by </a:t>
            </a:r>
            <a:r>
              <a:rPr lang="it-IT" sz="1600" dirty="0" err="1"/>
              <a:t>orbital</a:t>
            </a:r>
            <a:r>
              <a:rPr lang="it-IT" sz="1600" dirty="0"/>
              <a:t> TIG </a:t>
            </a:r>
            <a:r>
              <a:rPr lang="it-IT" sz="1600" dirty="0" err="1"/>
              <a:t>welding</a:t>
            </a:r>
            <a:r>
              <a:rPr lang="it-IT" sz="1600" dirty="0"/>
              <a:t> joints </a:t>
            </a:r>
          </a:p>
          <a:p>
            <a:endParaRPr lang="it-IT" sz="1600" dirty="0"/>
          </a:p>
          <a:p>
            <a:r>
              <a:rPr lang="it-IT" sz="1600" dirty="0" err="1"/>
              <a:t>Piping</a:t>
            </a:r>
            <a:r>
              <a:rPr lang="it-IT" sz="1600" dirty="0"/>
              <a:t> full production</a:t>
            </a:r>
          </a:p>
          <a:p>
            <a:r>
              <a:rPr lang="it-IT" sz="1600" dirty="0"/>
              <a:t>Got </a:t>
            </a:r>
            <a:r>
              <a:rPr lang="it-IT" sz="1600" dirty="0" err="1"/>
              <a:t>offer</a:t>
            </a:r>
            <a:r>
              <a:rPr lang="it-IT" sz="1600" dirty="0"/>
              <a:t> for </a:t>
            </a:r>
            <a:r>
              <a:rPr lang="it-IT" sz="1600" dirty="0" err="1"/>
              <a:t>Swagelok</a:t>
            </a:r>
            <a:r>
              <a:rPr lang="it-IT" sz="1600" dirty="0"/>
              <a:t> </a:t>
            </a:r>
            <a:r>
              <a:rPr lang="it-IT" sz="1600" dirty="0" err="1"/>
              <a:t>glands</a:t>
            </a:r>
            <a:r>
              <a:rPr lang="it-IT" sz="1600" dirty="0"/>
              <a:t> and </a:t>
            </a:r>
            <a:r>
              <a:rPr lang="it-IT" sz="1600" dirty="0" err="1"/>
              <a:t>nuts</a:t>
            </a:r>
            <a:r>
              <a:rPr lang="it-IT" sz="1600" dirty="0"/>
              <a:t> (</a:t>
            </a:r>
            <a:r>
              <a:rPr lang="it-IT" sz="1600" dirty="0" err="1"/>
              <a:t>BLind</a:t>
            </a:r>
            <a:r>
              <a:rPr lang="it-IT" sz="1600" dirty="0"/>
              <a:t> </a:t>
            </a:r>
            <a:r>
              <a:rPr lang="it-IT" sz="1600" dirty="0" err="1"/>
              <a:t>version</a:t>
            </a:r>
            <a:r>
              <a:rPr lang="it-IT" sz="1600" dirty="0"/>
              <a:t> </a:t>
            </a:r>
            <a:r>
              <a:rPr lang="it-IT" sz="1600" dirty="0" err="1"/>
              <a:t>much</a:t>
            </a:r>
            <a:r>
              <a:rPr lang="it-IT" sz="1600" dirty="0"/>
              <a:t> </a:t>
            </a:r>
            <a:r>
              <a:rPr lang="it-IT" sz="1600" dirty="0" err="1"/>
              <a:t>expensive</a:t>
            </a:r>
            <a:r>
              <a:rPr lang="it-IT" sz="1600" dirty="0"/>
              <a:t> </a:t>
            </a:r>
            <a:r>
              <a:rPr lang="it-IT" sz="1600" dirty="0" err="1"/>
              <a:t>than</a:t>
            </a:r>
            <a:r>
              <a:rPr lang="it-IT" sz="1600" dirty="0"/>
              <a:t> </a:t>
            </a:r>
            <a:r>
              <a:rPr lang="it-IT" sz="1600" dirty="0" err="1"/>
              <a:t>other</a:t>
            </a:r>
            <a:r>
              <a:rPr lang="it-IT" sz="1600" dirty="0"/>
              <a:t>/</a:t>
            </a:r>
            <a:r>
              <a:rPr lang="it-IT" sz="1600" dirty="0" err="1"/>
              <a:t>expected</a:t>
            </a:r>
            <a:r>
              <a:rPr lang="it-IT" sz="1600" dirty="0"/>
              <a:t>)</a:t>
            </a:r>
          </a:p>
          <a:p>
            <a:r>
              <a:rPr lang="it-IT" sz="1600" dirty="0" err="1"/>
              <a:t>Getting</a:t>
            </a:r>
            <a:r>
              <a:rPr lang="it-IT" sz="1600" dirty="0"/>
              <a:t> </a:t>
            </a:r>
            <a:r>
              <a:rPr lang="it-IT" sz="1600" dirty="0" err="1"/>
              <a:t>offers</a:t>
            </a:r>
            <a:r>
              <a:rPr lang="it-IT" sz="1600" dirty="0"/>
              <a:t> for full </a:t>
            </a:r>
            <a:r>
              <a:rPr lang="it-IT" sz="1600" dirty="0" err="1"/>
              <a:t>quantities</a:t>
            </a:r>
            <a:r>
              <a:rPr lang="it-IT" sz="1600" dirty="0"/>
              <a:t> of </a:t>
            </a:r>
            <a:r>
              <a:rPr lang="it-IT" sz="1600" dirty="0" err="1"/>
              <a:t>Swagelok</a:t>
            </a:r>
            <a:r>
              <a:rPr lang="it-IT" sz="1600" dirty="0"/>
              <a:t> </a:t>
            </a:r>
            <a:r>
              <a:rPr lang="it-IT" sz="1600" dirty="0" err="1"/>
              <a:t>glands</a:t>
            </a:r>
            <a:r>
              <a:rPr lang="it-IT" sz="1600" dirty="0"/>
              <a:t> </a:t>
            </a:r>
            <a:r>
              <a:rPr lang="it-IT" sz="1600" dirty="0" err="1"/>
              <a:t>machining</a:t>
            </a:r>
            <a:r>
              <a:rPr lang="it-IT" sz="1600" dirty="0"/>
              <a:t> and Tee production </a:t>
            </a:r>
          </a:p>
          <a:p>
            <a:r>
              <a:rPr lang="it-IT" sz="1600" dirty="0"/>
              <a:t>Bare </a:t>
            </a:r>
            <a:r>
              <a:rPr lang="it-IT" sz="1600" dirty="0" err="1"/>
              <a:t>pipes</a:t>
            </a:r>
            <a:r>
              <a:rPr lang="it-IT" sz="1600" dirty="0"/>
              <a:t>  </a:t>
            </a:r>
            <a:r>
              <a:rPr lang="it-IT" sz="1600" dirty="0" err="1"/>
              <a:t>will</a:t>
            </a:r>
            <a:r>
              <a:rPr lang="it-IT" sz="1600" dirty="0"/>
              <a:t> be </a:t>
            </a:r>
            <a:r>
              <a:rPr lang="it-IT" sz="1600" dirty="0" err="1"/>
              <a:t>procured</a:t>
            </a:r>
            <a:r>
              <a:rPr lang="it-IT" sz="1600" dirty="0"/>
              <a:t> by the bending company</a:t>
            </a:r>
          </a:p>
          <a:p>
            <a:r>
              <a:rPr lang="it-IT" sz="1600" dirty="0" err="1"/>
              <a:t>Unless</a:t>
            </a:r>
            <a:r>
              <a:rPr lang="it-IT" sz="1600" dirty="0"/>
              <a:t> major </a:t>
            </a:r>
            <a:r>
              <a:rPr lang="it-IT" sz="1600" dirty="0" err="1"/>
              <a:t>problems</a:t>
            </a:r>
            <a:r>
              <a:rPr lang="it-IT" sz="1600" dirty="0"/>
              <a:t> the bending company can </a:t>
            </a:r>
            <a:r>
              <a:rPr lang="it-IT" sz="1600" dirty="0" err="1"/>
              <a:t>provide</a:t>
            </a:r>
            <a:r>
              <a:rPr lang="it-IT" sz="1600" dirty="0"/>
              <a:t> full TIG </a:t>
            </a:r>
            <a:r>
              <a:rPr lang="it-IT" sz="1600" dirty="0" err="1"/>
              <a:t>welded</a:t>
            </a:r>
            <a:r>
              <a:rPr lang="it-IT" sz="1600" dirty="0"/>
              <a:t> loops </a:t>
            </a:r>
          </a:p>
          <a:p>
            <a:r>
              <a:rPr lang="it-IT" sz="1600" dirty="0" err="1"/>
              <a:t>Should</a:t>
            </a:r>
            <a:r>
              <a:rPr lang="it-IT" sz="1600" dirty="0"/>
              <a:t> be ready to start </a:t>
            </a:r>
            <a:r>
              <a:rPr lang="it-IT" sz="1600" dirty="0" err="1"/>
              <a:t>order</a:t>
            </a:r>
            <a:r>
              <a:rPr lang="it-IT" sz="1600" dirty="0"/>
              <a:t> procedure by </a:t>
            </a:r>
            <a:r>
              <a:rPr lang="it-IT" sz="1600" dirty="0" err="1"/>
              <a:t>mid</a:t>
            </a:r>
            <a:r>
              <a:rPr lang="it-IT" sz="1600" dirty="0"/>
              <a:t> </a:t>
            </a:r>
            <a:r>
              <a:rPr lang="it-IT" sz="1600" dirty="0" err="1"/>
              <a:t>July</a:t>
            </a:r>
            <a:r>
              <a:rPr lang="it-IT" sz="1600" dirty="0"/>
              <a:t>, </a:t>
            </a:r>
            <a:r>
              <a:rPr lang="it-IT" sz="1600" dirty="0" err="1"/>
              <a:t>looking</a:t>
            </a:r>
            <a:r>
              <a:rPr lang="it-IT" sz="1600" dirty="0"/>
              <a:t> </a:t>
            </a:r>
            <a:r>
              <a:rPr lang="it-IT" sz="1600" dirty="0" err="1"/>
              <a:t>if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 to anticipate bare </a:t>
            </a:r>
            <a:r>
              <a:rPr lang="it-IT" sz="1600" dirty="0" err="1"/>
              <a:t>pipes</a:t>
            </a:r>
            <a:r>
              <a:rPr lang="it-IT" sz="1600" dirty="0"/>
              <a:t> </a:t>
            </a:r>
            <a:r>
              <a:rPr lang="it-IT" sz="1600" dirty="0" err="1"/>
              <a:t>order</a:t>
            </a:r>
            <a:r>
              <a:rPr lang="it-IT" sz="1600" dirty="0"/>
              <a:t> </a:t>
            </a:r>
          </a:p>
          <a:p>
            <a:endParaRPr lang="it-IT" sz="1600" dirty="0"/>
          </a:p>
          <a:p>
            <a:r>
              <a:rPr lang="it-IT" sz="1600" dirty="0" err="1"/>
              <a:t>CPs</a:t>
            </a:r>
            <a:r>
              <a:rPr lang="it-IT" sz="1600" dirty="0"/>
              <a:t>: </a:t>
            </a:r>
          </a:p>
          <a:p>
            <a:r>
              <a:rPr lang="it-IT" sz="1600" dirty="0"/>
              <a:t>To </a:t>
            </a:r>
            <a:r>
              <a:rPr lang="it-IT" sz="1600" dirty="0" err="1"/>
              <a:t>launch</a:t>
            </a:r>
            <a:r>
              <a:rPr lang="it-IT" sz="1600" dirty="0"/>
              <a:t> </a:t>
            </a:r>
            <a:r>
              <a:rPr lang="it-IT" sz="1600" dirty="0" err="1"/>
              <a:t>request</a:t>
            </a:r>
            <a:r>
              <a:rPr lang="it-IT" sz="1600" dirty="0"/>
              <a:t> of </a:t>
            </a:r>
            <a:r>
              <a:rPr lang="it-IT" sz="1600" dirty="0" err="1"/>
              <a:t>offer</a:t>
            </a:r>
            <a:r>
              <a:rPr lang="it-IT" sz="1600" dirty="0"/>
              <a:t> for </a:t>
            </a:r>
            <a:r>
              <a:rPr lang="it-IT" sz="1600" dirty="0" err="1"/>
              <a:t>CPs</a:t>
            </a:r>
            <a:r>
              <a:rPr lang="it-IT" sz="1600" dirty="0"/>
              <a:t> and </a:t>
            </a:r>
            <a:r>
              <a:rPr lang="it-IT" sz="1600" dirty="0" err="1"/>
              <a:t>laminas</a:t>
            </a:r>
            <a:r>
              <a:rPr lang="it-IT" sz="1600" dirty="0"/>
              <a:t> production, INFN tender, by </a:t>
            </a:r>
            <a:r>
              <a:rPr lang="it-IT" sz="1600" dirty="0" err="1"/>
              <a:t>June</a:t>
            </a:r>
            <a:endParaRPr lang="it-IT" sz="1600" dirty="0"/>
          </a:p>
          <a:p>
            <a:r>
              <a:rPr lang="it-IT" sz="1600" dirty="0" err="1"/>
              <a:t>Shall</a:t>
            </a:r>
            <a:r>
              <a:rPr lang="it-IT" sz="1600" dirty="0"/>
              <a:t> re-check models </a:t>
            </a:r>
            <a:r>
              <a:rPr lang="it-IT" sz="1600" dirty="0" err="1"/>
              <a:t>before</a:t>
            </a:r>
            <a:r>
              <a:rPr lang="it-IT" sz="1600" dirty="0"/>
              <a:t> </a:t>
            </a:r>
            <a:r>
              <a:rPr lang="it-IT" sz="1600" dirty="0" err="1"/>
              <a:t>finalize</a:t>
            </a:r>
            <a:r>
              <a:rPr lang="it-IT" sz="1600" dirty="0"/>
              <a:t> </a:t>
            </a:r>
            <a:r>
              <a:rPr lang="it-IT" sz="1600" dirty="0" err="1"/>
              <a:t>drawings</a:t>
            </a:r>
            <a:r>
              <a:rPr lang="it-IT" sz="1600" dirty="0"/>
              <a:t> e.g. </a:t>
            </a:r>
          </a:p>
          <a:p>
            <a:r>
              <a:rPr lang="it-IT" sz="1600" dirty="0" err="1"/>
              <a:t>any</a:t>
            </a:r>
            <a:r>
              <a:rPr lang="it-IT" sz="1600" dirty="0"/>
              <a:t> point/</a:t>
            </a:r>
            <a:r>
              <a:rPr lang="it-IT" sz="1600" dirty="0" err="1"/>
              <a:t>holes</a:t>
            </a:r>
            <a:r>
              <a:rPr lang="it-IT" sz="1600" dirty="0"/>
              <a:t>/features to fix cover </a:t>
            </a:r>
            <a:r>
              <a:rPr lang="it-IT" sz="1600" dirty="0" err="1"/>
              <a:t>if</a:t>
            </a:r>
            <a:r>
              <a:rPr lang="it-IT" sz="1600" dirty="0"/>
              <a:t> </a:t>
            </a:r>
            <a:r>
              <a:rPr lang="it-IT" sz="1600" dirty="0" err="1"/>
              <a:t>any</a:t>
            </a:r>
            <a:endParaRPr lang="it-IT" sz="1600" dirty="0"/>
          </a:p>
          <a:p>
            <a:r>
              <a:rPr lang="it-IT" sz="1600" dirty="0" err="1"/>
              <a:t>Any</a:t>
            </a:r>
            <a:r>
              <a:rPr lang="it-IT" sz="1600" dirty="0"/>
              <a:t> point/</a:t>
            </a:r>
            <a:r>
              <a:rPr lang="it-IT" sz="1600" dirty="0" err="1"/>
              <a:t>holes</a:t>
            </a:r>
            <a:r>
              <a:rPr lang="it-IT" sz="1600" dirty="0"/>
              <a:t>/features to fix </a:t>
            </a:r>
            <a:r>
              <a:rPr lang="it-IT" sz="1600" dirty="0" err="1"/>
              <a:t>puch</a:t>
            </a:r>
            <a:r>
              <a:rPr lang="it-IT" sz="1600" dirty="0"/>
              <a:t>/pull </a:t>
            </a:r>
            <a:r>
              <a:rPr lang="it-IT" sz="1600" dirty="0" err="1"/>
              <a:t>brackets</a:t>
            </a:r>
            <a:r>
              <a:rPr lang="it-IT" sz="1600" dirty="0"/>
              <a:t> for the </a:t>
            </a:r>
            <a:r>
              <a:rPr lang="it-IT" sz="1600" dirty="0" err="1"/>
              <a:t>insertion</a:t>
            </a:r>
            <a:r>
              <a:rPr lang="it-IT" sz="1600" dirty="0"/>
              <a:t> </a:t>
            </a:r>
          </a:p>
          <a:p>
            <a:endParaRPr lang="it-IT" sz="1600" dirty="0"/>
          </a:p>
          <a:p>
            <a:r>
              <a:rPr lang="it-IT" sz="1600" dirty="0"/>
              <a:t>Small parts: </a:t>
            </a:r>
          </a:p>
          <a:p>
            <a:r>
              <a:rPr lang="it-IT" sz="1600" dirty="0" err="1"/>
              <a:t>Getting</a:t>
            </a:r>
            <a:r>
              <a:rPr lang="it-IT" sz="1600" dirty="0"/>
              <a:t> </a:t>
            </a:r>
            <a:r>
              <a:rPr lang="it-IT" sz="1600" dirty="0" err="1"/>
              <a:t>offers</a:t>
            </a:r>
            <a:r>
              <a:rPr lang="it-IT" sz="1600" dirty="0"/>
              <a:t> for Small parts: Rollers, Rollers </a:t>
            </a:r>
            <a:r>
              <a:rPr lang="it-IT" sz="1600" dirty="0" err="1"/>
              <a:t>blocks</a:t>
            </a:r>
            <a:r>
              <a:rPr lang="it-IT" sz="1600" dirty="0"/>
              <a:t>, </a:t>
            </a:r>
            <a:r>
              <a:rPr lang="it-IT" sz="1600" dirty="0" err="1"/>
              <a:t>need</a:t>
            </a:r>
            <a:r>
              <a:rPr lang="it-IT" sz="1600" dirty="0"/>
              <a:t> to </a:t>
            </a:r>
            <a:r>
              <a:rPr lang="it-IT" sz="1600" dirty="0" err="1"/>
              <a:t>refine</a:t>
            </a:r>
            <a:r>
              <a:rPr lang="it-IT" sz="1600" dirty="0"/>
              <a:t> </a:t>
            </a:r>
            <a:r>
              <a:rPr lang="it-IT" sz="1600" dirty="0" err="1"/>
              <a:t>requirements</a:t>
            </a:r>
            <a:r>
              <a:rPr lang="it-IT" sz="1600" dirty="0"/>
              <a:t> e.g. </a:t>
            </a:r>
            <a:r>
              <a:rPr lang="it-IT" sz="1600" dirty="0" err="1"/>
              <a:t>coupling</a:t>
            </a:r>
            <a:r>
              <a:rPr lang="it-IT" sz="1600" dirty="0"/>
              <a:t> </a:t>
            </a:r>
            <a:r>
              <a:rPr lang="it-IT" sz="1600" dirty="0" err="1"/>
              <a:t>tolerances</a:t>
            </a:r>
            <a:endParaRPr lang="it-IT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E91ACE-8267-9668-5165-3F79C5C61F3C}"/>
              </a:ext>
            </a:extLst>
          </p:cNvPr>
          <p:cNvSpPr txBox="1">
            <a:spLocks/>
          </p:cNvSpPr>
          <p:nvPr/>
        </p:nvSpPr>
        <p:spPr>
          <a:xfrm>
            <a:off x="509517" y="22180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BTL tray mechanics status for production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9BA6913-11BB-5266-4B42-53511DBF990E}"/>
              </a:ext>
            </a:extLst>
          </p:cNvPr>
          <p:cNvSpPr/>
          <p:nvPr/>
        </p:nvSpPr>
        <p:spPr>
          <a:xfrm rot="20711770">
            <a:off x="10565793" y="4731854"/>
            <a:ext cx="679784" cy="372979"/>
          </a:xfrm>
          <a:prstGeom prst="rightArrow">
            <a:avLst>
              <a:gd name="adj1" fmla="val 340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68CF894-1A03-FB5C-E1C6-C87F6E9F16A1}"/>
              </a:ext>
            </a:extLst>
          </p:cNvPr>
          <p:cNvSpPr/>
          <p:nvPr/>
        </p:nvSpPr>
        <p:spPr>
          <a:xfrm rot="635163">
            <a:off x="10565792" y="2502002"/>
            <a:ext cx="679784" cy="372979"/>
          </a:xfrm>
          <a:prstGeom prst="rightArrow">
            <a:avLst>
              <a:gd name="adj1" fmla="val 340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4018E-800D-9FEF-0BCE-A9836C94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3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1E5800A-3FDE-9706-8722-1B8FFABF2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65" b="49478"/>
          <a:stretch/>
        </p:blipFill>
        <p:spPr>
          <a:xfrm>
            <a:off x="147236" y="583912"/>
            <a:ext cx="6913628" cy="20879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167DE14-3BCC-2343-3064-53C8B4910202}"/>
              </a:ext>
            </a:extLst>
          </p:cNvPr>
          <p:cNvSpPr txBox="1">
            <a:spLocks/>
          </p:cNvSpPr>
          <p:nvPr/>
        </p:nvSpPr>
        <p:spPr>
          <a:xfrm>
            <a:off x="324010" y="81286"/>
            <a:ext cx="73807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BTL trays dimensions and envelope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02E01-9071-EE7D-033A-63821344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6A880-CCCF-29A4-9D18-749770168CC6}"/>
              </a:ext>
            </a:extLst>
          </p:cNvPr>
          <p:cNvSpPr txBox="1"/>
          <p:nvPr/>
        </p:nvSpPr>
        <p:spPr>
          <a:xfrm>
            <a:off x="7354230" y="6191303"/>
            <a:ext cx="4494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Cold Tray from Z +/- 1 mm to Z +/- 2481.8 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5F3E9-FA0D-D1AC-7DBB-ECF5EA8ACB70}"/>
              </a:ext>
            </a:extLst>
          </p:cNvPr>
          <p:cNvSpPr txBox="1"/>
          <p:nvPr/>
        </p:nvSpPr>
        <p:spPr>
          <a:xfrm>
            <a:off x="5266729" y="207412"/>
            <a:ext cx="5134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https://edms.cern.ch/nav/P:CERN-0000192329:V0/D:1698464:V0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CF5A8-9099-0EFB-1928-465AC605D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957"/>
          <a:stretch/>
        </p:blipFill>
        <p:spPr>
          <a:xfrm>
            <a:off x="7180422" y="583912"/>
            <a:ext cx="4494879" cy="2595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F0F3E-3961-63DE-7185-93573A2E3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85" t="4922" r="6325" b="4922"/>
          <a:stretch/>
        </p:blipFill>
        <p:spPr>
          <a:xfrm>
            <a:off x="213918" y="2832034"/>
            <a:ext cx="6895339" cy="3974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5BA088-35B1-3117-BEF1-FE11E5BC38AF}"/>
              </a:ext>
            </a:extLst>
          </p:cNvPr>
          <p:cNvSpPr txBox="1"/>
          <p:nvPr/>
        </p:nvSpPr>
        <p:spPr>
          <a:xfrm>
            <a:off x="280460" y="6231698"/>
            <a:ext cx="4509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BTL radial envelope R1148 – R 1188 mm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9AA629-28CF-8393-B0F9-4DD0C0643F08}"/>
              </a:ext>
            </a:extLst>
          </p:cNvPr>
          <p:cNvGrpSpPr/>
          <p:nvPr/>
        </p:nvGrpSpPr>
        <p:grpSpPr>
          <a:xfrm>
            <a:off x="7299698" y="3709361"/>
            <a:ext cx="4678384" cy="2394652"/>
            <a:chOff x="8798828" y="3340029"/>
            <a:chExt cx="3084863" cy="1579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8FBB7B-99ED-BC2C-DFD4-4A79BBF47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512" t="32318" b="42915"/>
            <a:stretch/>
          </p:blipFill>
          <p:spPr>
            <a:xfrm>
              <a:off x="10823908" y="3344252"/>
              <a:ext cx="1059783" cy="157477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D82ED-3020-6716-3F88-A0FF88017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671" r="84609"/>
            <a:stretch/>
          </p:blipFill>
          <p:spPr>
            <a:xfrm>
              <a:off x="8798828" y="3340029"/>
              <a:ext cx="857401" cy="15790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896D7C-12F7-873F-F080-CAB2265511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292" t="32318" r="42965" b="42915"/>
            <a:stretch/>
          </p:blipFill>
          <p:spPr>
            <a:xfrm>
              <a:off x="9737452" y="3344252"/>
              <a:ext cx="1005234" cy="1574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0952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40561D0-4C4D-AD53-7FC8-BFEB467B809A}"/>
              </a:ext>
            </a:extLst>
          </p:cNvPr>
          <p:cNvSpPr txBox="1"/>
          <p:nvPr/>
        </p:nvSpPr>
        <p:spPr>
          <a:xfrm>
            <a:off x="299622" y="759150"/>
            <a:ext cx="831936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Adapting</a:t>
            </a:r>
            <a:r>
              <a:rPr lang="it-IT" sz="1600" dirty="0"/>
              <a:t> </a:t>
            </a:r>
            <a:r>
              <a:rPr lang="it-IT" sz="1600" dirty="0" err="1"/>
              <a:t>cooling</a:t>
            </a:r>
            <a:r>
              <a:rPr lang="it-IT" sz="1600" dirty="0"/>
              <a:t> loop «joints </a:t>
            </a:r>
            <a:r>
              <a:rPr lang="it-IT" sz="1600" dirty="0" err="1"/>
              <a:t>details</a:t>
            </a:r>
            <a:r>
              <a:rPr lang="it-IT" sz="1600" dirty="0"/>
              <a:t> design» for </a:t>
            </a:r>
            <a:r>
              <a:rPr lang="it-IT" sz="1600" dirty="0" err="1"/>
              <a:t>Orbital</a:t>
            </a:r>
            <a:r>
              <a:rPr lang="it-IT" sz="1600" dirty="0"/>
              <a:t> </a:t>
            </a:r>
            <a:r>
              <a:rPr lang="it-IT" sz="1600" dirty="0" err="1"/>
              <a:t>welding</a:t>
            </a:r>
            <a:r>
              <a:rPr lang="it-IT" sz="1600" dirty="0"/>
              <a:t> </a:t>
            </a:r>
          </a:p>
          <a:p>
            <a:r>
              <a:rPr lang="it-IT" sz="1600" dirty="0"/>
              <a:t>Cheap, fast, </a:t>
            </a:r>
            <a:r>
              <a:rPr lang="it-IT" sz="1600" dirty="0" err="1"/>
              <a:t>repeatable</a:t>
            </a:r>
            <a:r>
              <a:rPr lang="it-IT" sz="1600" dirty="0"/>
              <a:t> industrial </a:t>
            </a:r>
            <a:r>
              <a:rPr lang="it-IT" sz="1600" dirty="0" err="1"/>
              <a:t>process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Requirements</a:t>
            </a:r>
            <a:r>
              <a:rPr lang="it-IT" sz="1600" dirty="0"/>
              <a:t>:</a:t>
            </a:r>
          </a:p>
          <a:p>
            <a:r>
              <a:rPr lang="it-IT" sz="1600" dirty="0"/>
              <a:t>- </a:t>
            </a:r>
            <a:r>
              <a:rPr lang="it-IT" sz="1600" dirty="0" err="1"/>
              <a:t>Same</a:t>
            </a:r>
            <a:r>
              <a:rPr lang="it-IT" sz="1600" dirty="0"/>
              <a:t> </a:t>
            </a:r>
            <a:r>
              <a:rPr lang="it-IT" sz="1600" dirty="0" err="1"/>
              <a:t>diameter</a:t>
            </a:r>
            <a:r>
              <a:rPr lang="it-IT" sz="1600" dirty="0"/>
              <a:t> of the </a:t>
            </a:r>
            <a:r>
              <a:rPr lang="it-IT" sz="1600" dirty="0" err="1"/>
              <a:t>the</a:t>
            </a:r>
            <a:r>
              <a:rPr lang="it-IT" sz="1600" dirty="0"/>
              <a:t>  </a:t>
            </a:r>
            <a:r>
              <a:rPr lang="it-IT" sz="1600" dirty="0" err="1"/>
              <a:t>two</a:t>
            </a:r>
            <a:r>
              <a:rPr lang="it-IT" sz="1600" dirty="0"/>
              <a:t> «items </a:t>
            </a:r>
            <a:r>
              <a:rPr lang="it-IT" sz="1600" dirty="0" err="1"/>
              <a:t>extremities</a:t>
            </a:r>
            <a:r>
              <a:rPr lang="it-IT" sz="1600" dirty="0"/>
              <a:t>» to </a:t>
            </a:r>
            <a:r>
              <a:rPr lang="it-IT" sz="1600" dirty="0" err="1"/>
              <a:t>weld</a:t>
            </a:r>
            <a:endParaRPr lang="it-IT" sz="1600" dirty="0"/>
          </a:p>
          <a:p>
            <a:r>
              <a:rPr lang="it-IT" sz="1600" dirty="0"/>
              <a:t>- Clear </a:t>
            </a:r>
            <a:r>
              <a:rPr lang="it-IT" sz="1600" dirty="0" err="1"/>
              <a:t>lenght</a:t>
            </a:r>
            <a:r>
              <a:rPr lang="it-IT" sz="1600" dirty="0"/>
              <a:t> (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constant</a:t>
            </a:r>
            <a:r>
              <a:rPr lang="it-IT" sz="1600" dirty="0"/>
              <a:t> and </a:t>
            </a:r>
            <a:r>
              <a:rPr lang="it-IT" sz="1600" dirty="0" err="1"/>
              <a:t>identical</a:t>
            </a:r>
            <a:r>
              <a:rPr lang="it-IT" sz="1600" dirty="0"/>
              <a:t> </a:t>
            </a:r>
            <a:r>
              <a:rPr lang="it-IT" sz="1600" dirty="0" err="1"/>
              <a:t>diameter</a:t>
            </a:r>
            <a:r>
              <a:rPr lang="it-IT" sz="1600" dirty="0"/>
              <a:t>) of &gt; 6 mm on </a:t>
            </a:r>
            <a:r>
              <a:rPr lang="it-IT" sz="1600" dirty="0" err="1"/>
              <a:t>both</a:t>
            </a:r>
            <a:r>
              <a:rPr lang="it-IT" sz="1600" dirty="0"/>
              <a:t> sides</a:t>
            </a:r>
          </a:p>
          <a:p>
            <a:endParaRPr lang="it-IT" sz="1600" dirty="0"/>
          </a:p>
          <a:p>
            <a:r>
              <a:rPr lang="it-IT" sz="1600" dirty="0"/>
              <a:t>Company can </a:t>
            </a:r>
            <a:r>
              <a:rPr lang="it-IT" sz="1600" dirty="0" err="1"/>
              <a:t>perform</a:t>
            </a:r>
            <a:r>
              <a:rPr lang="it-IT" sz="1600" dirty="0"/>
              <a:t> X-</a:t>
            </a:r>
            <a:r>
              <a:rPr lang="it-IT" sz="1600" dirty="0" err="1"/>
              <a:t>ray</a:t>
            </a:r>
            <a:r>
              <a:rPr lang="it-IT" sz="1600" dirty="0"/>
              <a:t>  in house,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needed</a:t>
            </a:r>
            <a:r>
              <a:rPr lang="it-IT" sz="1600" dirty="0"/>
              <a:t> for </a:t>
            </a:r>
            <a:r>
              <a:rPr lang="it-IT" sz="1600" dirty="0" err="1"/>
              <a:t>qualification</a:t>
            </a:r>
            <a:r>
              <a:rPr lang="it-IT" sz="1600" dirty="0"/>
              <a:t> and production</a:t>
            </a:r>
          </a:p>
          <a:p>
            <a:r>
              <a:rPr lang="it-IT" sz="1600" dirty="0"/>
              <a:t>(10% sample </a:t>
            </a:r>
            <a:r>
              <a:rPr lang="it-IT" sz="1600" dirty="0" err="1"/>
              <a:t>basis</a:t>
            </a:r>
            <a:r>
              <a:rPr lang="it-IT" sz="1600" dirty="0"/>
              <a:t> of full production … </a:t>
            </a:r>
            <a:r>
              <a:rPr lang="it-IT" sz="1600" dirty="0" err="1"/>
              <a:t>t.b.c</a:t>
            </a:r>
            <a:r>
              <a:rPr lang="it-IT" sz="1600" dirty="0"/>
              <a:t>.)</a:t>
            </a:r>
          </a:p>
          <a:p>
            <a:endParaRPr lang="it-IT" sz="1600" dirty="0"/>
          </a:p>
          <a:p>
            <a:r>
              <a:rPr lang="it-IT" sz="1600" dirty="0" err="1"/>
              <a:t>Welding</a:t>
            </a:r>
            <a:r>
              <a:rPr lang="it-IT" sz="1600" dirty="0"/>
              <a:t> </a:t>
            </a:r>
            <a:r>
              <a:rPr lang="it-IT" sz="1600" dirty="0" err="1"/>
              <a:t>may</a:t>
            </a:r>
            <a:r>
              <a:rPr lang="it-IT" sz="1600" dirty="0"/>
              <a:t> </a:t>
            </a:r>
            <a:r>
              <a:rPr lang="it-IT" sz="1600" dirty="0" err="1"/>
              <a:t>require</a:t>
            </a:r>
            <a:r>
              <a:rPr lang="it-IT" sz="1600" dirty="0"/>
              <a:t> to reduce </a:t>
            </a:r>
            <a:r>
              <a:rPr lang="it-IT" sz="1600" dirty="0" err="1"/>
              <a:t>hole</a:t>
            </a:r>
            <a:r>
              <a:rPr lang="it-IT" sz="1600" dirty="0"/>
              <a:t> </a:t>
            </a:r>
            <a:r>
              <a:rPr lang="it-IT" sz="1600" dirty="0" err="1"/>
              <a:t>diameter</a:t>
            </a:r>
            <a:r>
              <a:rPr lang="it-IT" sz="1600" dirty="0"/>
              <a:t> inside Tee and </a:t>
            </a:r>
            <a:r>
              <a:rPr lang="it-IT" sz="1600" dirty="0" err="1"/>
              <a:t>gland</a:t>
            </a:r>
            <a:r>
              <a:rPr lang="it-IT" sz="1600" dirty="0"/>
              <a:t> to </a:t>
            </a:r>
            <a:r>
              <a:rPr lang="it-IT" sz="1600" dirty="0" err="1"/>
              <a:t>increase</a:t>
            </a:r>
            <a:r>
              <a:rPr lang="it-IT" sz="1600" dirty="0"/>
              <a:t> </a:t>
            </a:r>
            <a:r>
              <a:rPr lang="it-IT" sz="1600" dirty="0" err="1"/>
              <a:t>thickness</a:t>
            </a:r>
            <a:r>
              <a:rPr lang="it-IT" sz="1600" dirty="0"/>
              <a:t> to a «</a:t>
            </a:r>
            <a:r>
              <a:rPr lang="it-IT" sz="1600" dirty="0" err="1"/>
              <a:t>safe</a:t>
            </a:r>
            <a:r>
              <a:rPr lang="it-IT" sz="1600" dirty="0"/>
              <a:t> </a:t>
            </a:r>
            <a:r>
              <a:rPr lang="it-IT" sz="1600" dirty="0" err="1"/>
              <a:t>value</a:t>
            </a:r>
            <a:r>
              <a:rPr lang="it-IT" sz="1600" dirty="0"/>
              <a:t>» for </a:t>
            </a:r>
            <a:r>
              <a:rPr lang="it-IT" sz="1600" dirty="0" err="1"/>
              <a:t>machining</a:t>
            </a:r>
            <a:r>
              <a:rPr lang="it-IT" sz="1600" dirty="0"/>
              <a:t>: </a:t>
            </a:r>
            <a:r>
              <a:rPr lang="it-IT" sz="1600" dirty="0" err="1"/>
              <a:t>now</a:t>
            </a:r>
            <a:r>
              <a:rPr lang="it-IT" sz="1600" dirty="0"/>
              <a:t> ID 3mm, </a:t>
            </a:r>
            <a:r>
              <a:rPr lang="it-IT" sz="1600" dirty="0" err="1"/>
              <a:t>may</a:t>
            </a:r>
            <a:r>
              <a:rPr lang="it-IT" sz="1600" dirty="0"/>
              <a:t> be ID 2.5 mm … </a:t>
            </a:r>
            <a:r>
              <a:rPr lang="it-IT" sz="1600" dirty="0" err="1"/>
              <a:t>assuming</a:t>
            </a:r>
            <a:r>
              <a:rPr lang="it-IT" sz="1600" dirty="0"/>
              <a:t> </a:t>
            </a:r>
            <a:r>
              <a:rPr lang="it-IT" sz="1600" dirty="0" err="1"/>
              <a:t>acceptable</a:t>
            </a:r>
            <a:r>
              <a:rPr lang="it-IT" sz="1600" dirty="0"/>
              <a:t> ?</a:t>
            </a:r>
          </a:p>
          <a:p>
            <a:endParaRPr lang="it-IT" sz="1600" dirty="0"/>
          </a:p>
          <a:p>
            <a:r>
              <a:rPr lang="it-IT" sz="1600" dirty="0"/>
              <a:t> </a:t>
            </a:r>
            <a:endParaRPr lang="en-US" sz="16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E91ACE-8267-9668-5165-3F79C5C61F3C}"/>
              </a:ext>
            </a:extLst>
          </p:cNvPr>
          <p:cNvSpPr txBox="1">
            <a:spLocks/>
          </p:cNvSpPr>
          <p:nvPr/>
        </p:nvSpPr>
        <p:spPr>
          <a:xfrm>
            <a:off x="509517" y="221808"/>
            <a:ext cx="10470540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Cooling loop design for orbital welding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364EC-30DC-0A20-FDBF-AE39A08EB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79" y="3914463"/>
            <a:ext cx="3302343" cy="28419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D837B7-A4EC-AF56-8F72-C1B535130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390" y="3996620"/>
            <a:ext cx="3435896" cy="1732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813AB-6736-8457-5BDF-23975A8B1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464433" y="2512498"/>
            <a:ext cx="1732108" cy="4902193"/>
          </a:xfrm>
          <a:prstGeom prst="rect">
            <a:avLst/>
          </a:prstGeom>
        </p:spPr>
      </p:pic>
      <p:pic>
        <p:nvPicPr>
          <p:cNvPr id="2" name="Picture 1" descr="A picture containing sketch, drawing, text, handwriting&#10;&#10;Description automatically generated">
            <a:extLst>
              <a:ext uri="{FF2B5EF4-FFF2-40B4-BE49-F238E27FC236}">
                <a16:creationId xmlns:a16="http://schemas.microsoft.com/office/drawing/2014/main" id="{3D86D577-CC47-611D-59C4-CD2577D6F3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40" y="4429853"/>
            <a:ext cx="3086963" cy="2316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AA4AD-5805-41A4-601B-93A088387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840" y="288905"/>
            <a:ext cx="3086963" cy="39722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1654A-4BA6-B5A0-4647-1FF385BA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48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130" y="218219"/>
            <a:ext cx="3237443" cy="247346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7329227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in plane deformability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719" y="5766737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20" y="-30162"/>
            <a:ext cx="253213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931" y="716924"/>
            <a:ext cx="83294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 CPs put on granite interposing rollers to minimize friction</a:t>
            </a:r>
          </a:p>
          <a:p>
            <a:r>
              <a:rPr lang="en-US" sz="1600" dirty="0"/>
              <a:t>Sides clamped at ~ 1250 mm pitch, </a:t>
            </a:r>
          </a:p>
          <a:p>
            <a:r>
              <a:rPr lang="en-US" sz="1600" dirty="0"/>
              <a:t>Force up to 20N applied in the middle, displacement measured</a:t>
            </a:r>
          </a:p>
          <a:p>
            <a:r>
              <a:rPr lang="en-US" sz="1600" dirty="0"/>
              <a:t>Deformability depend on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Number of clamping elements on pipes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Which pipes are clamped/locked, which can slide freely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Gap between CPs (0.2 and 0.4 mm considered)</a:t>
            </a:r>
          </a:p>
          <a:p>
            <a:r>
              <a:rPr lang="en-US" sz="1600" dirty="0"/>
              <a:t>Plastic behavior, likely pipes slides above certain force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Stiffer results ~ 0.25 mm/</a:t>
            </a:r>
            <a:r>
              <a:rPr lang="en-US" sz="1600" dirty="0" err="1"/>
              <a:t>daN</a:t>
            </a:r>
            <a:r>
              <a:rPr lang="en-US" sz="1600" dirty="0"/>
              <a:t>, more deformable ones ~ 0.8mm / </a:t>
            </a:r>
            <a:r>
              <a:rPr lang="en-US" sz="1600" dirty="0" err="1"/>
              <a:t>daN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To be compared to expected rails deviation, but compliance to reasonable rail shape shall be ok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8E4AD6-A7D7-703A-E76F-9C9388B6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Picture 2" descr="A blue and yellow rectangular object&#10;&#10;Description automatically generated">
            <a:extLst>
              <a:ext uri="{FF2B5EF4-FFF2-40B4-BE49-F238E27FC236}">
                <a16:creationId xmlns:a16="http://schemas.microsoft.com/office/drawing/2014/main" id="{DFA550BA-76D4-9BFA-12F5-AF9A5B92E0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8"/>
          <a:stretch/>
        </p:blipFill>
        <p:spPr>
          <a:xfrm rot="10800000">
            <a:off x="648698" y="4980294"/>
            <a:ext cx="8080371" cy="133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96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11189381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CPs and piping procurement procedure and possible suppliers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794562"/>
              </p:ext>
            </p:extLst>
          </p:nvPr>
        </p:nvGraphicFramePr>
        <p:xfrm>
          <a:off x="220663" y="1828800"/>
          <a:ext cx="119729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23580" imgH="4013436" progId="Excel.Sheet.12">
                  <p:embed/>
                </p:oleObj>
              </mc:Choice>
              <mc:Fallback>
                <p:oleObj name="Worksheet" r:id="rId2" imgW="10623580" imgH="4013436" progId="Excel.Sheet.12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0663" y="1828800"/>
                        <a:ext cx="11972925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7E091-D86B-15AF-7AF9-FDA67E79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06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11189381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production procedure (mechanics only): </a:t>
            </a:r>
            <a:r>
              <a:rPr lang="en-GB" sz="3200" b="1" u="sng" dirty="0">
                <a:solidFill>
                  <a:srgbClr val="0070C0"/>
                </a:solidFill>
                <a:latin typeface="+mn-lt"/>
              </a:rPr>
              <a:t>parts delivery and acceptance</a:t>
            </a:r>
            <a:endParaRPr lang="en-GB" sz="2400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8349" y="962975"/>
            <a:ext cx="1105252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housing</a:t>
            </a:r>
            <a:r>
              <a:rPr lang="it-IT" dirty="0"/>
              <a:t>	(6k </a:t>
            </a:r>
            <a:r>
              <a:rPr lang="it-IT" dirty="0" err="1"/>
              <a:t>pcs</a:t>
            </a:r>
            <a:r>
              <a:rPr lang="it-IT" dirty="0"/>
              <a:t>)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E.g. </a:t>
            </a:r>
            <a:r>
              <a:rPr lang="it-IT" dirty="0" err="1"/>
              <a:t>masks</a:t>
            </a:r>
            <a:r>
              <a:rPr lang="it-IT" dirty="0"/>
              <a:t> to </a:t>
            </a: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housing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dimensions</a:t>
            </a:r>
            <a:r>
              <a:rPr lang="it-IT" dirty="0"/>
              <a:t>, </a:t>
            </a:r>
            <a:r>
              <a:rPr lang="it-IT" dirty="0" err="1"/>
              <a:t>holes</a:t>
            </a:r>
            <a:r>
              <a:rPr lang="it-IT" dirty="0"/>
              <a:t> position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Cold</a:t>
            </a:r>
            <a:r>
              <a:rPr lang="it-IT" dirty="0"/>
              <a:t> </a:t>
            </a:r>
            <a:r>
              <a:rPr lang="it-IT" dirty="0" err="1"/>
              <a:t>plates</a:t>
            </a:r>
            <a:r>
              <a:rPr lang="it-IT" dirty="0"/>
              <a:t> and </a:t>
            </a:r>
            <a:r>
              <a:rPr lang="it-IT" dirty="0" err="1"/>
              <a:t>laminas</a:t>
            </a:r>
            <a:r>
              <a:rPr lang="it-IT" dirty="0"/>
              <a:t> (450 + 3.6k </a:t>
            </a:r>
            <a:r>
              <a:rPr lang="it-IT" dirty="0" err="1"/>
              <a:t>pcs</a:t>
            </a:r>
            <a:r>
              <a:rPr lang="it-IT" dirty="0"/>
              <a:t>)				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E.g. </a:t>
            </a:r>
            <a:r>
              <a:rPr lang="it-IT" dirty="0" err="1"/>
              <a:t>masks</a:t>
            </a:r>
            <a:r>
              <a:rPr lang="it-IT" dirty="0"/>
              <a:t> to </a:t>
            </a:r>
            <a:r>
              <a:rPr lang="it-IT" dirty="0" err="1"/>
              <a:t>check</a:t>
            </a:r>
            <a:r>
              <a:rPr lang="it-IT" dirty="0"/>
              <a:t> CP </a:t>
            </a:r>
            <a:r>
              <a:rPr lang="it-IT" dirty="0" err="1"/>
              <a:t>dimensions</a:t>
            </a:r>
            <a:r>
              <a:rPr lang="it-IT" dirty="0"/>
              <a:t> and </a:t>
            </a:r>
            <a:r>
              <a:rPr lang="it-IT" dirty="0" err="1"/>
              <a:t>holes</a:t>
            </a:r>
            <a:r>
              <a:rPr lang="it-IT" dirty="0"/>
              <a:t> position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Pipe </a:t>
            </a:r>
            <a:r>
              <a:rPr lang="it-IT" dirty="0" err="1"/>
              <a:t>sectors</a:t>
            </a:r>
            <a:r>
              <a:rPr lang="it-IT" dirty="0"/>
              <a:t>/</a:t>
            </a:r>
            <a:r>
              <a:rPr lang="it-IT" dirty="0" err="1"/>
              <a:t>bars</a:t>
            </a:r>
            <a:r>
              <a:rPr lang="it-IT" dirty="0"/>
              <a:t> …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? (300 </a:t>
            </a:r>
            <a:r>
              <a:rPr lang="it-IT" dirty="0" err="1"/>
              <a:t>pcs</a:t>
            </a:r>
            <a:r>
              <a:rPr lang="it-IT" dirty="0"/>
              <a:t>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Bent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(300 </a:t>
            </a:r>
            <a:r>
              <a:rPr lang="it-IT" dirty="0" err="1"/>
              <a:t>pcs</a:t>
            </a:r>
            <a:r>
              <a:rPr lang="it-IT" dirty="0"/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it-IT" dirty="0"/>
              <a:t>E.g. </a:t>
            </a:r>
            <a:r>
              <a:rPr lang="it-IT" dirty="0" err="1"/>
              <a:t>masks</a:t>
            </a:r>
            <a:r>
              <a:rPr lang="it-IT" dirty="0"/>
              <a:t> to </a:t>
            </a: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pipes</a:t>
            </a:r>
            <a:r>
              <a:rPr lang="it-IT" dirty="0"/>
              <a:t> </a:t>
            </a:r>
            <a:r>
              <a:rPr lang="it-IT" dirty="0" err="1"/>
              <a:t>overall</a:t>
            </a:r>
            <a:r>
              <a:rPr lang="it-IT" dirty="0"/>
              <a:t> </a:t>
            </a:r>
            <a:r>
              <a:rPr lang="it-IT" dirty="0" err="1"/>
              <a:t>shape</a:t>
            </a:r>
            <a:r>
              <a:rPr lang="it-IT" dirty="0"/>
              <a:t> and </a:t>
            </a:r>
            <a:r>
              <a:rPr lang="it-IT" dirty="0" err="1"/>
              <a:t>compliance</a:t>
            </a:r>
            <a:r>
              <a:rPr lang="it-IT" dirty="0"/>
              <a:t> to </a:t>
            </a:r>
            <a:r>
              <a:rPr lang="it-IT" dirty="0" err="1"/>
              <a:t>CPs</a:t>
            </a:r>
            <a:r>
              <a:rPr lang="it-IT" dirty="0"/>
              <a:t> </a:t>
            </a:r>
            <a:r>
              <a:rPr lang="it-IT" dirty="0" err="1"/>
              <a:t>grooves</a:t>
            </a:r>
            <a:endParaRPr lang="it-IT" dirty="0"/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it-IT" dirty="0" err="1"/>
              <a:t>Cleanliness</a:t>
            </a:r>
            <a:r>
              <a:rPr lang="it-IT" dirty="0"/>
              <a:t>?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Small </a:t>
            </a:r>
            <a:r>
              <a:rPr lang="it-IT" dirty="0" err="1"/>
              <a:t>parts</a:t>
            </a:r>
            <a:r>
              <a:rPr lang="it-IT" dirty="0"/>
              <a:t> for </a:t>
            </a: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ciruits</a:t>
            </a:r>
            <a:r>
              <a:rPr lang="it-IT" dirty="0"/>
              <a:t>: </a:t>
            </a:r>
            <a:r>
              <a:rPr lang="it-IT" dirty="0" err="1"/>
              <a:t>Tees</a:t>
            </a:r>
            <a:r>
              <a:rPr lang="it-IT" dirty="0"/>
              <a:t>, </a:t>
            </a:r>
            <a:r>
              <a:rPr lang="it-IT" dirty="0" err="1"/>
              <a:t>machined</a:t>
            </a:r>
            <a:r>
              <a:rPr lang="it-IT" dirty="0"/>
              <a:t> </a:t>
            </a:r>
            <a:r>
              <a:rPr lang="it-IT" dirty="0" err="1"/>
              <a:t>fittings</a:t>
            </a:r>
            <a:r>
              <a:rPr lang="it-IT" dirty="0"/>
              <a:t> (~ 450 </a:t>
            </a:r>
            <a:r>
              <a:rPr lang="it-IT" dirty="0" err="1"/>
              <a:t>pcs</a:t>
            </a:r>
            <a:r>
              <a:rPr lang="it-IT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E.g. go-no-go «</a:t>
            </a:r>
            <a:r>
              <a:rPr lang="it-IT" dirty="0" err="1"/>
              <a:t>gauges</a:t>
            </a:r>
            <a:r>
              <a:rPr lang="it-IT" dirty="0"/>
              <a:t>» to </a:t>
            </a: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relevant</a:t>
            </a:r>
            <a:r>
              <a:rPr lang="it-IT" dirty="0"/>
              <a:t> </a:t>
            </a:r>
            <a:r>
              <a:rPr lang="it-IT" dirty="0" err="1"/>
              <a:t>dimensions</a:t>
            </a:r>
            <a:r>
              <a:rPr lang="it-IT" dirty="0"/>
              <a:t> e.g. </a:t>
            </a:r>
            <a:r>
              <a:rPr lang="it-IT" dirty="0" err="1"/>
              <a:t>holes</a:t>
            </a:r>
            <a:r>
              <a:rPr lang="it-IT" dirty="0"/>
              <a:t> </a:t>
            </a:r>
            <a:r>
              <a:rPr lang="it-IT" dirty="0" err="1"/>
              <a:t>diameter</a:t>
            </a:r>
            <a:r>
              <a:rPr lang="it-IT" dirty="0"/>
              <a:t> and </a:t>
            </a:r>
            <a:r>
              <a:rPr lang="it-IT" dirty="0" err="1"/>
              <a:t>depth</a:t>
            </a:r>
            <a:r>
              <a:rPr lang="it-IT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/>
              <a:t>2° </a:t>
            </a:r>
            <a:r>
              <a:rPr lang="it-IT" dirty="0" err="1"/>
              <a:t>priority</a:t>
            </a:r>
            <a:r>
              <a:rPr lang="it-IT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Thermal </a:t>
            </a:r>
            <a:r>
              <a:rPr lang="it-IT" dirty="0" err="1"/>
              <a:t>pads</a:t>
            </a:r>
            <a:r>
              <a:rPr lang="it-IT" dirty="0"/>
              <a:t> </a:t>
            </a:r>
            <a:r>
              <a:rPr lang="it-IT" dirty="0" err="1"/>
              <a:t>interfaces</a:t>
            </a:r>
            <a:r>
              <a:rPr lang="it-IT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Roller </a:t>
            </a:r>
            <a:r>
              <a:rPr lang="it-IT" dirty="0" err="1"/>
              <a:t>pins</a:t>
            </a:r>
            <a:r>
              <a:rPr lang="it-IT" dirty="0"/>
              <a:t> and roller </a:t>
            </a:r>
            <a:r>
              <a:rPr lang="it-IT" dirty="0" err="1"/>
              <a:t>blocks</a:t>
            </a:r>
            <a:r>
              <a:rPr lang="it-IT" dirty="0"/>
              <a:t> (2k + 2k)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Cooling</a:t>
            </a:r>
            <a:r>
              <a:rPr lang="it-IT" dirty="0"/>
              <a:t> </a:t>
            </a:r>
            <a:r>
              <a:rPr lang="it-IT" dirty="0" err="1"/>
              <a:t>manifold</a:t>
            </a:r>
            <a:r>
              <a:rPr lang="it-IT" dirty="0"/>
              <a:t> </a:t>
            </a:r>
            <a:r>
              <a:rPr lang="it-IT" dirty="0" err="1"/>
              <a:t>capillaries</a:t>
            </a:r>
            <a:r>
              <a:rPr lang="it-IT" dirty="0"/>
              <a:t> (150)		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Manifold</a:t>
            </a:r>
            <a:r>
              <a:rPr lang="it-IT" dirty="0"/>
              <a:t> </a:t>
            </a:r>
            <a:r>
              <a:rPr lang="it-IT" dirty="0" err="1"/>
              <a:t>support</a:t>
            </a:r>
            <a:r>
              <a:rPr lang="it-IT" dirty="0"/>
              <a:t> trolley, </a:t>
            </a:r>
            <a:r>
              <a:rPr lang="it-IT" dirty="0" err="1"/>
              <a:t>manifold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mechanics</a:t>
            </a:r>
            <a:r>
              <a:rPr lang="it-IT" dirty="0"/>
              <a:t>, </a:t>
            </a:r>
            <a:r>
              <a:rPr lang="it-IT" dirty="0" err="1"/>
              <a:t>rollers</a:t>
            </a:r>
            <a:r>
              <a:rPr lang="it-IT" dirty="0"/>
              <a:t>, </a:t>
            </a:r>
            <a:r>
              <a:rPr lang="it-IT" dirty="0" err="1"/>
              <a:t>preheaters</a:t>
            </a:r>
            <a:r>
              <a:rPr lang="it-IT" dirty="0"/>
              <a:t> ..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Tray</a:t>
            </a:r>
            <a:r>
              <a:rPr lang="it-IT" dirty="0"/>
              <a:t> </a:t>
            </a:r>
            <a:r>
              <a:rPr lang="it-IT" dirty="0" err="1"/>
              <a:t>covers</a:t>
            </a:r>
            <a:endParaRPr lang="it-IT" dirty="0"/>
          </a:p>
          <a:p>
            <a:endParaRPr lang="it-IT" dirty="0"/>
          </a:p>
          <a:p>
            <a:r>
              <a:rPr lang="it-IT" sz="2000" b="1" i="1" dirty="0"/>
              <a:t>To be </a:t>
            </a:r>
            <a:r>
              <a:rPr lang="it-IT" sz="2000" b="1" i="1" dirty="0" err="1"/>
              <a:t>defined</a:t>
            </a:r>
            <a:r>
              <a:rPr lang="it-IT" sz="2000" b="1" i="1" dirty="0"/>
              <a:t> the </a:t>
            </a:r>
            <a:r>
              <a:rPr lang="it-IT" sz="2000" b="1" i="1" dirty="0" err="1"/>
              <a:t>acceptance</a:t>
            </a:r>
            <a:r>
              <a:rPr lang="it-IT" sz="2000" b="1" i="1" dirty="0"/>
              <a:t> </a:t>
            </a:r>
            <a:r>
              <a:rPr lang="it-IT" sz="2000" b="1" i="1" dirty="0" err="1"/>
              <a:t>procedures</a:t>
            </a:r>
            <a:r>
              <a:rPr lang="it-IT" sz="2000" b="1" i="1" dirty="0"/>
              <a:t>, </a:t>
            </a:r>
            <a:r>
              <a:rPr lang="it-IT" sz="2000" b="1" i="1" dirty="0" err="1"/>
              <a:t>what</a:t>
            </a:r>
            <a:r>
              <a:rPr lang="it-IT" sz="2000" b="1" i="1" dirty="0"/>
              <a:t> to </a:t>
            </a:r>
            <a:r>
              <a:rPr lang="it-IT" sz="2000" b="1" i="1" dirty="0" err="1"/>
              <a:t>check</a:t>
            </a:r>
            <a:r>
              <a:rPr lang="it-IT" sz="2000" b="1" i="1" dirty="0"/>
              <a:t>, </a:t>
            </a:r>
            <a:r>
              <a:rPr lang="it-IT" sz="2000" b="1" i="1" dirty="0" err="1"/>
              <a:t>if</a:t>
            </a:r>
            <a:r>
              <a:rPr lang="it-IT" sz="2000" b="1" i="1" dirty="0"/>
              <a:t> on sample </a:t>
            </a:r>
            <a:r>
              <a:rPr lang="it-IT" sz="2000" b="1" i="1" dirty="0" err="1"/>
              <a:t>basis</a:t>
            </a:r>
            <a:r>
              <a:rPr lang="it-IT" sz="2000" b="1" i="1" dirty="0"/>
              <a:t> or full production …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E37CB-7495-AA9F-2CDF-4DE1DC16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0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11189381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Assembly sites tray production procedure (mechanics only)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48349" y="778249"/>
            <a:ext cx="110525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it-IT" b="1" dirty="0"/>
              <a:t>					</a:t>
            </a:r>
            <a:r>
              <a:rPr lang="it-IT" b="1" dirty="0" err="1"/>
              <a:t>how</a:t>
            </a:r>
            <a:r>
              <a:rPr lang="it-IT" b="1" dirty="0"/>
              <a:t>, 	</a:t>
            </a:r>
            <a:r>
              <a:rPr lang="it-IT" b="1" dirty="0" err="1"/>
              <a:t>who</a:t>
            </a:r>
            <a:r>
              <a:rPr lang="it-IT" b="1" dirty="0"/>
              <a:t>, 	</a:t>
            </a:r>
            <a:r>
              <a:rPr lang="it-IT" b="1" dirty="0" err="1"/>
              <a:t>where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DMs</a:t>
            </a:r>
            <a:r>
              <a:rPr lang="it-IT" dirty="0"/>
              <a:t> </a:t>
            </a:r>
            <a:r>
              <a:rPr lang="it-IT" dirty="0" err="1"/>
              <a:t>assembly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Lyso</a:t>
            </a:r>
            <a:r>
              <a:rPr lang="it-IT" dirty="0"/>
              <a:t>, </a:t>
            </a:r>
            <a:r>
              <a:rPr lang="it-IT" dirty="0" err="1"/>
              <a:t>SiPM</a:t>
            </a:r>
            <a:r>
              <a:rPr lang="it-IT" dirty="0"/>
              <a:t>,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interfaces</a:t>
            </a:r>
            <a:r>
              <a:rPr lang="it-IT" dirty="0"/>
              <a:t> </a:t>
            </a:r>
            <a:r>
              <a:rPr lang="it-IT" dirty="0" err="1"/>
              <a:t>acceptance</a:t>
            </a:r>
            <a:r>
              <a:rPr lang="it-IT" dirty="0"/>
              <a:t> </a:t>
            </a:r>
            <a:r>
              <a:rPr lang="it-IT" dirty="0" err="1"/>
              <a:t>checks</a:t>
            </a:r>
            <a:r>
              <a:rPr lang="it-IT" dirty="0"/>
              <a:t> 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SiPM</a:t>
            </a:r>
            <a:r>
              <a:rPr lang="it-IT" dirty="0"/>
              <a:t> to </a:t>
            </a:r>
            <a:r>
              <a:rPr lang="it-IT" dirty="0" err="1"/>
              <a:t>Lyso</a:t>
            </a:r>
            <a:r>
              <a:rPr lang="it-IT" dirty="0"/>
              <a:t> </a:t>
            </a:r>
            <a:r>
              <a:rPr lang="it-IT" dirty="0" err="1"/>
              <a:t>gluing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preparation</a:t>
            </a:r>
            <a:r>
              <a:rPr lang="it-IT" dirty="0"/>
              <a:t> with Thermal </a:t>
            </a:r>
            <a:r>
              <a:rPr lang="it-IT" dirty="0" err="1"/>
              <a:t>interfaces</a:t>
            </a:r>
            <a:r>
              <a:rPr lang="it-IT" dirty="0"/>
              <a:t> to TEC and </a:t>
            </a:r>
            <a:r>
              <a:rPr lang="it-IT" dirty="0" err="1"/>
              <a:t>CPs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Package </a:t>
            </a:r>
            <a:r>
              <a:rPr lang="it-IT" dirty="0" err="1"/>
              <a:t>insertion</a:t>
            </a:r>
            <a:r>
              <a:rPr lang="it-IT" dirty="0"/>
              <a:t> in the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housing</a:t>
            </a:r>
            <a:r>
              <a:rPr lang="it-IT" dirty="0"/>
              <a:t>, </a:t>
            </a:r>
            <a:r>
              <a:rPr lang="it-IT" dirty="0" err="1"/>
              <a:t>finishing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Mechanical</a:t>
            </a:r>
            <a:r>
              <a:rPr lang="it-IT" dirty="0"/>
              <a:t>/</a:t>
            </a:r>
            <a:r>
              <a:rPr lang="it-IT" dirty="0" err="1"/>
              <a:t>dimensional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Thermal </a:t>
            </a:r>
            <a:r>
              <a:rPr lang="it-IT" dirty="0" err="1"/>
              <a:t>check</a:t>
            </a:r>
            <a:r>
              <a:rPr lang="it-IT" dirty="0"/>
              <a:t> of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? E.g. </a:t>
            </a:r>
            <a:r>
              <a:rPr lang="it-IT" dirty="0" err="1"/>
              <a:t>Dtemp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given</a:t>
            </a:r>
            <a:r>
              <a:rPr lang="it-IT" dirty="0"/>
              <a:t> TEC </a:t>
            </a:r>
            <a:r>
              <a:rPr lang="it-IT" dirty="0" err="1"/>
              <a:t>power</a:t>
            </a:r>
            <a:r>
              <a:rPr lang="it-IT" dirty="0"/>
              <a:t>?	 ?	?	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E.g. </a:t>
            </a:r>
            <a:r>
              <a:rPr lang="it-IT" dirty="0" err="1"/>
              <a:t>cooled</a:t>
            </a:r>
            <a:r>
              <a:rPr lang="it-IT" dirty="0"/>
              <a:t> </a:t>
            </a:r>
            <a:r>
              <a:rPr lang="it-IT" dirty="0" err="1"/>
              <a:t>plate</a:t>
            </a:r>
            <a:r>
              <a:rPr lang="it-IT" dirty="0"/>
              <a:t>/</a:t>
            </a:r>
            <a:r>
              <a:rPr lang="it-IT" dirty="0" err="1"/>
              <a:t>block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to </a:t>
            </a:r>
            <a:r>
              <a:rPr lang="it-IT" dirty="0" err="1"/>
              <a:t>fix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or more </a:t>
            </a:r>
            <a:r>
              <a:rPr lang="it-IT" dirty="0" err="1"/>
              <a:t>DMs</a:t>
            </a:r>
            <a:r>
              <a:rPr lang="it-IT" dirty="0"/>
              <a:t> to </a:t>
            </a: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Dtemp</a:t>
            </a:r>
            <a:r>
              <a:rPr lang="it-IT" dirty="0"/>
              <a:t> </a:t>
            </a:r>
            <a:r>
              <a:rPr lang="it-IT" dirty="0" err="1"/>
              <a:t>powering</a:t>
            </a:r>
            <a:r>
              <a:rPr lang="it-IT" dirty="0"/>
              <a:t> TEC … cycling?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Production of </a:t>
            </a:r>
            <a:r>
              <a:rPr lang="it-IT" dirty="0" err="1"/>
              <a:t>frames</a:t>
            </a:r>
            <a:r>
              <a:rPr lang="it-IT" dirty="0"/>
              <a:t>/</a:t>
            </a:r>
            <a:r>
              <a:rPr lang="it-IT" dirty="0" err="1"/>
              <a:t>cradles</a:t>
            </a:r>
            <a:r>
              <a:rPr lang="it-IT" dirty="0"/>
              <a:t> for </a:t>
            </a:r>
            <a:r>
              <a:rPr lang="it-IT" dirty="0" err="1"/>
              <a:t>trays</a:t>
            </a:r>
            <a:r>
              <a:rPr lang="it-IT" dirty="0"/>
              <a:t> </a:t>
            </a:r>
            <a:r>
              <a:rPr lang="it-IT" dirty="0" err="1"/>
              <a:t>handling</a:t>
            </a:r>
            <a:r>
              <a:rPr lang="it-IT" dirty="0"/>
              <a:t>/</a:t>
            </a:r>
            <a:r>
              <a:rPr lang="it-IT" dirty="0" err="1"/>
              <a:t>assembly</a:t>
            </a:r>
            <a:r>
              <a:rPr lang="it-IT" dirty="0"/>
              <a:t>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Mounting</a:t>
            </a:r>
            <a:r>
              <a:rPr lang="it-IT" dirty="0"/>
              <a:t> on </a:t>
            </a:r>
            <a:r>
              <a:rPr lang="it-IT" dirty="0" err="1"/>
              <a:t>cradle</a:t>
            </a:r>
            <a:r>
              <a:rPr lang="it-IT" dirty="0"/>
              <a:t>  the 6 </a:t>
            </a:r>
            <a:r>
              <a:rPr lang="it-IT" dirty="0" err="1"/>
              <a:t>CPs</a:t>
            </a:r>
            <a:r>
              <a:rPr lang="it-IT" dirty="0"/>
              <a:t> with </a:t>
            </a:r>
            <a:r>
              <a:rPr lang="it-IT" dirty="0" err="1"/>
              <a:t>connecting</a:t>
            </a:r>
            <a:r>
              <a:rPr lang="it-IT" dirty="0"/>
              <a:t> </a:t>
            </a:r>
            <a:r>
              <a:rPr lang="it-IT" dirty="0" err="1"/>
              <a:t>pins</a:t>
            </a:r>
            <a:r>
              <a:rPr lang="it-IT" dirty="0"/>
              <a:t> and </a:t>
            </a:r>
            <a:r>
              <a:rPr lang="it-IT" dirty="0" err="1"/>
              <a:t>spacers</a:t>
            </a:r>
            <a:r>
              <a:rPr lang="it-IT" dirty="0"/>
              <a:t> (</a:t>
            </a:r>
            <a:r>
              <a:rPr lang="it-IT" dirty="0" err="1"/>
              <a:t>quick</a:t>
            </a:r>
            <a:r>
              <a:rPr lang="it-IT" dirty="0"/>
              <a:t> </a:t>
            </a:r>
            <a:r>
              <a:rPr lang="it-IT" dirty="0" err="1"/>
              <a:t>dimensional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Thermal </a:t>
            </a:r>
            <a:r>
              <a:rPr lang="it-IT" dirty="0" err="1"/>
              <a:t>grease</a:t>
            </a:r>
            <a:r>
              <a:rPr lang="it-IT" dirty="0"/>
              <a:t> </a:t>
            </a:r>
            <a:r>
              <a:rPr lang="it-IT" dirty="0" err="1"/>
              <a:t>deposition</a:t>
            </a:r>
            <a:r>
              <a:rPr lang="it-IT" dirty="0"/>
              <a:t>, </a:t>
            </a:r>
            <a:r>
              <a:rPr lang="it-IT" dirty="0" err="1"/>
              <a:t>pipes</a:t>
            </a:r>
            <a:r>
              <a:rPr lang="it-IT" dirty="0"/>
              <a:t> </a:t>
            </a:r>
            <a:r>
              <a:rPr lang="it-IT" dirty="0" err="1"/>
              <a:t>insertion</a:t>
            </a:r>
            <a:r>
              <a:rPr lang="it-IT" dirty="0"/>
              <a:t>, </a:t>
            </a:r>
            <a:r>
              <a:rPr lang="it-IT" dirty="0" err="1"/>
              <a:t>laminas</a:t>
            </a:r>
            <a:r>
              <a:rPr lang="it-IT" dirty="0"/>
              <a:t> fixing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 of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? (CO2 and large </a:t>
            </a:r>
            <a:r>
              <a:rPr lang="it-IT" dirty="0" err="1"/>
              <a:t>heaters</a:t>
            </a:r>
            <a:r>
              <a:rPr lang="it-IT" dirty="0"/>
              <a:t> </a:t>
            </a:r>
            <a:r>
              <a:rPr lang="it-IT" dirty="0" err="1"/>
              <a:t>needed</a:t>
            </a:r>
            <a:r>
              <a:rPr lang="it-IT" dirty="0"/>
              <a:t>)	?	?	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E.g. full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heaters</a:t>
            </a:r>
            <a:r>
              <a:rPr lang="it-IT" dirty="0"/>
              <a:t>, CO2 </a:t>
            </a:r>
            <a:r>
              <a:rPr lang="it-IT" dirty="0" err="1"/>
              <a:t>cooling</a:t>
            </a:r>
            <a:r>
              <a:rPr lang="it-IT" dirty="0"/>
              <a:t> and IR camera(s) to </a:t>
            </a:r>
            <a:r>
              <a:rPr lang="it-IT" dirty="0" err="1"/>
              <a:t>check</a:t>
            </a:r>
            <a:r>
              <a:rPr lang="it-IT" dirty="0"/>
              <a:t> for </a:t>
            </a:r>
            <a:r>
              <a:rPr lang="it-IT" dirty="0" err="1"/>
              <a:t>hotspot</a:t>
            </a:r>
            <a:r>
              <a:rPr lang="it-IT" dirty="0"/>
              <a:t> … </a:t>
            </a:r>
            <a:r>
              <a:rPr lang="it-IT" dirty="0" err="1"/>
              <a:t>meaningful</a:t>
            </a:r>
            <a:r>
              <a:rPr lang="it-IT" dirty="0"/>
              <a:t>? … cycling?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Mounting</a:t>
            </a:r>
            <a:r>
              <a:rPr lang="it-IT" dirty="0"/>
              <a:t> of </a:t>
            </a:r>
            <a:r>
              <a:rPr lang="it-IT" dirty="0" err="1"/>
              <a:t>DMs</a:t>
            </a:r>
            <a:r>
              <a:rPr lang="it-IT" dirty="0"/>
              <a:t> on </a:t>
            </a:r>
            <a:r>
              <a:rPr lang="it-IT" dirty="0" err="1"/>
              <a:t>tray</a:t>
            </a:r>
            <a:r>
              <a:rPr lang="it-IT" dirty="0"/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Dimensional</a:t>
            </a:r>
            <a:r>
              <a:rPr lang="it-IT" dirty="0"/>
              <a:t>/</a:t>
            </a:r>
            <a:r>
              <a:rPr lang="it-IT" dirty="0" err="1"/>
              <a:t>alignment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? or by </a:t>
            </a:r>
            <a:r>
              <a:rPr lang="it-IT" dirty="0" err="1"/>
              <a:t>construction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Quality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 of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DMs</a:t>
            </a:r>
            <a:r>
              <a:rPr lang="it-IT" dirty="0"/>
              <a:t> to </a:t>
            </a:r>
            <a:r>
              <a:rPr lang="it-IT" dirty="0" err="1"/>
              <a:t>CPs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? (CO2 </a:t>
            </a:r>
            <a:r>
              <a:rPr lang="it-IT" dirty="0" err="1"/>
              <a:t>needed</a:t>
            </a:r>
            <a:r>
              <a:rPr lang="it-IT" dirty="0"/>
              <a:t>?)		?	?	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E.g. full </a:t>
            </a:r>
            <a:r>
              <a:rPr lang="it-IT" dirty="0" err="1"/>
              <a:t>powering</a:t>
            </a:r>
            <a:r>
              <a:rPr lang="it-IT" dirty="0"/>
              <a:t>, CO2 </a:t>
            </a:r>
            <a:r>
              <a:rPr lang="it-IT" dirty="0" err="1"/>
              <a:t>cooling</a:t>
            </a:r>
            <a:r>
              <a:rPr lang="it-IT" dirty="0"/>
              <a:t> and R/O PT1000 on </a:t>
            </a:r>
            <a:r>
              <a:rPr lang="it-IT" dirty="0" err="1"/>
              <a:t>DMs</a:t>
            </a:r>
            <a:r>
              <a:rPr lang="it-IT" dirty="0"/>
              <a:t> and </a:t>
            </a:r>
            <a:r>
              <a:rPr lang="it-IT" dirty="0" err="1"/>
              <a:t>board</a:t>
            </a:r>
            <a:r>
              <a:rPr lang="it-IT" dirty="0"/>
              <a:t>…… cycling?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To be </a:t>
            </a:r>
            <a:r>
              <a:rPr lang="it-IT" dirty="0" err="1"/>
              <a:t>done</a:t>
            </a:r>
            <a:r>
              <a:rPr lang="it-IT" dirty="0"/>
              <a:t> with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CCs</a:t>
            </a:r>
            <a:r>
              <a:rPr lang="it-IT" dirty="0"/>
              <a:t> or </a:t>
            </a:r>
            <a:r>
              <a:rPr lang="it-IT" dirty="0" err="1"/>
              <a:t>testing</a:t>
            </a:r>
            <a:r>
              <a:rPr lang="it-IT" dirty="0"/>
              <a:t> </a:t>
            </a:r>
            <a:r>
              <a:rPr lang="it-IT" dirty="0" err="1"/>
              <a:t>boards</a:t>
            </a:r>
            <a:r>
              <a:rPr lang="it-IT" dirty="0"/>
              <a:t>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55B8F-9C79-D983-233F-49402CB6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83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11189381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Assembly sites tray production procedure (mechanics only)</a:t>
            </a:r>
          </a:p>
        </p:txBody>
      </p:sp>
      <p:sp>
        <p:nvSpPr>
          <p:cNvPr id="2" name="Rettangolo 1"/>
          <p:cNvSpPr/>
          <p:nvPr/>
        </p:nvSpPr>
        <p:spPr>
          <a:xfrm>
            <a:off x="548349" y="778249"/>
            <a:ext cx="110525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/>
            <a:r>
              <a:rPr lang="it-IT" b="1" dirty="0"/>
              <a:t>					</a:t>
            </a:r>
            <a:r>
              <a:rPr lang="it-IT" b="1" dirty="0" err="1"/>
              <a:t>how</a:t>
            </a:r>
            <a:r>
              <a:rPr lang="it-IT" b="1" dirty="0"/>
              <a:t>, 	</a:t>
            </a:r>
            <a:r>
              <a:rPr lang="it-IT" b="1" dirty="0" err="1"/>
              <a:t>who</a:t>
            </a:r>
            <a:r>
              <a:rPr lang="it-IT" b="1" dirty="0"/>
              <a:t>, 	</a:t>
            </a:r>
            <a:r>
              <a:rPr lang="it-IT" b="1" dirty="0" err="1"/>
              <a:t>where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Mounting</a:t>
            </a:r>
            <a:r>
              <a:rPr lang="it-IT" dirty="0"/>
              <a:t> of </a:t>
            </a:r>
            <a:r>
              <a:rPr lang="it-IT" dirty="0" err="1"/>
              <a:t>DMs</a:t>
            </a:r>
            <a:r>
              <a:rPr lang="it-IT" dirty="0"/>
              <a:t> on </a:t>
            </a:r>
            <a:r>
              <a:rPr lang="it-IT" dirty="0" err="1"/>
              <a:t>tray</a:t>
            </a:r>
            <a:r>
              <a:rPr lang="it-IT" dirty="0"/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Dimensional</a:t>
            </a:r>
            <a:r>
              <a:rPr lang="it-IT" dirty="0"/>
              <a:t>/</a:t>
            </a:r>
            <a:r>
              <a:rPr lang="it-IT" dirty="0" err="1"/>
              <a:t>alignment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? or by </a:t>
            </a:r>
            <a:r>
              <a:rPr lang="it-IT" dirty="0" err="1"/>
              <a:t>construction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Thermal </a:t>
            </a:r>
            <a:r>
              <a:rPr lang="it-IT" dirty="0" err="1"/>
              <a:t>check</a:t>
            </a:r>
            <a:r>
              <a:rPr lang="it-IT" dirty="0"/>
              <a:t> of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DMs</a:t>
            </a:r>
            <a:r>
              <a:rPr lang="it-IT" dirty="0"/>
              <a:t> to </a:t>
            </a:r>
            <a:r>
              <a:rPr lang="it-IT" dirty="0" err="1"/>
              <a:t>CPs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? (CO2 </a:t>
            </a:r>
            <a:r>
              <a:rPr lang="it-IT" dirty="0" err="1"/>
              <a:t>needed</a:t>
            </a:r>
            <a:r>
              <a:rPr lang="it-IT" dirty="0"/>
              <a:t>?)		?	?	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E.g. full </a:t>
            </a:r>
            <a:r>
              <a:rPr lang="it-IT" dirty="0" err="1"/>
              <a:t>powering</a:t>
            </a:r>
            <a:r>
              <a:rPr lang="it-IT" dirty="0"/>
              <a:t>, CO2 </a:t>
            </a:r>
            <a:r>
              <a:rPr lang="it-IT" dirty="0" err="1"/>
              <a:t>cooling</a:t>
            </a:r>
            <a:r>
              <a:rPr lang="it-IT" dirty="0"/>
              <a:t> and R/O PT1000 on </a:t>
            </a:r>
            <a:r>
              <a:rPr lang="it-IT" dirty="0" err="1"/>
              <a:t>DMs</a:t>
            </a:r>
            <a:r>
              <a:rPr lang="it-IT" dirty="0"/>
              <a:t> and </a:t>
            </a:r>
            <a:r>
              <a:rPr lang="it-IT" dirty="0" err="1"/>
              <a:t>board</a:t>
            </a:r>
            <a:r>
              <a:rPr lang="it-IT" dirty="0"/>
              <a:t>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dirty="0"/>
              <a:t>To be </a:t>
            </a:r>
            <a:r>
              <a:rPr lang="it-IT" dirty="0" err="1"/>
              <a:t>done</a:t>
            </a:r>
            <a:r>
              <a:rPr lang="it-IT" dirty="0"/>
              <a:t> with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CCs</a:t>
            </a:r>
            <a:r>
              <a:rPr lang="it-IT" dirty="0"/>
              <a:t> or </a:t>
            </a:r>
            <a:r>
              <a:rPr lang="it-IT" dirty="0" err="1"/>
              <a:t>testing</a:t>
            </a:r>
            <a:r>
              <a:rPr lang="it-IT" dirty="0"/>
              <a:t> </a:t>
            </a:r>
            <a:r>
              <a:rPr lang="it-IT" dirty="0" err="1"/>
              <a:t>boards</a:t>
            </a:r>
            <a:r>
              <a:rPr lang="it-IT" dirty="0"/>
              <a:t>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Tray</a:t>
            </a:r>
            <a:r>
              <a:rPr lang="it-IT" dirty="0"/>
              <a:t> </a:t>
            </a:r>
            <a:r>
              <a:rPr lang="it-IT" dirty="0" err="1"/>
              <a:t>dressing</a:t>
            </a:r>
            <a:r>
              <a:rPr lang="it-IT" dirty="0"/>
              <a:t> and </a:t>
            </a:r>
            <a:r>
              <a:rPr lang="it-IT" dirty="0" err="1"/>
              <a:t>finishing</a:t>
            </a:r>
            <a:r>
              <a:rPr lang="it-IT" dirty="0"/>
              <a:t>	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CC </a:t>
            </a:r>
            <a:r>
              <a:rPr lang="it-IT" dirty="0" err="1"/>
              <a:t>mounting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Thermal </a:t>
            </a:r>
            <a:r>
              <a:rPr lang="it-IT" dirty="0" err="1"/>
              <a:t>check</a:t>
            </a:r>
            <a:r>
              <a:rPr lang="it-IT" dirty="0"/>
              <a:t> of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CCs</a:t>
            </a:r>
            <a:r>
              <a:rPr lang="it-IT" dirty="0"/>
              <a:t> to </a:t>
            </a:r>
            <a:r>
              <a:rPr lang="it-IT" dirty="0" err="1"/>
              <a:t>CPs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contact</a:t>
            </a:r>
            <a:r>
              <a:rPr lang="it-IT" dirty="0"/>
              <a:t>? (CO2 </a:t>
            </a:r>
            <a:r>
              <a:rPr lang="it-IT" dirty="0" err="1"/>
              <a:t>needed</a:t>
            </a:r>
            <a:r>
              <a:rPr lang="it-IT" dirty="0"/>
              <a:t>?)		?	?	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Cabling</a:t>
            </a:r>
            <a:r>
              <a:rPr lang="it-I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Rollers</a:t>
            </a:r>
            <a:endParaRPr lang="it-IT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Covers</a:t>
            </a:r>
            <a:r>
              <a:rPr lang="it-IT" dirty="0"/>
              <a:t>/enclosures,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overall</a:t>
            </a:r>
            <a:r>
              <a:rPr lang="it-IT" dirty="0"/>
              <a:t> X-</a:t>
            </a:r>
            <a:r>
              <a:rPr lang="it-IT" dirty="0" err="1"/>
              <a:t>section</a:t>
            </a:r>
            <a:r>
              <a:rPr lang="it-IT" dirty="0"/>
              <a:t> </a:t>
            </a:r>
            <a:r>
              <a:rPr lang="it-IT" dirty="0" err="1"/>
              <a:t>thickness</a:t>
            </a:r>
            <a:r>
              <a:rPr lang="it-IT" dirty="0"/>
              <a:t> / </a:t>
            </a:r>
            <a:r>
              <a:rPr lang="it-IT" dirty="0" err="1"/>
              <a:t>dimensions</a:t>
            </a:r>
            <a:r>
              <a:rPr lang="it-IT" dirty="0"/>
              <a:t> </a:t>
            </a:r>
            <a:r>
              <a:rPr lang="it-IT" dirty="0" err="1"/>
              <a:t>check</a:t>
            </a:r>
            <a:endParaRPr lang="it-IT" dirty="0"/>
          </a:p>
          <a:p>
            <a:pPr lvl="2" indent="-914400"/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qualification</a:t>
            </a:r>
            <a:r>
              <a:rPr lang="it-IT" dirty="0"/>
              <a:t> </a:t>
            </a:r>
            <a:r>
              <a:rPr lang="it-IT" dirty="0" err="1"/>
              <a:t>check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assembly</a:t>
            </a:r>
            <a:r>
              <a:rPr lang="it-IT" dirty="0"/>
              <a:t> </a:t>
            </a:r>
            <a:r>
              <a:rPr lang="it-IT" dirty="0" err="1"/>
              <a:t>sites</a:t>
            </a:r>
            <a:r>
              <a:rPr lang="it-IT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Packing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Shipping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Delivery </a:t>
            </a:r>
            <a:r>
              <a:rPr lang="it-IT" dirty="0" err="1"/>
              <a:t>at</a:t>
            </a:r>
            <a:r>
              <a:rPr lang="it-IT" dirty="0"/>
              <a:t> CERN and delivery </a:t>
            </a:r>
            <a:r>
              <a:rPr lang="it-IT" dirty="0" err="1"/>
              <a:t>acceptance</a:t>
            </a:r>
            <a:r>
              <a:rPr lang="it-IT" dirty="0"/>
              <a:t> test/procedure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sz="2000" i="1" dirty="0"/>
              <a:t>Procedure </a:t>
            </a:r>
            <a:r>
              <a:rPr lang="it-IT" sz="2000" i="1" dirty="0" err="1"/>
              <a:t>cons</a:t>
            </a:r>
            <a:r>
              <a:rPr lang="it-IT" sz="2000" i="1" dirty="0"/>
              <a:t>: </a:t>
            </a:r>
            <a:r>
              <a:rPr lang="it-IT" sz="2000" i="1" dirty="0" err="1"/>
              <a:t>DMs</a:t>
            </a:r>
            <a:r>
              <a:rPr lang="it-IT" sz="2000" i="1" dirty="0"/>
              <a:t> to </a:t>
            </a:r>
            <a:r>
              <a:rPr lang="it-IT" sz="2000" i="1" dirty="0" err="1"/>
              <a:t>CPs</a:t>
            </a:r>
            <a:r>
              <a:rPr lang="it-IT" sz="2000" i="1" dirty="0"/>
              <a:t> </a:t>
            </a:r>
            <a:r>
              <a:rPr lang="it-IT" sz="2000" i="1" dirty="0" err="1"/>
              <a:t>thermal</a:t>
            </a:r>
            <a:r>
              <a:rPr lang="it-IT" sz="2000" i="1" dirty="0"/>
              <a:t> </a:t>
            </a:r>
            <a:r>
              <a:rPr lang="it-IT" sz="2000" i="1" dirty="0" err="1"/>
              <a:t>coupling</a:t>
            </a:r>
            <a:r>
              <a:rPr lang="it-IT" sz="2000" i="1" dirty="0"/>
              <a:t> test? </a:t>
            </a:r>
            <a:r>
              <a:rPr lang="it-IT" sz="2000" i="1" dirty="0" err="1"/>
              <a:t>Piping</a:t>
            </a:r>
            <a:r>
              <a:rPr lang="it-IT" sz="2000" i="1" dirty="0"/>
              <a:t> </a:t>
            </a:r>
            <a:r>
              <a:rPr lang="it-IT" sz="2000" i="1" dirty="0" err="1"/>
              <a:t>loops</a:t>
            </a:r>
            <a:r>
              <a:rPr lang="it-IT" sz="2000" i="1" dirty="0"/>
              <a:t> to be </a:t>
            </a:r>
            <a:r>
              <a:rPr lang="it-IT" sz="2000" i="1" dirty="0" err="1"/>
              <a:t>sent</a:t>
            </a:r>
            <a:r>
              <a:rPr lang="it-IT" sz="2000" i="1" dirty="0"/>
              <a:t> to </a:t>
            </a:r>
            <a:r>
              <a:rPr lang="it-IT" sz="2000" i="1" dirty="0" err="1"/>
              <a:t>assembly</a:t>
            </a:r>
            <a:r>
              <a:rPr lang="it-IT" sz="2000" i="1" dirty="0"/>
              <a:t> </a:t>
            </a:r>
            <a:r>
              <a:rPr lang="it-IT" sz="2000" i="1" dirty="0" err="1"/>
              <a:t>sites</a:t>
            </a:r>
            <a:r>
              <a:rPr lang="it-IT" sz="2000" i="1" dirty="0"/>
              <a:t> …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B3858-2EB5-9640-38ED-7FD3888D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498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89616" y="388254"/>
            <a:ext cx="973757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557" y="948284"/>
            <a:ext cx="7620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Missing for full validation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campaign of X-section measurement on current prototypes/pre-production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deformation and load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CTE data/measurement </a:t>
            </a:r>
            <a:r>
              <a:rPr lang="en-US" dirty="0" err="1"/>
              <a:t>wrt</a:t>
            </a:r>
            <a:r>
              <a:rPr lang="en-US" dirty="0"/>
              <a:t> to BTST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68DA6-3A4A-592E-E306-60FFBD04B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8" y="3337614"/>
            <a:ext cx="12192000" cy="3317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ABDE6-6774-C6FD-2454-B6D2DE2F1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749" y="120601"/>
            <a:ext cx="3431635" cy="33083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91DD3-88D5-CA1D-8E35-492C17278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03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89616" y="388254"/>
            <a:ext cx="973757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I-beams feet / fixing posts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3557" y="948284"/>
            <a:ext cx="5963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version foreseen: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one 5.7mm thick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 one to compensate BTST deviation 4.3 mm thick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Prototypes can be made by 3D printing or machining</a:t>
            </a:r>
          </a:p>
          <a:p>
            <a:r>
              <a:rPr lang="en-US" dirty="0"/>
              <a:t>Full production: GF reinforced polymer (Peek or others)</a:t>
            </a:r>
          </a:p>
          <a:p>
            <a:endParaRPr lang="en-US" dirty="0"/>
          </a:p>
          <a:p>
            <a:r>
              <a:rPr lang="en-US" dirty="0"/>
              <a:t>To check production cost in case of machining, molding, 3D printing, quantity 1.4k not easy to “match”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DDE8F-9F48-4981-2BCD-7D3E22351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571" y="206415"/>
            <a:ext cx="4678816" cy="3270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3FFC0-4EBE-ECDE-F6AF-302ADB25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571" y="3487087"/>
            <a:ext cx="4678816" cy="32861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5BB2C-FBE4-FFE7-05D8-1C5B2802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9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89616" y="388254"/>
            <a:ext cx="973757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Missing items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615" y="886337"/>
            <a:ext cx="7534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Manifold and manifold support?</a:t>
            </a:r>
          </a:p>
          <a:p>
            <a:endParaRPr lang="en-US" dirty="0"/>
          </a:p>
          <a:p>
            <a:r>
              <a:rPr lang="it-IT" dirty="0"/>
              <a:t>BTST </a:t>
            </a:r>
            <a:r>
              <a:rPr lang="it-IT" dirty="0" err="1"/>
              <a:t>insulation</a:t>
            </a:r>
            <a:r>
              <a:rPr lang="it-IT" dirty="0"/>
              <a:t> and </a:t>
            </a:r>
            <a:r>
              <a:rPr lang="it-IT" dirty="0" err="1"/>
              <a:t>facing</a:t>
            </a:r>
            <a:r>
              <a:rPr lang="it-IT" dirty="0"/>
              <a:t>: e.g. </a:t>
            </a:r>
            <a:r>
              <a:rPr lang="it-IT" dirty="0" err="1"/>
              <a:t>armaflex</a:t>
            </a:r>
            <a:r>
              <a:rPr lang="it-IT" dirty="0"/>
              <a:t> + </a:t>
            </a:r>
            <a:r>
              <a:rPr lang="it-IT" dirty="0" err="1"/>
              <a:t>thin</a:t>
            </a:r>
            <a:r>
              <a:rPr lang="it-IT" dirty="0"/>
              <a:t> G10 </a:t>
            </a:r>
            <a:r>
              <a:rPr lang="it-IT" dirty="0" err="1"/>
              <a:t>facing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Rails</a:t>
            </a:r>
            <a:r>
              <a:rPr lang="it-IT" dirty="0"/>
              <a:t> </a:t>
            </a:r>
            <a:r>
              <a:rPr lang="it-IT" dirty="0" err="1"/>
              <a:t>installation</a:t>
            </a:r>
            <a:r>
              <a:rPr lang="it-IT" dirty="0"/>
              <a:t> </a:t>
            </a:r>
            <a:r>
              <a:rPr lang="it-IT" dirty="0" err="1"/>
              <a:t>jig</a:t>
            </a:r>
            <a:endParaRPr lang="it-IT" dirty="0"/>
          </a:p>
          <a:p>
            <a:r>
              <a:rPr lang="it-IT" dirty="0"/>
              <a:t>Dummy </a:t>
            </a:r>
            <a:r>
              <a:rPr lang="it-IT" dirty="0" err="1"/>
              <a:t>tray</a:t>
            </a:r>
            <a:r>
              <a:rPr lang="it-IT" dirty="0"/>
              <a:t> for go/no go check</a:t>
            </a:r>
          </a:p>
          <a:p>
            <a:endParaRPr lang="it-IT"/>
          </a:p>
          <a:p>
            <a:r>
              <a:rPr lang="it-IT"/>
              <a:t>Jig</a:t>
            </a:r>
            <a:r>
              <a:rPr lang="it-IT" dirty="0"/>
              <a:t> to </a:t>
            </a:r>
            <a:r>
              <a:rPr lang="it-IT" dirty="0" err="1"/>
              <a:t>move</a:t>
            </a:r>
            <a:r>
              <a:rPr lang="it-IT" dirty="0"/>
              <a:t> super-</a:t>
            </a:r>
            <a:r>
              <a:rPr lang="it-IT" dirty="0" err="1"/>
              <a:t>tray</a:t>
            </a:r>
            <a:r>
              <a:rPr lang="it-IT" dirty="0"/>
              <a:t> for </a:t>
            </a:r>
            <a:r>
              <a:rPr lang="it-IT" dirty="0" err="1"/>
              <a:t>manifold</a:t>
            </a:r>
            <a:r>
              <a:rPr lang="it-IT" dirty="0"/>
              <a:t> </a:t>
            </a:r>
            <a:r>
              <a:rPr lang="it-IT" dirty="0" err="1"/>
              <a:t>connecting</a:t>
            </a:r>
            <a:r>
              <a:rPr lang="it-IT" dirty="0"/>
              <a:t>/</a:t>
            </a:r>
            <a:r>
              <a:rPr lang="it-IT" dirty="0" err="1"/>
              <a:t>disconnecting</a:t>
            </a:r>
            <a:endParaRPr lang="it-IT" dirty="0"/>
          </a:p>
          <a:p>
            <a:r>
              <a:rPr lang="it-IT" dirty="0"/>
              <a:t>QA/QC </a:t>
            </a:r>
            <a:r>
              <a:rPr lang="it-IT" dirty="0" err="1"/>
              <a:t>procedures</a:t>
            </a:r>
            <a:r>
              <a:rPr lang="it-IT" dirty="0"/>
              <a:t> for …. </a:t>
            </a:r>
            <a:r>
              <a:rPr lang="it-IT" dirty="0" err="1"/>
              <a:t>all</a:t>
            </a:r>
            <a:r>
              <a:rPr lang="it-IT" dirty="0"/>
              <a:t>!</a:t>
            </a:r>
          </a:p>
          <a:p>
            <a:r>
              <a:rPr lang="it-IT" dirty="0"/>
              <a:t>Production and assembly flow, </a:t>
            </a:r>
            <a:r>
              <a:rPr lang="it-IT" dirty="0" err="1"/>
              <a:t>logistic</a:t>
            </a:r>
            <a:r>
              <a:rPr lang="it-IT" dirty="0"/>
              <a:t>,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quantity</a:t>
            </a:r>
            <a:r>
              <a:rPr lang="it-IT" dirty="0"/>
              <a:t> of </a:t>
            </a:r>
            <a:r>
              <a:rPr lang="it-IT" dirty="0" err="1"/>
              <a:t>jigs</a:t>
            </a:r>
            <a:endParaRPr lang="it-IT" dirty="0"/>
          </a:p>
          <a:p>
            <a:r>
              <a:rPr lang="it-IT" dirty="0"/>
              <a:t>And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forgot</a:t>
            </a:r>
            <a:r>
              <a:rPr lang="it-IT" dirty="0"/>
              <a:t> item …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8AAAC1-C5F0-E5BC-6F0C-917E97B52D93}"/>
              </a:ext>
            </a:extLst>
          </p:cNvPr>
          <p:cNvSpPr txBox="1">
            <a:spLocks/>
          </p:cNvSpPr>
          <p:nvPr/>
        </p:nvSpPr>
        <p:spPr>
          <a:xfrm>
            <a:off x="8851177" y="5624226"/>
            <a:ext cx="2765999" cy="8074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algn="ctr"/>
            <a:r>
              <a:rPr lang="en-GB" sz="3200" b="1" dirty="0">
                <a:solidFill>
                  <a:srgbClr val="0070C0"/>
                </a:solidFill>
                <a:latin typeface="+mn-lt"/>
              </a:rPr>
              <a:t>THANKS!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2F380C9-4A2E-827C-E183-C9111C2C3115}"/>
              </a:ext>
            </a:extLst>
          </p:cNvPr>
          <p:cNvSpPr txBox="1">
            <a:spLocks/>
          </p:cNvSpPr>
          <p:nvPr/>
        </p:nvSpPr>
        <p:spPr>
          <a:xfrm>
            <a:off x="389616" y="4090621"/>
            <a:ext cx="973757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63BF9-F6BA-306D-B694-02899C60CB55}"/>
              </a:ext>
            </a:extLst>
          </p:cNvPr>
          <p:cNvSpPr txBox="1"/>
          <p:nvPr/>
        </p:nvSpPr>
        <p:spPr>
          <a:xfrm>
            <a:off x="389615" y="4489988"/>
            <a:ext cx="11018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joint effort to :</a:t>
            </a:r>
          </a:p>
          <a:p>
            <a:r>
              <a:rPr lang="en-US" dirty="0"/>
              <a:t>Review and finalize design, test items/solutions, find standard material on the market, find producers for custom items, define QA / QC …</a:t>
            </a:r>
          </a:p>
          <a:p>
            <a:endParaRPr lang="en-US" dirty="0"/>
          </a:p>
          <a:p>
            <a:r>
              <a:rPr lang="en-US" dirty="0"/>
              <a:t>Cost and funds to review….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69D0EE-A40B-C2D6-A94B-BB6194F9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61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8198" y="267115"/>
            <a:ext cx="973757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About thermal compound radiation resistance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198" y="689945"/>
            <a:ext cx="71317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Alice SPD detector: AOS 52029 (discontinued)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hlinkClick r:id="rId2"/>
              </a:rPr>
              <a:t>https://iopscience.iop.org/article/10.1088/1742-6596/41/1/039</a:t>
            </a: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tested up to 27MeV protons up to a </a:t>
            </a:r>
            <a:r>
              <a:rPr lang="en-US" sz="1600" dirty="0" err="1"/>
              <a:t>fluence</a:t>
            </a:r>
            <a:r>
              <a:rPr lang="en-US" sz="1600" dirty="0"/>
              <a:t> of 5 x 10</a:t>
            </a:r>
            <a:r>
              <a:rPr lang="en-US" sz="1600" baseline="30000" dirty="0"/>
              <a:t>12</a:t>
            </a:r>
            <a:r>
              <a:rPr lang="en-US" sz="1600" dirty="0"/>
              <a:t> proton/cm2. This irradiation is equivalent to the dose of about 500 </a:t>
            </a:r>
            <a:r>
              <a:rPr lang="en-US" sz="1600" dirty="0" err="1"/>
              <a:t>kRad</a:t>
            </a: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Atlas Micro-strip detector: Dow Corning 340, Fischer </a:t>
            </a:r>
            <a:r>
              <a:rPr lang="en-US" sz="1600" dirty="0" err="1"/>
              <a:t>Elektronik</a:t>
            </a:r>
            <a:r>
              <a:rPr lang="en-US" sz="1600" dirty="0"/>
              <a:t> WLPG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http://cdsweb.cern.ch/record/1238166/files/ATL-UPGRADE-PUB-2010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equivalent </a:t>
            </a:r>
            <a:r>
              <a:rPr lang="en-US" sz="1600" dirty="0" err="1"/>
              <a:t>fluence</a:t>
            </a:r>
            <a:r>
              <a:rPr lang="en-US" sz="1600" dirty="0"/>
              <a:t> of 1.10</a:t>
            </a:r>
            <a:r>
              <a:rPr lang="en-US" sz="1600" baseline="30000" dirty="0"/>
              <a:t>14</a:t>
            </a:r>
            <a:r>
              <a:rPr lang="en-US" sz="1600" dirty="0"/>
              <a:t> 1Mev </a:t>
            </a:r>
            <a:r>
              <a:rPr lang="en-US" sz="1600" dirty="0" err="1"/>
              <a:t>neq</a:t>
            </a:r>
            <a:r>
              <a:rPr lang="en-US" sz="1600" dirty="0"/>
              <a:t>/cm2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hlinkClick r:id="rId3"/>
              </a:rPr>
              <a:t>http://cds.cern.ch/record/686031</a:t>
            </a: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/>
              <a:t>ATL-INDET-97-177 ; ATL-I-PN-177: Radiation Hardness of thermal compound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53" y="5597541"/>
            <a:ext cx="5972639" cy="111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359" y="168377"/>
            <a:ext cx="4682838" cy="3828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5615"/>
          <a:stretch/>
        </p:blipFill>
        <p:spPr>
          <a:xfrm>
            <a:off x="1029163" y="4555302"/>
            <a:ext cx="4477632" cy="2157212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3" idx="3"/>
          </p:cNvCxnSpPr>
          <p:nvPr/>
        </p:nvCxnSpPr>
        <p:spPr>
          <a:xfrm>
            <a:off x="8922142" y="6155027"/>
            <a:ext cx="3017950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35822" y="6348739"/>
            <a:ext cx="24668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77399"/>
          <a:stretch/>
        </p:blipFill>
        <p:spPr>
          <a:xfrm>
            <a:off x="5920007" y="4450012"/>
            <a:ext cx="6004270" cy="1015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24" y="3441540"/>
            <a:ext cx="5286040" cy="6267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CE3168-A0CF-A402-D935-C1EB022C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397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52BDAB-A713-71A4-1C39-414DD0DBE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498" y="2321108"/>
            <a:ext cx="1895973" cy="129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087A3-10DD-1028-29C4-E32EA8AE0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3" b="4334"/>
          <a:stretch/>
        </p:blipFill>
        <p:spPr>
          <a:xfrm>
            <a:off x="3430772" y="753435"/>
            <a:ext cx="2472537" cy="1304739"/>
          </a:xfrm>
          <a:prstGeom prst="rect">
            <a:avLst/>
          </a:prstGeom>
        </p:spPr>
      </p:pic>
      <p:pic>
        <p:nvPicPr>
          <p:cNvPr id="5" name="Picture 4" descr="A person standing next to a large black tunnel&#10;&#10;Description automatically generated">
            <a:extLst>
              <a:ext uri="{FF2B5EF4-FFF2-40B4-BE49-F238E27FC236}">
                <a16:creationId xmlns:a16="http://schemas.microsoft.com/office/drawing/2014/main" id="{74CC01F8-A7DF-B678-B6AF-EAFFFC74E6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36770"/>
          <a:stretch/>
        </p:blipFill>
        <p:spPr>
          <a:xfrm>
            <a:off x="9584782" y="5056012"/>
            <a:ext cx="1769018" cy="1739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6248" y="797848"/>
            <a:ext cx="10879504" cy="60016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it-IT" sz="1600" dirty="0" err="1"/>
              <a:t>Cold</a:t>
            </a:r>
            <a:r>
              <a:rPr lang="it-IT" sz="1600" dirty="0"/>
              <a:t> </a:t>
            </a:r>
            <a:r>
              <a:rPr lang="it-IT" sz="1600" dirty="0" err="1"/>
              <a:t>tray</a:t>
            </a:r>
            <a:r>
              <a:rPr lang="it-IT" sz="1600" dirty="0"/>
              <a:t> (CT)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6 </a:t>
            </a:r>
            <a:r>
              <a:rPr lang="it-IT" sz="1600" dirty="0" err="1"/>
              <a:t>Cold</a:t>
            </a:r>
            <a:r>
              <a:rPr lang="it-IT" sz="1600" dirty="0"/>
              <a:t> </a:t>
            </a:r>
            <a:r>
              <a:rPr lang="it-IT" sz="1600" dirty="0" err="1"/>
              <a:t>Plates</a:t>
            </a:r>
            <a:r>
              <a:rPr lang="it-IT" sz="1600" dirty="0"/>
              <a:t> (CP) /</a:t>
            </a:r>
            <a:r>
              <a:rPr lang="it-IT" sz="1600" dirty="0" err="1"/>
              <a:t>tray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48 </a:t>
            </a:r>
            <a:r>
              <a:rPr lang="it-IT" sz="1600" dirty="0" err="1"/>
              <a:t>Laminas</a:t>
            </a:r>
            <a:r>
              <a:rPr lang="it-IT" sz="1600" dirty="0"/>
              <a:t> /</a:t>
            </a:r>
            <a:r>
              <a:rPr lang="it-IT" sz="1600" dirty="0" err="1"/>
              <a:t>tray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1 </a:t>
            </a:r>
            <a:r>
              <a:rPr lang="it-IT" sz="1600" dirty="0" err="1"/>
              <a:t>Cooling</a:t>
            </a:r>
            <a:r>
              <a:rPr lang="it-IT" sz="1600" dirty="0"/>
              <a:t> loop (CL) </a:t>
            </a:r>
            <a:r>
              <a:rPr lang="it-IT" sz="1600" dirty="0" err="1"/>
              <a:t>including</a:t>
            </a: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/>
              <a:t>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Fittings</a:t>
            </a:r>
            <a:r>
              <a:rPr lang="it-IT" sz="1600" dirty="0"/>
              <a:t> (</a:t>
            </a:r>
            <a:r>
              <a:rPr lang="it-IT" sz="1600" dirty="0" err="1"/>
              <a:t>Swagelock</a:t>
            </a:r>
            <a:r>
              <a:rPr lang="it-IT" sz="1600" dirty="0"/>
              <a:t> VCR </a:t>
            </a:r>
            <a:r>
              <a:rPr lang="it-IT" sz="1600" dirty="0" err="1"/>
              <a:t>glands</a:t>
            </a:r>
            <a:r>
              <a:rPr lang="it-IT" sz="1600" dirty="0"/>
              <a:t>)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Tray</a:t>
            </a:r>
            <a:r>
              <a:rPr lang="it-IT" sz="1600" dirty="0"/>
              <a:t> to </a:t>
            </a:r>
            <a:r>
              <a:rPr lang="it-IT" sz="1600" dirty="0" err="1"/>
              <a:t>rails</a:t>
            </a:r>
            <a:r>
              <a:rPr lang="it-IT" sz="1600" dirty="0"/>
              <a:t> </a:t>
            </a:r>
            <a:r>
              <a:rPr lang="it-IT" sz="1600" dirty="0" err="1"/>
              <a:t>interfaces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Roller pins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Rollers </a:t>
            </a:r>
            <a:r>
              <a:rPr lang="it-IT" sz="1600" dirty="0" err="1"/>
              <a:t>blocks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Screws</a:t>
            </a:r>
            <a:r>
              <a:rPr lang="it-IT" sz="1600" dirty="0"/>
              <a:t>, pins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Detector </a:t>
            </a:r>
            <a:r>
              <a:rPr lang="it-IT" sz="1600" dirty="0" err="1"/>
              <a:t>modules</a:t>
            </a:r>
            <a:r>
              <a:rPr lang="it-IT" sz="1600" dirty="0"/>
              <a:t> </a:t>
            </a:r>
            <a:r>
              <a:rPr lang="it-IT" sz="1600" dirty="0" err="1"/>
              <a:t>mechanics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Copper </a:t>
            </a:r>
            <a:r>
              <a:rPr lang="it-IT" sz="1600" dirty="0" err="1"/>
              <a:t>cases</a:t>
            </a:r>
            <a:r>
              <a:rPr lang="it-IT" sz="1600" dirty="0"/>
              <a:t> (</a:t>
            </a:r>
            <a:r>
              <a:rPr lang="it-IT" sz="1600" dirty="0" err="1"/>
              <a:t>DMs</a:t>
            </a:r>
            <a:r>
              <a:rPr lang="it-IT" sz="1600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DMs</a:t>
            </a:r>
            <a:r>
              <a:rPr lang="it-IT" sz="1600" dirty="0"/>
              <a:t> to </a:t>
            </a:r>
            <a:r>
              <a:rPr lang="it-IT" sz="1600" dirty="0" err="1"/>
              <a:t>CPs</a:t>
            </a:r>
            <a:r>
              <a:rPr lang="it-IT" sz="1600" dirty="0"/>
              <a:t> Thermal </a:t>
            </a:r>
            <a:r>
              <a:rPr lang="it-IT" sz="1600" dirty="0" err="1"/>
              <a:t>interfaces</a:t>
            </a:r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Other</a:t>
            </a:r>
            <a:r>
              <a:rPr lang="it-IT" sz="1600" dirty="0"/>
              <a:t> </a:t>
            </a:r>
            <a:r>
              <a:rPr lang="it-IT" sz="1600" dirty="0" err="1"/>
              <a:t>tray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Cables</a:t>
            </a:r>
            <a:r>
              <a:rPr lang="it-IT" sz="1600" dirty="0"/>
              <a:t> </a:t>
            </a:r>
            <a:r>
              <a:rPr lang="it-IT" sz="1600" dirty="0" err="1"/>
              <a:t>brackets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Tray</a:t>
            </a:r>
            <a:r>
              <a:rPr lang="it-IT" sz="1600" dirty="0"/>
              <a:t> «bottom» </a:t>
            </a:r>
            <a:r>
              <a:rPr lang="it-IT" sz="1600" dirty="0" err="1"/>
              <a:t>insulation</a:t>
            </a:r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Service </a:t>
            </a:r>
            <a:r>
              <a:rPr lang="it-IT" sz="1600" dirty="0" err="1"/>
              <a:t>tray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Manifold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Fittings</a:t>
            </a:r>
            <a:r>
              <a:rPr lang="it-IT" sz="1600" dirty="0"/>
              <a:t> and </a:t>
            </a:r>
            <a:r>
              <a:rPr lang="it-IT" sz="1600" dirty="0" err="1"/>
              <a:t>capillaries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Service support </a:t>
            </a:r>
            <a:r>
              <a:rPr lang="it-IT" sz="1600" dirty="0" err="1"/>
              <a:t>tray</a:t>
            </a:r>
            <a:r>
              <a:rPr lang="it-IT" sz="1600" dirty="0"/>
              <a:t> and rollers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Interface to BTST and TRK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I-</a:t>
            </a:r>
            <a:r>
              <a:rPr lang="it-IT" sz="1600" dirty="0" err="1"/>
              <a:t>beams</a:t>
            </a:r>
            <a:r>
              <a:rPr lang="it-IT" sz="1600" dirty="0"/>
              <a:t> (</a:t>
            </a:r>
            <a:r>
              <a:rPr lang="it-IT" sz="1600" dirty="0" err="1"/>
              <a:t>rails</a:t>
            </a:r>
            <a:r>
              <a:rPr lang="it-IT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I-</a:t>
            </a:r>
            <a:r>
              <a:rPr lang="it-IT" sz="1600" dirty="0" err="1"/>
              <a:t>beams</a:t>
            </a:r>
            <a:r>
              <a:rPr lang="it-IT" sz="1600" dirty="0"/>
              <a:t>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BTST </a:t>
            </a:r>
            <a:r>
              <a:rPr lang="it-IT" sz="1600" dirty="0" err="1"/>
              <a:t>insulation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Insert</a:t>
            </a:r>
            <a:r>
              <a:rPr lang="it-IT" sz="1600" dirty="0"/>
              <a:t> on I-</a:t>
            </a:r>
            <a:r>
              <a:rPr lang="it-IT" sz="1600" dirty="0" err="1"/>
              <a:t>beams</a:t>
            </a:r>
            <a:r>
              <a:rPr lang="it-IT" sz="1600" dirty="0"/>
              <a:t> to fix </a:t>
            </a:r>
            <a:r>
              <a:rPr lang="it-IT" sz="1600" dirty="0" err="1"/>
              <a:t>ribs</a:t>
            </a:r>
            <a:r>
              <a:rPr lang="it-IT" sz="1600" dirty="0"/>
              <a:t> and TRK/BTL screen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Main</a:t>
            </a:r>
            <a:r>
              <a:rPr lang="it-IT" sz="1600" dirty="0"/>
              <a:t> </a:t>
            </a:r>
            <a:r>
              <a:rPr lang="it-IT" sz="1600" dirty="0" err="1"/>
              <a:t>Jigs</a:t>
            </a:r>
            <a:r>
              <a:rPr lang="it-IT" sz="1600" dirty="0"/>
              <a:t> for </a:t>
            </a:r>
            <a:r>
              <a:rPr lang="it-IT" sz="1600" dirty="0" err="1"/>
              <a:t>trays</a:t>
            </a:r>
            <a:r>
              <a:rPr lang="it-IT" sz="1600" dirty="0"/>
              <a:t>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Pipes</a:t>
            </a:r>
            <a:r>
              <a:rPr lang="it-IT" sz="1600" dirty="0"/>
              <a:t> assembly and </a:t>
            </a:r>
            <a:r>
              <a:rPr lang="it-IT" sz="1600" dirty="0" err="1"/>
              <a:t>transport</a:t>
            </a:r>
            <a:r>
              <a:rPr lang="it-IT" sz="1600" dirty="0"/>
              <a:t> </a:t>
            </a:r>
            <a:r>
              <a:rPr lang="it-IT" sz="1600" dirty="0" err="1"/>
              <a:t>cradles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Tray</a:t>
            </a:r>
            <a:r>
              <a:rPr lang="it-IT" sz="1600" dirty="0"/>
              <a:t> assembly and </a:t>
            </a:r>
            <a:r>
              <a:rPr lang="it-IT" sz="1600" dirty="0" err="1"/>
              <a:t>transport</a:t>
            </a:r>
            <a:r>
              <a:rPr lang="it-IT" sz="1600" dirty="0"/>
              <a:t> </a:t>
            </a:r>
            <a:r>
              <a:rPr lang="it-IT" sz="1600" dirty="0" err="1"/>
              <a:t>cradles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Tray</a:t>
            </a:r>
            <a:r>
              <a:rPr lang="it-IT" sz="1600" dirty="0"/>
              <a:t> assembly «</a:t>
            </a:r>
            <a:r>
              <a:rPr lang="it-IT" sz="1600" dirty="0" err="1"/>
              <a:t>skewer</a:t>
            </a:r>
            <a:r>
              <a:rPr lang="it-IT" sz="1600" dirty="0"/>
              <a:t> holder»</a:t>
            </a:r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Main</a:t>
            </a:r>
            <a:r>
              <a:rPr lang="it-IT" sz="1600" dirty="0"/>
              <a:t> </a:t>
            </a:r>
            <a:r>
              <a:rPr lang="it-IT" sz="1600" dirty="0" err="1"/>
              <a:t>Jigs</a:t>
            </a:r>
            <a:r>
              <a:rPr lang="it-IT" sz="1600" dirty="0"/>
              <a:t> for </a:t>
            </a:r>
            <a:r>
              <a:rPr lang="it-IT" sz="1600" dirty="0" err="1"/>
              <a:t>installation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I-</a:t>
            </a:r>
            <a:r>
              <a:rPr lang="it-IT" sz="1600" dirty="0" err="1"/>
              <a:t>beams</a:t>
            </a:r>
            <a:r>
              <a:rPr lang="it-IT" sz="1600" dirty="0"/>
              <a:t> </a:t>
            </a:r>
            <a:r>
              <a:rPr lang="it-IT" sz="1600" dirty="0" err="1"/>
              <a:t>installation</a:t>
            </a:r>
            <a:r>
              <a:rPr lang="it-IT" sz="1600" dirty="0"/>
              <a:t> </a:t>
            </a:r>
            <a:r>
              <a:rPr lang="it-IT" sz="1600" dirty="0" err="1"/>
              <a:t>jig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Dummy </a:t>
            </a:r>
            <a:r>
              <a:rPr lang="it-IT" sz="1600" dirty="0" err="1"/>
              <a:t>tray</a:t>
            </a:r>
            <a:r>
              <a:rPr lang="it-IT" sz="1600" dirty="0"/>
              <a:t> for go/no go check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Tray</a:t>
            </a:r>
            <a:r>
              <a:rPr lang="it-IT" sz="1600" dirty="0"/>
              <a:t> </a:t>
            </a:r>
            <a:r>
              <a:rPr lang="it-IT" sz="1600" dirty="0" err="1"/>
              <a:t>installation</a:t>
            </a:r>
            <a:r>
              <a:rPr lang="it-IT" sz="1600" dirty="0"/>
              <a:t>  </a:t>
            </a:r>
            <a:r>
              <a:rPr lang="it-IT" sz="1600" dirty="0" err="1"/>
              <a:t>jig</a:t>
            </a:r>
            <a:endParaRPr lang="it-IT" sz="16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48350" y="218219"/>
            <a:ext cx="73807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components and jigs (only “mechanics” considered)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DE147-92A5-29B2-F703-21CA8B30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08A59-6FE6-F51F-73A1-5203175BE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3887128"/>
            <a:ext cx="1170980" cy="1203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8FCE7-C8CC-6691-D906-7B2F6175DC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4" r="17790" b="12537"/>
          <a:stretch/>
        </p:blipFill>
        <p:spPr>
          <a:xfrm>
            <a:off x="4366396" y="2136440"/>
            <a:ext cx="1424013" cy="730887"/>
          </a:xfrm>
          <a:prstGeom prst="rect">
            <a:avLst/>
          </a:prstGeom>
        </p:spPr>
      </p:pic>
      <p:pic>
        <p:nvPicPr>
          <p:cNvPr id="18" name="Picture 17" descr="A white metal object with holes&#10;&#10;Description automatically generated with medium confidence">
            <a:extLst>
              <a:ext uri="{FF2B5EF4-FFF2-40B4-BE49-F238E27FC236}">
                <a16:creationId xmlns:a16="http://schemas.microsoft.com/office/drawing/2014/main" id="{B70E4A45-382A-421F-60EA-BFFF5F813A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42" y="5552770"/>
            <a:ext cx="2418667" cy="592293"/>
          </a:xfrm>
          <a:prstGeom prst="rect">
            <a:avLst/>
          </a:prstGeom>
        </p:spPr>
      </p:pic>
      <p:pic>
        <p:nvPicPr>
          <p:cNvPr id="21" name="Picture 20" descr="A computer chip with many different colored buttons&#10;&#10;Description automatically generated with medium confidence">
            <a:extLst>
              <a:ext uri="{FF2B5EF4-FFF2-40B4-BE49-F238E27FC236}">
                <a16:creationId xmlns:a16="http://schemas.microsoft.com/office/drawing/2014/main" id="{4A89CD49-99C4-4C59-05F8-B6EAB06BC6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71" y="4372363"/>
            <a:ext cx="1839841" cy="9643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6BEBE2-EE77-95B3-E087-2E773ED0FD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403" y="791207"/>
            <a:ext cx="2244574" cy="1354532"/>
          </a:xfrm>
          <a:prstGeom prst="rect">
            <a:avLst/>
          </a:prstGeom>
        </p:spPr>
      </p:pic>
      <p:pic>
        <p:nvPicPr>
          <p:cNvPr id="24" name="Picture 23" descr="A blue and yellow object with a round knob&#10;&#10;Description automatically generated">
            <a:extLst>
              <a:ext uri="{FF2B5EF4-FFF2-40B4-BE49-F238E27FC236}">
                <a16:creationId xmlns:a16="http://schemas.microsoft.com/office/drawing/2014/main" id="{CEB91100-2CB6-A908-86AE-26D178725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42" y="3003402"/>
            <a:ext cx="1057251" cy="964384"/>
          </a:xfrm>
          <a:prstGeom prst="rect">
            <a:avLst/>
          </a:prstGeom>
        </p:spPr>
      </p:pic>
      <p:pic>
        <p:nvPicPr>
          <p:cNvPr id="26" name="Picture 25" descr="A blue and yellow toy block&#10;&#10;Description automatically generated">
            <a:extLst>
              <a:ext uri="{FF2B5EF4-FFF2-40B4-BE49-F238E27FC236}">
                <a16:creationId xmlns:a16="http://schemas.microsoft.com/office/drawing/2014/main" id="{B50453B9-065D-594A-7138-CE61F199E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40" y="3051639"/>
            <a:ext cx="1160872" cy="9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36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469930" y="311849"/>
            <a:ext cx="9867000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About thermo-elastic stresses in case of pultruded GF I-beams</a:t>
            </a:r>
            <a:endParaRPr lang="en-US" sz="2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17532" y="848880"/>
            <a:ext cx="58802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Assuming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CTE along longitudinal direction ~ 8 ppm/^C (glass CTE dominant)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 ppm/^C of differential CTE between BTST and I-beams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30^C of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t between inner BTST skin and I-beam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=&gt;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L/L difference ~ 180ppm between BTST and I-beams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GF/resin ratio: GF 82% in weight (Bill), =&gt; ~ 70% GF in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=&gt; GF x-section A = 160mm2 x 0.7 =110 mm2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BTST much rigid than I-beams due to larger section and higher E,</a:t>
            </a:r>
          </a:p>
          <a:p>
            <a:endParaRPr lang="en-US" sz="1600" dirty="0"/>
          </a:p>
          <a:p>
            <a:r>
              <a:rPr lang="en-US" sz="1600" dirty="0"/>
              <a:t>what the force to stretch a GF I-beam by 180 ppm?</a:t>
            </a:r>
          </a:p>
          <a:p>
            <a:r>
              <a:rPr lang="en-US" sz="1600" dirty="0"/>
              <a:t>F = E A </a:t>
            </a:r>
            <a:r>
              <a:rPr lang="en-US" sz="1600" dirty="0">
                <a:latin typeface="Symbol" panose="05050102010706020507" pitchFamily="18" charset="2"/>
              </a:rPr>
              <a:t>D</a:t>
            </a:r>
            <a:r>
              <a:rPr lang="en-US" sz="1600" dirty="0"/>
              <a:t>L/L = 0.7E5 x 110 x 18E-5 = 1386N  ~ 140 </a:t>
            </a:r>
            <a:r>
              <a:rPr lang="en-US" sz="1600" dirty="0" err="1"/>
              <a:t>kgf</a:t>
            </a:r>
            <a:r>
              <a:rPr lang="en-US" sz="1600" dirty="0"/>
              <a:t>/ beam</a:t>
            </a:r>
          </a:p>
          <a:p>
            <a:r>
              <a:rPr lang="en-US" b="1" dirty="0"/>
              <a:t>36 beams =&gt; ~ 5 tons of compression along Z on BTST… </a:t>
            </a:r>
          </a:p>
          <a:p>
            <a:r>
              <a:rPr lang="en-US" sz="1600" dirty="0"/>
              <a:t>(Bad</a:t>
            </a:r>
            <a:r>
              <a:rPr lang="en-US" sz="1600"/>
              <a:t>… or….may </a:t>
            </a:r>
            <a:r>
              <a:rPr lang="en-US" sz="1600" dirty="0"/>
              <a:t>be exploited to reduce BTST deflection …)</a:t>
            </a:r>
          </a:p>
          <a:p>
            <a:r>
              <a:rPr lang="en-US" sz="1600" dirty="0"/>
              <a:t>Aramid, carbon glass and mixed composite samples procured,</a:t>
            </a:r>
          </a:p>
          <a:p>
            <a:r>
              <a:rPr lang="en-US" sz="1600" dirty="0"/>
              <a:t>(woven fabric layup only, not </a:t>
            </a:r>
            <a:r>
              <a:rPr lang="en-US" sz="1600" dirty="0" err="1"/>
              <a:t>uni</a:t>
            </a:r>
            <a:r>
              <a:rPr lang="en-US" sz="1600" dirty="0"/>
              <a:t>-directional)</a:t>
            </a:r>
          </a:p>
          <a:p>
            <a:r>
              <a:rPr lang="en-US" sz="1600" dirty="0"/>
              <a:t>water-cut specimens ready (FG seems affected/damaged ….) </a:t>
            </a:r>
          </a:p>
          <a:p>
            <a:r>
              <a:rPr lang="en-US" sz="1600" dirty="0"/>
              <a:t>going to measure CTE (above RT only), will take time …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721" y="979211"/>
            <a:ext cx="5592366" cy="2404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991" y="3384147"/>
            <a:ext cx="471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Much higher deformation 6.5x </a:t>
            </a:r>
            <a:r>
              <a:rPr lang="en-US" sz="1400" dirty="0" err="1"/>
              <a:t>wrt</a:t>
            </a:r>
            <a:r>
              <a:rPr lang="en-US" sz="1400" dirty="0"/>
              <a:t> CFRC (for comparison only)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722" y="3933725"/>
            <a:ext cx="5592365" cy="2263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38721" y="6204192"/>
            <a:ext cx="5592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Higher (~2.5 x) stresses than CFRC (likely due to much higher DCTE)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245" y="5173015"/>
            <a:ext cx="1961882" cy="151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943" y="5173015"/>
            <a:ext cx="1920562" cy="150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30" y="5134264"/>
            <a:ext cx="1430250" cy="15446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C674DF-93DE-5A61-BD22-FE719005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6150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87D893C1-A570-D3AC-4B7F-4D555413F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8" y="913622"/>
            <a:ext cx="5662774" cy="2736000"/>
          </a:xfrm>
          <a:prstGeom prst="rect">
            <a:avLst/>
          </a:prstGeom>
        </p:spPr>
      </p:pic>
      <p:pic>
        <p:nvPicPr>
          <p:cNvPr id="7" name="Picture 6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63D143C9-5965-A2A5-2A77-E29B40513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8" y="3752676"/>
            <a:ext cx="5662772" cy="2736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23142F-AADC-D63E-CDAC-2FDF8AEC4E33}"/>
              </a:ext>
            </a:extLst>
          </p:cNvPr>
          <p:cNvSpPr txBox="1">
            <a:spLocks/>
          </p:cNvSpPr>
          <p:nvPr/>
        </p:nvSpPr>
        <p:spPr>
          <a:xfrm>
            <a:off x="444696" y="250538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assembly tools and sequence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E9AEEEE2-EDF2-4E90-17E9-E3D285D62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82" y="3752676"/>
            <a:ext cx="5662780" cy="273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18FD5A-C492-04E8-836E-9D35A793068A}"/>
              </a:ext>
            </a:extLst>
          </p:cNvPr>
          <p:cNvSpPr txBox="1"/>
          <p:nvPr/>
        </p:nvSpPr>
        <p:spPr>
          <a:xfrm>
            <a:off x="504689" y="1077633"/>
            <a:ext cx="1543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Rails mounting to engage rollers, rails fixing</a:t>
            </a:r>
          </a:p>
        </p:txBody>
      </p:sp>
      <p:pic>
        <p:nvPicPr>
          <p:cNvPr id="5" name="Picture 4" descr="A model of a city&#10;&#10;Description automatically generated with low confidence">
            <a:extLst>
              <a:ext uri="{FF2B5EF4-FFF2-40B4-BE49-F238E27FC236}">
                <a16:creationId xmlns:a16="http://schemas.microsoft.com/office/drawing/2014/main" id="{E077D534-65CA-0984-412A-3B28C5652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63" y="913622"/>
            <a:ext cx="5662780" cy="273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A83A5F-C39B-B419-DF71-5923AC4CCB41}"/>
              </a:ext>
            </a:extLst>
          </p:cNvPr>
          <p:cNvSpPr txBox="1"/>
          <p:nvPr/>
        </p:nvSpPr>
        <p:spPr>
          <a:xfrm>
            <a:off x="6263410" y="982695"/>
            <a:ext cx="154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Tray “support clamps” removal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42104-4995-C8B4-F051-78BAFEA46396}"/>
              </a:ext>
            </a:extLst>
          </p:cNvPr>
          <p:cNvSpPr txBox="1"/>
          <p:nvPr/>
        </p:nvSpPr>
        <p:spPr>
          <a:xfrm>
            <a:off x="444696" y="3950747"/>
            <a:ext cx="154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Finishing, test …</a:t>
            </a:r>
          </a:p>
          <a:p>
            <a:r>
              <a:rPr lang="en-US" sz="1400" dirty="0"/>
              <a:t>Top Cover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6642E-D4A4-8E6C-30AA-590DB6CE8D29}"/>
              </a:ext>
            </a:extLst>
          </p:cNvPr>
          <p:cNvSpPr txBox="1"/>
          <p:nvPr/>
        </p:nvSpPr>
        <p:spPr>
          <a:xfrm>
            <a:off x="7035163" y="4473967"/>
            <a:ext cx="15435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Bottom insulation</a:t>
            </a:r>
          </a:p>
          <a:p>
            <a:r>
              <a:rPr lang="en-US" sz="1400" dirty="0"/>
              <a:t>Finishing, test …</a:t>
            </a:r>
          </a:p>
          <a:p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6A354-7D03-9EED-507E-D6AA6C51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07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548350" y="218220"/>
            <a:ext cx="3332484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Cold Plates and laminas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05" y="110602"/>
            <a:ext cx="4534101" cy="3201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382" b="10548"/>
          <a:stretch/>
        </p:blipFill>
        <p:spPr>
          <a:xfrm>
            <a:off x="4293119" y="185661"/>
            <a:ext cx="2812082" cy="318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823" y="680020"/>
            <a:ext cx="366011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n. 6 </a:t>
            </a:r>
            <a:r>
              <a:rPr lang="it-IT" sz="1600" dirty="0" err="1"/>
              <a:t>Cold</a:t>
            </a:r>
            <a:r>
              <a:rPr lang="it-IT" sz="1600" dirty="0"/>
              <a:t> </a:t>
            </a:r>
            <a:r>
              <a:rPr lang="it-IT" sz="1600" dirty="0" err="1"/>
              <a:t>Plates</a:t>
            </a:r>
            <a:r>
              <a:rPr lang="it-IT" sz="1600" dirty="0"/>
              <a:t> per </a:t>
            </a:r>
            <a:r>
              <a:rPr lang="it-IT" sz="1600" dirty="0" err="1"/>
              <a:t>tray</a:t>
            </a:r>
            <a:r>
              <a:rPr lang="it-IT" sz="1600" dirty="0"/>
              <a:t>, 450 </a:t>
            </a:r>
            <a:r>
              <a:rPr lang="it-IT" sz="1600" dirty="0" err="1"/>
              <a:t>overall</a:t>
            </a:r>
            <a:endParaRPr lang="it-IT" sz="1600" dirty="0"/>
          </a:p>
          <a:p>
            <a:r>
              <a:rPr lang="it-IT" sz="1600" dirty="0" err="1"/>
              <a:t>Aluminum</a:t>
            </a:r>
            <a:r>
              <a:rPr lang="it-IT" sz="1600" dirty="0"/>
              <a:t> </a:t>
            </a:r>
            <a:r>
              <a:rPr lang="it-IT" sz="1600" dirty="0" err="1"/>
              <a:t>alloy</a:t>
            </a:r>
            <a:r>
              <a:rPr lang="it-IT" sz="1600" dirty="0"/>
              <a:t> AW6082</a:t>
            </a:r>
          </a:p>
          <a:p>
            <a:r>
              <a:rPr lang="it-IT" sz="1600" dirty="0" err="1"/>
              <a:t>Pipes</a:t>
            </a:r>
            <a:r>
              <a:rPr lang="it-IT" sz="1600" dirty="0"/>
              <a:t> embedded in the </a:t>
            </a:r>
            <a:r>
              <a:rPr lang="it-IT" sz="1600" dirty="0" err="1"/>
              <a:t>grooves</a:t>
            </a:r>
            <a:r>
              <a:rPr lang="it-IT" sz="1600" dirty="0"/>
              <a:t> </a:t>
            </a:r>
            <a:r>
              <a:rPr lang="it-IT" sz="1600" dirty="0" err="1"/>
              <a:t>machined</a:t>
            </a:r>
            <a:r>
              <a:rPr lang="it-IT" sz="1600" dirty="0"/>
              <a:t> in the </a:t>
            </a:r>
            <a:r>
              <a:rPr lang="it-IT" sz="1600" dirty="0" err="1"/>
              <a:t>plates</a:t>
            </a:r>
            <a:endParaRPr lang="it-IT" sz="1600" dirty="0"/>
          </a:p>
          <a:p>
            <a:r>
              <a:rPr lang="it-IT" sz="1600" dirty="0" err="1"/>
              <a:t>Tapped</a:t>
            </a:r>
            <a:r>
              <a:rPr lang="it-IT" sz="1600" dirty="0"/>
              <a:t> and </a:t>
            </a:r>
            <a:r>
              <a:rPr lang="it-IT" sz="1600" dirty="0" err="1"/>
              <a:t>through</a:t>
            </a:r>
            <a:r>
              <a:rPr lang="it-IT" sz="1600" dirty="0"/>
              <a:t> </a:t>
            </a:r>
            <a:r>
              <a:rPr lang="it-IT" sz="1600" dirty="0" err="1"/>
              <a:t>holes</a:t>
            </a:r>
            <a:r>
              <a:rPr lang="it-IT" sz="1600" dirty="0"/>
              <a:t> to fix </a:t>
            </a:r>
            <a:r>
              <a:rPr lang="it-IT" sz="1600" dirty="0" err="1"/>
              <a:t>clamping</a:t>
            </a:r>
            <a:r>
              <a:rPr lang="it-IT" sz="1600" dirty="0"/>
              <a:t> </a:t>
            </a:r>
            <a:r>
              <a:rPr lang="it-IT" sz="1600" dirty="0" err="1"/>
              <a:t>laminas</a:t>
            </a:r>
            <a:r>
              <a:rPr lang="it-IT" sz="1600" dirty="0"/>
              <a:t>, </a:t>
            </a:r>
            <a:r>
              <a:rPr lang="it-IT" sz="1600" dirty="0" err="1"/>
              <a:t>DMs</a:t>
            </a:r>
            <a:r>
              <a:rPr lang="it-IT" sz="1600" dirty="0"/>
              <a:t>, rollers and boards (CC)</a:t>
            </a:r>
          </a:p>
          <a:p>
            <a:r>
              <a:rPr lang="it-IT" sz="1600" dirty="0" err="1"/>
              <a:t>Through</a:t>
            </a:r>
            <a:r>
              <a:rPr lang="it-IT" sz="1600" dirty="0"/>
              <a:t> slots for </a:t>
            </a:r>
            <a:r>
              <a:rPr lang="it-IT" sz="1600" dirty="0" err="1"/>
              <a:t>DMs</a:t>
            </a:r>
            <a:r>
              <a:rPr lang="it-IT" sz="1600" dirty="0"/>
              <a:t> to CC </a:t>
            </a:r>
            <a:r>
              <a:rPr lang="it-IT" sz="1600" dirty="0" err="1"/>
              <a:t>connectors</a:t>
            </a:r>
            <a:r>
              <a:rPr lang="it-IT" sz="1600" dirty="0"/>
              <a:t> </a:t>
            </a:r>
          </a:p>
          <a:p>
            <a:r>
              <a:rPr lang="it-IT" sz="1600" dirty="0"/>
              <a:t>Features / </a:t>
            </a:r>
            <a:r>
              <a:rPr lang="it-IT" sz="1600" dirty="0" err="1"/>
              <a:t>holes</a:t>
            </a:r>
            <a:r>
              <a:rPr lang="it-IT" sz="1600" dirty="0"/>
              <a:t> for </a:t>
            </a:r>
          </a:p>
          <a:p>
            <a:r>
              <a:rPr lang="it-IT" sz="1600" dirty="0"/>
              <a:t>Handling, </a:t>
            </a:r>
            <a:r>
              <a:rPr lang="it-IT" sz="1600" dirty="0" err="1"/>
              <a:t>cables</a:t>
            </a:r>
            <a:r>
              <a:rPr lang="it-IT" sz="1600" dirty="0"/>
              <a:t> fixing</a:t>
            </a:r>
          </a:p>
          <a:p>
            <a:r>
              <a:rPr lang="it-IT" sz="1600" dirty="0" err="1"/>
              <a:t>tray</a:t>
            </a:r>
            <a:r>
              <a:rPr lang="it-IT" sz="1600" dirty="0"/>
              <a:t> </a:t>
            </a:r>
            <a:r>
              <a:rPr lang="it-IT" sz="1600" dirty="0" err="1"/>
              <a:t>hooking</a:t>
            </a:r>
            <a:r>
              <a:rPr lang="it-IT" sz="1600" dirty="0"/>
              <a:t> for </a:t>
            </a:r>
            <a:r>
              <a:rPr lang="it-IT" sz="1600" dirty="0" err="1"/>
              <a:t>Insertion</a:t>
            </a:r>
            <a:endParaRPr lang="it-IT" sz="1600" dirty="0"/>
          </a:p>
          <a:p>
            <a:endParaRPr lang="en-US" sz="1600" dirty="0"/>
          </a:p>
          <a:p>
            <a:r>
              <a:rPr lang="en-US" sz="1600" dirty="0"/>
              <a:t>Laminas to clamp pipes to CPs in order to minimize CP-to-CL thermal resistance</a:t>
            </a:r>
            <a:endParaRPr lang="it-IT" sz="1600" dirty="0"/>
          </a:p>
          <a:p>
            <a:r>
              <a:rPr lang="it-IT" sz="1600" dirty="0" err="1"/>
              <a:t>Shaped</a:t>
            </a:r>
            <a:r>
              <a:rPr lang="it-IT" sz="1600" dirty="0"/>
              <a:t> to </a:t>
            </a:r>
            <a:r>
              <a:rPr lang="it-IT" sz="1600" dirty="0" err="1"/>
              <a:t>avoid</a:t>
            </a:r>
            <a:r>
              <a:rPr lang="it-IT" sz="1600" dirty="0"/>
              <a:t> </a:t>
            </a:r>
            <a:r>
              <a:rPr lang="it-IT" sz="1600" dirty="0" err="1"/>
              <a:t>conflict</a:t>
            </a:r>
            <a:r>
              <a:rPr lang="it-IT" sz="1600" dirty="0"/>
              <a:t> </a:t>
            </a:r>
            <a:r>
              <a:rPr lang="it-IT" sz="1600" dirty="0" err="1"/>
              <a:t>wrt</a:t>
            </a:r>
            <a:r>
              <a:rPr lang="it-IT" sz="1600" dirty="0"/>
              <a:t> </a:t>
            </a:r>
            <a:r>
              <a:rPr lang="it-IT" sz="1600" dirty="0" err="1"/>
              <a:t>electronics</a:t>
            </a:r>
            <a:r>
              <a:rPr lang="it-IT" sz="1600" dirty="0"/>
              <a:t>, rollers, </a:t>
            </a:r>
            <a:r>
              <a:rPr lang="it-IT" sz="1600" dirty="0" err="1"/>
              <a:t>screws</a:t>
            </a:r>
            <a:r>
              <a:rPr lang="it-IT" sz="1600" dirty="0"/>
              <a:t>, </a:t>
            </a:r>
            <a:r>
              <a:rPr lang="it-IT" sz="1600" dirty="0" err="1"/>
              <a:t>brackets</a:t>
            </a:r>
            <a:r>
              <a:rPr lang="it-IT" sz="1600" dirty="0"/>
              <a:t> for assembly </a:t>
            </a:r>
          </a:p>
          <a:p>
            <a:r>
              <a:rPr lang="it-IT" sz="1600" dirty="0" err="1"/>
              <a:t>Preserved</a:t>
            </a:r>
            <a:r>
              <a:rPr lang="it-IT" sz="1600" dirty="0"/>
              <a:t> </a:t>
            </a:r>
            <a:r>
              <a:rPr lang="it-IT" sz="1600" dirty="0" err="1"/>
              <a:t>distance</a:t>
            </a:r>
            <a:r>
              <a:rPr lang="it-IT" sz="1600" dirty="0"/>
              <a:t> of CC bottom </a:t>
            </a:r>
            <a:r>
              <a:rPr lang="it-IT" sz="1600" dirty="0" err="1"/>
              <a:t>components</a:t>
            </a:r>
            <a:r>
              <a:rPr lang="it-IT" sz="1600" dirty="0"/>
              <a:t>  to </a:t>
            </a:r>
            <a:r>
              <a:rPr lang="it-IT" sz="1600" dirty="0" err="1"/>
              <a:t>laminas</a:t>
            </a:r>
            <a:r>
              <a:rPr lang="it-IT" sz="1600" dirty="0"/>
              <a:t>: &gt; 2 mm</a:t>
            </a:r>
            <a:endParaRPr lang="en-US" sz="1600" dirty="0"/>
          </a:p>
          <a:p>
            <a:r>
              <a:rPr lang="it-IT" sz="1600" dirty="0"/>
              <a:t>n.8 </a:t>
            </a:r>
            <a:r>
              <a:rPr lang="it-IT" sz="1600" dirty="0" err="1"/>
              <a:t>laminas</a:t>
            </a:r>
            <a:r>
              <a:rPr lang="it-IT" sz="1600" dirty="0"/>
              <a:t>/CP , 48 </a:t>
            </a:r>
            <a:r>
              <a:rPr lang="it-IT" sz="1600" dirty="0" err="1"/>
              <a:t>laminas</a:t>
            </a:r>
            <a:r>
              <a:rPr lang="it-IT" sz="1600" dirty="0"/>
              <a:t>/</a:t>
            </a:r>
            <a:r>
              <a:rPr lang="it-IT" sz="1600" dirty="0" err="1"/>
              <a:t>tray</a:t>
            </a:r>
            <a:endParaRPr lang="en-US" sz="1600" dirty="0"/>
          </a:p>
          <a:p>
            <a:r>
              <a:rPr lang="en-US" sz="1600" dirty="0"/>
              <a:t>3.5k pieces individually machined</a:t>
            </a:r>
          </a:p>
          <a:p>
            <a:endParaRPr lang="en-US" sz="1600" dirty="0"/>
          </a:p>
          <a:p>
            <a:r>
              <a:rPr lang="en-US" sz="1600" dirty="0" err="1"/>
              <a:t>Surtec</a:t>
            </a:r>
            <a:r>
              <a:rPr lang="en-US" sz="1600" dirty="0"/>
              <a:t> 650 coating</a:t>
            </a:r>
          </a:p>
          <a:p>
            <a:endParaRPr lang="it-IT" sz="1600" dirty="0"/>
          </a:p>
          <a:p>
            <a:r>
              <a:rPr lang="it-IT" sz="1600" dirty="0"/>
              <a:t>7 sets of full CT </a:t>
            </a:r>
            <a:r>
              <a:rPr lang="it-IT" sz="1600" dirty="0" err="1"/>
              <a:t>produced</a:t>
            </a:r>
            <a:r>
              <a:rPr lang="it-IT" sz="1600" dirty="0"/>
              <a:t> up to </a:t>
            </a:r>
            <a:r>
              <a:rPr lang="it-IT" sz="1600" dirty="0" err="1"/>
              <a:t>now</a:t>
            </a:r>
            <a:endParaRPr lang="it-IT" sz="1600" dirty="0"/>
          </a:p>
          <a:p>
            <a:r>
              <a:rPr lang="it-IT" sz="1600" dirty="0"/>
              <a:t>No major </a:t>
            </a:r>
            <a:r>
              <a:rPr lang="it-IT" sz="1600" dirty="0" err="1"/>
              <a:t>issues</a:t>
            </a:r>
            <a:endParaRPr lang="it-IT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4C328C-5005-304F-06CF-15A03482071A}"/>
              </a:ext>
            </a:extLst>
          </p:cNvPr>
          <p:cNvSpPr txBox="1"/>
          <p:nvPr/>
        </p:nvSpPr>
        <p:spPr>
          <a:xfrm>
            <a:off x="4239859" y="3580515"/>
            <a:ext cx="28693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Final</a:t>
            </a:r>
            <a:r>
              <a:rPr lang="it-IT" sz="1600" dirty="0"/>
              <a:t> check of CAD models </a:t>
            </a:r>
            <a:r>
              <a:rPr lang="it-IT" sz="1600" dirty="0" err="1"/>
              <a:t>before</a:t>
            </a:r>
            <a:r>
              <a:rPr lang="it-IT" sz="1600" dirty="0"/>
              <a:t> </a:t>
            </a:r>
            <a:r>
              <a:rPr lang="it-IT" sz="1600" dirty="0" err="1"/>
              <a:t>launch</a:t>
            </a:r>
            <a:r>
              <a:rPr lang="it-IT" sz="1600" dirty="0"/>
              <a:t> production:</a:t>
            </a:r>
          </a:p>
          <a:p>
            <a:r>
              <a:rPr lang="it-IT" sz="1600" dirty="0" err="1"/>
              <a:t>interferences</a:t>
            </a:r>
            <a:r>
              <a:rPr lang="it-IT" sz="1600" dirty="0"/>
              <a:t> </a:t>
            </a:r>
          </a:p>
          <a:p>
            <a:r>
              <a:rPr lang="it-IT" sz="1600" dirty="0" err="1"/>
              <a:t>required</a:t>
            </a:r>
            <a:r>
              <a:rPr lang="it-IT" sz="1600" dirty="0"/>
              <a:t> </a:t>
            </a:r>
            <a:r>
              <a:rPr lang="it-IT" sz="1600" dirty="0" err="1"/>
              <a:t>holes</a:t>
            </a:r>
            <a:r>
              <a:rPr lang="it-IT" sz="1600" dirty="0"/>
              <a:t> and features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9715E-6EB4-2AFF-8C5B-520F36A76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3" b="4334"/>
          <a:stretch/>
        </p:blipFill>
        <p:spPr>
          <a:xfrm>
            <a:off x="3524086" y="4683830"/>
            <a:ext cx="3768657" cy="198869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B0CE8EE-F21B-80CF-6513-DF223D58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056E2F-BB27-8C86-BC70-38EEFF6C5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664" y="3580515"/>
            <a:ext cx="4485742" cy="3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800A30-179D-9643-7A57-877A329CD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69424">
            <a:off x="5411693" y="4460751"/>
            <a:ext cx="3497119" cy="14830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8350" y="218219"/>
            <a:ext cx="7329227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Cooling loops prototyping and qualification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608" y="722288"/>
            <a:ext cx="699437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Pipe loops </a:t>
            </a:r>
            <a:r>
              <a:rPr lang="it-IT" sz="1600" dirty="0" err="1"/>
              <a:t>prototypes</a:t>
            </a:r>
            <a:r>
              <a:rPr lang="it-IT" sz="1600" dirty="0"/>
              <a:t> </a:t>
            </a:r>
            <a:r>
              <a:rPr lang="it-IT" sz="1600" dirty="0" err="1"/>
              <a:t>produced</a:t>
            </a:r>
            <a:r>
              <a:rPr lang="it-IT" sz="1600" dirty="0"/>
              <a:t> up to </a:t>
            </a:r>
            <a:r>
              <a:rPr lang="it-IT" sz="1600" dirty="0" err="1"/>
              <a:t>now</a:t>
            </a:r>
            <a:r>
              <a:rPr lang="it-IT" sz="1600" dirty="0"/>
              <a:t>:</a:t>
            </a:r>
          </a:p>
          <a:p>
            <a:endParaRPr lang="it-IT" sz="1600" dirty="0"/>
          </a:p>
          <a:p>
            <a:r>
              <a:rPr lang="it-IT" sz="1600" dirty="0"/>
              <a:t>- 1x  EB </a:t>
            </a:r>
            <a:r>
              <a:rPr lang="it-IT" sz="1600" dirty="0" err="1"/>
              <a:t>brazed</a:t>
            </a:r>
            <a:r>
              <a:rPr lang="it-IT" sz="1600" dirty="0"/>
              <a:t>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</a:p>
          <a:p>
            <a:r>
              <a:rPr lang="it-IT" sz="1600" dirty="0"/>
              <a:t>	- </a:t>
            </a:r>
            <a:r>
              <a:rPr lang="it-IT" sz="1600" dirty="0" err="1"/>
              <a:t>piping</a:t>
            </a:r>
            <a:r>
              <a:rPr lang="it-IT" sz="1600" dirty="0"/>
              <a:t> bending, Tee and </a:t>
            </a:r>
            <a:r>
              <a:rPr lang="it-IT" sz="1600" dirty="0" err="1"/>
              <a:t>glands</a:t>
            </a:r>
            <a:r>
              <a:rPr lang="it-IT" sz="1600" dirty="0"/>
              <a:t> @ INFN Padova</a:t>
            </a:r>
          </a:p>
          <a:p>
            <a:r>
              <a:rPr lang="it-IT" sz="1600" dirty="0"/>
              <a:t>	- vacuum EB </a:t>
            </a:r>
            <a:r>
              <a:rPr lang="it-IT" sz="1600" dirty="0" err="1"/>
              <a:t>brazing</a:t>
            </a:r>
            <a:r>
              <a:rPr lang="it-IT" sz="1600" dirty="0"/>
              <a:t> @ CERN</a:t>
            </a:r>
          </a:p>
          <a:p>
            <a:r>
              <a:rPr lang="it-IT" sz="1600" dirty="0"/>
              <a:t>- 2 x TIG </a:t>
            </a:r>
            <a:r>
              <a:rPr lang="it-IT" sz="1600" dirty="0" err="1"/>
              <a:t>welded</a:t>
            </a:r>
            <a:r>
              <a:rPr lang="it-IT" sz="1600" dirty="0"/>
              <a:t> </a:t>
            </a:r>
            <a:r>
              <a:rPr lang="it-IT" sz="1600" dirty="0" err="1"/>
              <a:t>prototypes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 err="1"/>
              <a:t>All</a:t>
            </a:r>
            <a:r>
              <a:rPr lang="it-IT" sz="1600" dirty="0"/>
              <a:t> made of 3.5 mm O.D., 3 mm I.D. </a:t>
            </a:r>
            <a:r>
              <a:rPr lang="it-IT" sz="1600" dirty="0" err="1"/>
              <a:t>Aisi</a:t>
            </a:r>
            <a:r>
              <a:rPr lang="it-IT" sz="1600" dirty="0"/>
              <a:t> 316L </a:t>
            </a:r>
            <a:r>
              <a:rPr lang="it-IT" sz="1600" dirty="0" err="1"/>
              <a:t>pipes</a:t>
            </a:r>
            <a:r>
              <a:rPr lang="it-IT" sz="1600" dirty="0"/>
              <a:t>, tee and </a:t>
            </a:r>
          </a:p>
          <a:p>
            <a:r>
              <a:rPr lang="it-IT" sz="1600" dirty="0" err="1"/>
              <a:t>Swagelok</a:t>
            </a:r>
            <a:r>
              <a:rPr lang="it-IT" sz="1600" dirty="0"/>
              <a:t> </a:t>
            </a:r>
            <a:r>
              <a:rPr lang="it-IT" sz="1600" dirty="0" err="1"/>
              <a:t>glands</a:t>
            </a:r>
            <a:endParaRPr lang="it-IT" sz="1600" dirty="0"/>
          </a:p>
          <a:p>
            <a:r>
              <a:rPr lang="it-IT" sz="1600" dirty="0" err="1"/>
              <a:t>Both</a:t>
            </a:r>
            <a:r>
              <a:rPr lang="it-IT" sz="1600" dirty="0"/>
              <a:t> </a:t>
            </a:r>
            <a:r>
              <a:rPr lang="it-IT" sz="1600" dirty="0" err="1"/>
              <a:t>types</a:t>
            </a:r>
            <a:r>
              <a:rPr lang="it-IT" sz="1600" dirty="0"/>
              <a:t> </a:t>
            </a:r>
            <a:r>
              <a:rPr lang="it-IT" sz="1600" dirty="0" err="1"/>
              <a:t>passed</a:t>
            </a:r>
            <a:r>
              <a:rPr lang="it-IT" sz="1600" dirty="0"/>
              <a:t> </a:t>
            </a:r>
            <a:r>
              <a:rPr lang="it-IT" sz="1600" dirty="0" err="1"/>
              <a:t>qualification</a:t>
            </a:r>
            <a:r>
              <a:rPr lang="it-IT" sz="1600" dirty="0"/>
              <a:t> </a:t>
            </a:r>
            <a:r>
              <a:rPr lang="it-IT" sz="1600" dirty="0" err="1"/>
              <a:t>process</a:t>
            </a:r>
            <a:r>
              <a:rPr lang="it-IT" sz="1600" dirty="0"/>
              <a:t> …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- CNC bending</a:t>
            </a:r>
          </a:p>
          <a:p>
            <a:r>
              <a:rPr lang="it-IT" sz="1600" dirty="0"/>
              <a:t>- on full size </a:t>
            </a:r>
            <a:r>
              <a:rPr lang="it-IT" sz="1600" dirty="0" err="1"/>
              <a:t>jig</a:t>
            </a:r>
            <a:r>
              <a:rPr lang="it-IT" sz="1600" dirty="0"/>
              <a:t> for bending </a:t>
            </a:r>
            <a:r>
              <a:rPr lang="en-GB" sz="1600" dirty="0"/>
              <a:t>shape</a:t>
            </a:r>
            <a:r>
              <a:rPr lang="it-IT" sz="1600" dirty="0"/>
              <a:t> and </a:t>
            </a:r>
            <a:r>
              <a:rPr lang="en-US" sz="1600" dirty="0"/>
              <a:t>length</a:t>
            </a:r>
            <a:r>
              <a:rPr lang="it-IT" sz="1600" dirty="0"/>
              <a:t> check</a:t>
            </a:r>
          </a:p>
          <a:p>
            <a:r>
              <a:rPr lang="it-IT" sz="1600" dirty="0"/>
              <a:t>- Tuning of </a:t>
            </a:r>
            <a:r>
              <a:rPr lang="en-US" sz="1600" dirty="0"/>
              <a:t>welding</a:t>
            </a:r>
            <a:r>
              <a:rPr lang="it-IT" sz="1600" dirty="0"/>
              <a:t> </a:t>
            </a:r>
            <a:r>
              <a:rPr lang="it-IT" sz="1600" dirty="0" err="1"/>
              <a:t>parameters</a:t>
            </a:r>
            <a:r>
              <a:rPr lang="it-IT" sz="1600" dirty="0"/>
              <a:t> on samples </a:t>
            </a:r>
          </a:p>
          <a:p>
            <a:r>
              <a:rPr lang="it-IT" sz="1600" dirty="0"/>
              <a:t>- X-</a:t>
            </a:r>
            <a:r>
              <a:rPr lang="it-IT" sz="1600" dirty="0" err="1"/>
              <a:t>ray</a:t>
            </a:r>
            <a:r>
              <a:rPr lang="it-IT" sz="1600" dirty="0"/>
              <a:t> check to </a:t>
            </a:r>
            <a:r>
              <a:rPr lang="en-GB" sz="1600" dirty="0"/>
              <a:t>verify</a:t>
            </a:r>
            <a:r>
              <a:rPr lang="it-IT" sz="1600" dirty="0"/>
              <a:t> </a:t>
            </a:r>
            <a:r>
              <a:rPr lang="en-US" sz="1600" dirty="0"/>
              <a:t>welding</a:t>
            </a:r>
            <a:r>
              <a:rPr lang="it-IT" sz="1600" dirty="0"/>
              <a:t> tuning on samples and on CLs</a:t>
            </a:r>
          </a:p>
          <a:p>
            <a:endParaRPr lang="it-IT" sz="1600" dirty="0"/>
          </a:p>
          <a:p>
            <a:r>
              <a:rPr lang="it-IT" sz="1600" dirty="0"/>
              <a:t>- Tee and </a:t>
            </a:r>
            <a:r>
              <a:rPr lang="en-GB" sz="1600" dirty="0"/>
              <a:t>glands</a:t>
            </a:r>
            <a:r>
              <a:rPr lang="it-IT" sz="1600" dirty="0"/>
              <a:t> </a:t>
            </a:r>
            <a:r>
              <a:rPr lang="it-IT" sz="1600" dirty="0" err="1"/>
              <a:t>produced</a:t>
            </a:r>
            <a:r>
              <a:rPr lang="it-IT" sz="1600" dirty="0"/>
              <a:t>/</a:t>
            </a:r>
            <a:r>
              <a:rPr lang="it-IT" sz="1600" dirty="0" err="1"/>
              <a:t>machined</a:t>
            </a:r>
            <a:r>
              <a:rPr lang="it-IT" sz="1600" dirty="0"/>
              <a:t> by INFN Padova workshop </a:t>
            </a:r>
          </a:p>
          <a:p>
            <a:r>
              <a:rPr lang="it-IT" sz="1600" dirty="0"/>
              <a:t>- 100% X-</a:t>
            </a:r>
            <a:r>
              <a:rPr lang="it-IT" sz="1600" dirty="0" err="1"/>
              <a:t>ray</a:t>
            </a:r>
            <a:r>
              <a:rPr lang="it-IT" sz="1600" dirty="0"/>
              <a:t> check of </a:t>
            </a:r>
            <a:r>
              <a:rPr lang="it-IT" sz="1600" dirty="0" err="1"/>
              <a:t>all</a:t>
            </a:r>
            <a:r>
              <a:rPr lang="it-IT" sz="1600" dirty="0"/>
              <a:t> (7/loop) TIG </a:t>
            </a:r>
            <a:r>
              <a:rPr lang="it-IT" sz="1600" dirty="0" err="1"/>
              <a:t>weldings</a:t>
            </a:r>
            <a:endParaRPr lang="it-IT" sz="1600" dirty="0"/>
          </a:p>
          <a:p>
            <a:endParaRPr lang="it-IT" sz="1600" dirty="0"/>
          </a:p>
          <a:p>
            <a:r>
              <a:rPr lang="it-IT" sz="2000" dirty="0"/>
              <a:t>- </a:t>
            </a:r>
            <a:r>
              <a:rPr lang="it-IT" sz="2000" dirty="0" err="1"/>
              <a:t>got</a:t>
            </a:r>
            <a:r>
              <a:rPr lang="it-IT" sz="2000" dirty="0"/>
              <a:t> </a:t>
            </a:r>
            <a:r>
              <a:rPr lang="it-IT" sz="2000" dirty="0" err="1"/>
              <a:t>offer</a:t>
            </a:r>
            <a:r>
              <a:rPr lang="it-IT" sz="2000" dirty="0"/>
              <a:t> for full production … ready for </a:t>
            </a:r>
            <a:r>
              <a:rPr lang="it-IT" sz="2000" dirty="0" err="1"/>
              <a:t>order</a:t>
            </a:r>
            <a:r>
              <a:rPr lang="it-IT" sz="2000" dirty="0"/>
              <a:t> </a:t>
            </a:r>
          </a:p>
          <a:p>
            <a:r>
              <a:rPr lang="it-IT" sz="1600" dirty="0"/>
              <a:t>- bare </a:t>
            </a:r>
            <a:r>
              <a:rPr lang="it-IT" sz="1600" dirty="0" err="1"/>
              <a:t>pipes</a:t>
            </a:r>
            <a:r>
              <a:rPr lang="it-IT" sz="1600" dirty="0"/>
              <a:t> production ~ 10 weeks lead time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4E56C1-A6D6-9A5A-63E4-6531C1EB1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199" y="189000"/>
            <a:ext cx="4515755" cy="31779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5F39551-9674-81AF-9936-4421290EA1B8}"/>
              </a:ext>
            </a:extLst>
          </p:cNvPr>
          <p:cNvGrpSpPr/>
          <p:nvPr/>
        </p:nvGrpSpPr>
        <p:grpSpPr>
          <a:xfrm>
            <a:off x="5757533" y="1166584"/>
            <a:ext cx="1521231" cy="2156455"/>
            <a:chOff x="8369761" y="265181"/>
            <a:chExt cx="3384500" cy="47977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D5831D-3126-1F88-780D-77341772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69761" y="265181"/>
              <a:ext cx="3384499" cy="2391008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CD8A30-2F67-96D3-3AE8-F0692A70300E}"/>
                </a:ext>
              </a:extLst>
            </p:cNvPr>
            <p:cNvGrpSpPr/>
            <p:nvPr/>
          </p:nvGrpSpPr>
          <p:grpSpPr>
            <a:xfrm>
              <a:off x="8372441" y="2687478"/>
              <a:ext cx="3381820" cy="2375475"/>
              <a:chOff x="7360581" y="3445709"/>
              <a:chExt cx="4724097" cy="331832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D9FEB6B-14F5-1DD7-A06A-73B5C603F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0581" y="3445709"/>
                <a:ext cx="4724097" cy="331832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DEC729E-1A04-B756-2094-962BEA4D7B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986" b="4027"/>
              <a:stretch/>
            </p:blipFill>
            <p:spPr>
              <a:xfrm>
                <a:off x="7526675" y="5552704"/>
                <a:ext cx="4464321" cy="1128841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6B794D-3E24-32D9-C706-837710BBA416}"/>
              </a:ext>
            </a:extLst>
          </p:cNvPr>
          <p:cNvGrpSpPr/>
          <p:nvPr/>
        </p:nvGrpSpPr>
        <p:grpSpPr>
          <a:xfrm>
            <a:off x="8807591" y="3560710"/>
            <a:ext cx="3038064" cy="3061356"/>
            <a:chOff x="7846031" y="3043237"/>
            <a:chExt cx="3563619" cy="3590940"/>
          </a:xfrm>
        </p:grpSpPr>
        <p:pic>
          <p:nvPicPr>
            <p:cNvPr id="3" name="Picture 2" descr="A close-up of a metal object&#10;&#10;Description automatically generated">
              <a:extLst>
                <a:ext uri="{FF2B5EF4-FFF2-40B4-BE49-F238E27FC236}">
                  <a16:creationId xmlns:a16="http://schemas.microsoft.com/office/drawing/2014/main" id="{D7E32147-D4E7-553F-373D-9A878DEA8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" t="9792" r="10626" b="23021"/>
            <a:stretch/>
          </p:blipFill>
          <p:spPr>
            <a:xfrm>
              <a:off x="7877577" y="3043237"/>
              <a:ext cx="3532073" cy="2067320"/>
            </a:xfrm>
            <a:prstGeom prst="rect">
              <a:avLst/>
            </a:prstGeom>
          </p:spPr>
        </p:pic>
        <p:pic>
          <p:nvPicPr>
            <p:cNvPr id="4" name="Picture 3" descr="A metal parts on a table&#10;&#10;Description automatically generated">
              <a:extLst>
                <a:ext uri="{FF2B5EF4-FFF2-40B4-BE49-F238E27FC236}">
                  <a16:creationId xmlns:a16="http://schemas.microsoft.com/office/drawing/2014/main" id="{CA3C43C3-4DD3-7152-2C42-75DB22FC94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58" r="5262" b="33686"/>
            <a:stretch/>
          </p:blipFill>
          <p:spPr>
            <a:xfrm>
              <a:off x="7846031" y="5195730"/>
              <a:ext cx="3563619" cy="1438447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E9428887-16B5-57A0-096D-91150CB49C71}"/>
              </a:ext>
            </a:extLst>
          </p:cNvPr>
          <p:cNvSpPr txBox="1">
            <a:spLocks/>
          </p:cNvSpPr>
          <p:nvPr/>
        </p:nvSpPr>
        <p:spPr>
          <a:xfrm>
            <a:off x="509517" y="3340462"/>
            <a:ext cx="8077365" cy="5373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Prototyping of TIG welded Cooling loop @ supplier workshop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84BEC62-983E-92A4-346F-D5CBA18E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09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1082" y="205258"/>
            <a:ext cx="7329227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Cooling Loops qualification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91082" y="872974"/>
            <a:ext cx="89561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X-</a:t>
            </a:r>
            <a:r>
              <a:rPr lang="it-IT" sz="1600" dirty="0" err="1"/>
              <a:t>ray</a:t>
            </a:r>
            <a:r>
              <a:rPr lang="it-IT" sz="1600" dirty="0"/>
              <a:t>:</a:t>
            </a:r>
          </a:p>
          <a:p>
            <a:r>
              <a:rPr lang="it-IT" sz="1600" dirty="0"/>
              <a:t>CL </a:t>
            </a:r>
            <a:r>
              <a:rPr lang="it-IT" sz="1600" dirty="0" err="1"/>
              <a:t>prototypes</a:t>
            </a:r>
            <a:r>
              <a:rPr lang="it-IT" sz="1600" dirty="0"/>
              <a:t> </a:t>
            </a:r>
            <a:r>
              <a:rPr lang="it-IT" sz="1600" dirty="0" err="1"/>
              <a:t>brazing</a:t>
            </a:r>
            <a:r>
              <a:rPr lang="it-IT" sz="1600" dirty="0"/>
              <a:t> and </a:t>
            </a:r>
            <a:r>
              <a:rPr lang="it-IT" sz="1600" dirty="0" err="1"/>
              <a:t>welding</a:t>
            </a:r>
            <a:r>
              <a:rPr lang="it-IT" sz="1600" dirty="0"/>
              <a:t> X-</a:t>
            </a:r>
            <a:r>
              <a:rPr lang="it-IT" sz="1600" dirty="0" err="1"/>
              <a:t>ray</a:t>
            </a:r>
            <a:r>
              <a:rPr lang="it-IT" sz="1600" dirty="0"/>
              <a:t> </a:t>
            </a:r>
            <a:r>
              <a:rPr lang="it-IT" sz="1600" dirty="0" err="1"/>
              <a:t>scanned</a:t>
            </a:r>
            <a:endParaRPr lang="it-IT" sz="1600" dirty="0"/>
          </a:p>
          <a:p>
            <a:r>
              <a:rPr lang="it-IT" sz="1600" dirty="0" err="1"/>
              <a:t>Brazed</a:t>
            </a:r>
            <a:r>
              <a:rPr lang="it-IT" sz="1600" dirty="0"/>
              <a:t>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  <a:r>
              <a:rPr lang="it-IT" sz="1600" dirty="0" err="1"/>
              <a:t>tomography</a:t>
            </a:r>
            <a:r>
              <a:rPr lang="it-IT" sz="1600" dirty="0"/>
              <a:t>:</a:t>
            </a:r>
          </a:p>
          <a:p>
            <a:r>
              <a:rPr lang="it-IT" sz="1600" dirty="0">
                <a:hlinkClick r:id="rId2"/>
              </a:rPr>
              <a:t>https://edms.cern.ch/ui/#!master/navigator/document?D:100941045:100941045:subDocs</a:t>
            </a:r>
            <a:endParaRPr lang="it-IT" sz="1600" dirty="0"/>
          </a:p>
          <a:p>
            <a:r>
              <a:rPr lang="it-IT" sz="1600" dirty="0"/>
              <a:t>TIG </a:t>
            </a:r>
            <a:r>
              <a:rPr lang="it-IT" sz="1600" dirty="0" err="1"/>
              <a:t>welded</a:t>
            </a:r>
            <a:r>
              <a:rPr lang="it-IT" sz="1600" dirty="0"/>
              <a:t> </a:t>
            </a:r>
            <a:r>
              <a:rPr lang="it-IT" sz="1600" dirty="0" err="1"/>
              <a:t>prototypes</a:t>
            </a:r>
            <a:r>
              <a:rPr lang="it-IT" sz="1600" dirty="0"/>
              <a:t> X-</a:t>
            </a:r>
            <a:r>
              <a:rPr lang="it-IT" sz="1600" dirty="0" err="1"/>
              <a:t>ray</a:t>
            </a:r>
            <a:r>
              <a:rPr lang="it-IT" sz="1600" dirty="0"/>
              <a:t> report </a:t>
            </a:r>
            <a:r>
              <a:rPr lang="it-IT" sz="1600" dirty="0" err="1"/>
              <a:t>provided</a:t>
            </a:r>
            <a:r>
              <a:rPr lang="it-IT" sz="1600" dirty="0"/>
              <a:t> by the supplier.</a:t>
            </a:r>
          </a:p>
          <a:p>
            <a:endParaRPr lang="it-IT" sz="1600" dirty="0"/>
          </a:p>
          <a:p>
            <a:r>
              <a:rPr lang="it-IT" sz="1600" dirty="0"/>
              <a:t>Pressure and leak test </a:t>
            </a:r>
            <a:r>
              <a:rPr lang="it-IT" sz="1600" dirty="0" err="1"/>
              <a:t>according</a:t>
            </a:r>
            <a:r>
              <a:rPr lang="it-IT" sz="1600" dirty="0"/>
              <a:t> </a:t>
            </a:r>
            <a:r>
              <a:rPr lang="en-US" sz="1600" u="sng" dirty="0">
                <a:solidFill>
                  <a:srgbClr val="0645AD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  <a:hlinkClick r:id="rId3"/>
              </a:rPr>
              <a:t>https://edms.cern.ch/document/2631824</a:t>
            </a:r>
            <a:endParaRPr lang="en-US" sz="16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it-IT" sz="1600" dirty="0"/>
          </a:p>
          <a:p>
            <a:r>
              <a:rPr lang="it-IT" sz="1600" dirty="0"/>
              <a:t>Pressure test </a:t>
            </a:r>
            <a:r>
              <a:rPr lang="it-IT" sz="1600" dirty="0" err="1"/>
              <a:t>at</a:t>
            </a:r>
            <a:r>
              <a:rPr lang="it-IT" sz="1600" dirty="0"/>
              <a:t> CERN @ 125/S-03 HSE-OHS</a:t>
            </a:r>
          </a:p>
          <a:p>
            <a:r>
              <a:rPr lang="it-IT" sz="1600" dirty="0" err="1"/>
              <a:t>All</a:t>
            </a:r>
            <a:r>
              <a:rPr lang="it-IT" sz="1600" dirty="0"/>
              <a:t> CL </a:t>
            </a:r>
            <a:r>
              <a:rPr lang="it-IT" sz="1600" dirty="0" err="1"/>
              <a:t>prototypes</a:t>
            </a:r>
            <a:r>
              <a:rPr lang="it-IT" sz="1600" dirty="0"/>
              <a:t>  </a:t>
            </a:r>
            <a:r>
              <a:rPr lang="it-IT" sz="1600" dirty="0" err="1"/>
              <a:t>passed</a:t>
            </a:r>
            <a:r>
              <a:rPr lang="it-IT" sz="1600" dirty="0"/>
              <a:t> 186 </a:t>
            </a:r>
            <a:r>
              <a:rPr lang="it-IT" sz="1600" dirty="0" err="1"/>
              <a:t>bars</a:t>
            </a:r>
            <a:r>
              <a:rPr lang="it-IT" sz="1600" dirty="0"/>
              <a:t> pressure test</a:t>
            </a:r>
          </a:p>
          <a:p>
            <a:r>
              <a:rPr lang="it-IT" sz="1600" dirty="0"/>
              <a:t> </a:t>
            </a:r>
          </a:p>
          <a:p>
            <a:r>
              <a:rPr lang="it-IT" sz="1600" dirty="0">
                <a:hlinkClick r:id="rId4"/>
              </a:rPr>
              <a:t>https://edms.cern.ch/ui/#!master/navigator/document?D:101335700:101335700:approvalAndComments</a:t>
            </a:r>
            <a:endParaRPr lang="it-IT" sz="1600" dirty="0"/>
          </a:p>
          <a:p>
            <a:r>
              <a:rPr lang="it-IT" sz="1600" dirty="0">
                <a:hlinkClick r:id="rId5"/>
              </a:rPr>
              <a:t>https://edms.cern.ch/ui/#!master/navigator/document?D:101335701:101335701:approvalAndComments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Leak test </a:t>
            </a:r>
            <a:r>
              <a:rPr lang="it-IT" sz="1600" dirty="0" err="1"/>
              <a:t>at</a:t>
            </a:r>
            <a:r>
              <a:rPr lang="it-IT" sz="1600" dirty="0"/>
              <a:t> CERN @ PH-DT lab </a:t>
            </a:r>
            <a:r>
              <a:rPr lang="en-US" sz="1600" dirty="0"/>
              <a:t>168/R-F05</a:t>
            </a:r>
            <a:endParaRPr lang="it-IT" sz="1600" dirty="0"/>
          </a:p>
          <a:p>
            <a:r>
              <a:rPr lang="it-IT" sz="1600" dirty="0"/>
              <a:t>TIG </a:t>
            </a:r>
            <a:r>
              <a:rPr lang="it-IT" sz="1600" dirty="0" err="1"/>
              <a:t>welded</a:t>
            </a:r>
            <a:r>
              <a:rPr lang="it-IT" sz="1600" dirty="0"/>
              <a:t> CLs </a:t>
            </a:r>
            <a:r>
              <a:rPr lang="it-IT" sz="1600" dirty="0" err="1"/>
              <a:t>passed</a:t>
            </a:r>
            <a:r>
              <a:rPr lang="it-IT" sz="1600" dirty="0"/>
              <a:t> He leak test , leak rate &lt; 4 E-10 mbar l/s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One re-welded joint damaged btw disconnection of leak detector and connection CO2 bottle </a:t>
            </a:r>
          </a:p>
          <a:p>
            <a:endParaRPr lang="en-US" sz="1600" dirty="0"/>
          </a:p>
          <a:p>
            <a:r>
              <a:rPr lang="en-US" sz="1600" dirty="0"/>
              <a:t>Provisional clamping/stiffening to put in place to avoid stresses during plugging/unplugging</a:t>
            </a:r>
          </a:p>
          <a:p>
            <a:r>
              <a:rPr lang="en-US" sz="1600" dirty="0"/>
              <a:t>QA / QC will be performed at CERN (likely </a:t>
            </a:r>
            <a:r>
              <a:rPr lang="it-IT" sz="1600" dirty="0"/>
              <a:t>@ PH-DT lab </a:t>
            </a:r>
            <a:r>
              <a:rPr lang="en-US" sz="1600" dirty="0"/>
              <a:t>168/R-F05) by BTL Group</a:t>
            </a:r>
          </a:p>
          <a:p>
            <a:r>
              <a:rPr lang="en-US" sz="1600" dirty="0"/>
              <a:t>Foreseen 0.5h / CL =&gt; one week overall</a:t>
            </a:r>
          </a:p>
        </p:txBody>
      </p:sp>
      <p:pic>
        <p:nvPicPr>
          <p:cNvPr id="8" name="Picture 7" descr="A metal object with a red circle&#10;&#10;Description automatically generated">
            <a:extLst>
              <a:ext uri="{FF2B5EF4-FFF2-40B4-BE49-F238E27FC236}">
                <a16:creationId xmlns:a16="http://schemas.microsoft.com/office/drawing/2014/main" id="{62D7FF73-6551-82AD-72A0-904CAD8708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r="23901"/>
          <a:stretch/>
        </p:blipFill>
        <p:spPr>
          <a:xfrm>
            <a:off x="9366250" y="5242794"/>
            <a:ext cx="2149474" cy="1481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FCABC6-88B9-BB1D-3F00-36E2E00C5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6724" y="218219"/>
            <a:ext cx="2159000" cy="2456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6B378-1C33-8B0D-A9D8-785136667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250" y="2716483"/>
            <a:ext cx="2159000" cy="24498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1085B-0083-ADC2-EA51-5E57B960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87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0925" y="114241"/>
            <a:ext cx="7990343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Pipe loop assembly frame</a:t>
            </a:r>
          </a:p>
        </p:txBody>
      </p:sp>
      <p:sp>
        <p:nvSpPr>
          <p:cNvPr id="6" name="Rectangle 5"/>
          <p:cNvSpPr/>
          <p:nvPr/>
        </p:nvSpPr>
        <p:spPr>
          <a:xfrm>
            <a:off x="474108" y="599413"/>
            <a:ext cx="11245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 m long frame ….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loops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shipping and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storing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Will be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updated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to lodge a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few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 panose="020F0502020204030204"/>
              </a:rPr>
              <a:t>superposed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</a:rPr>
              <a:t> loops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8" y="1245744"/>
            <a:ext cx="1459020" cy="53830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14" y="1497799"/>
            <a:ext cx="7266275" cy="29617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730" y="1497799"/>
            <a:ext cx="2343351" cy="5251238"/>
          </a:xfrm>
          <a:prstGeom prst="rect">
            <a:avLst/>
          </a:prstGeom>
        </p:spPr>
      </p:pic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813B6781-BCD1-9806-F017-7098AF93E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6" y="4459595"/>
            <a:ext cx="3169047" cy="22841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FDD7D3-4F96-CD5A-656A-087D27D6C571}"/>
              </a:ext>
            </a:extLst>
          </p:cNvPr>
          <p:cNvSpPr/>
          <p:nvPr/>
        </p:nvSpPr>
        <p:spPr>
          <a:xfrm>
            <a:off x="2400930" y="4647697"/>
            <a:ext cx="32725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prototypes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loops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overlapped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Pitch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CLs to be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</a:t>
            </a: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access to the connections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697B4-DBDE-5AF6-7E30-E270A1055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02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8B849-3005-E011-C5AA-E2BA8B8A3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610"/>
          <a:stretch/>
        </p:blipFill>
        <p:spPr>
          <a:xfrm>
            <a:off x="8440463" y="3696414"/>
            <a:ext cx="3709458" cy="3161586"/>
          </a:xfrm>
          <a:prstGeom prst="rect">
            <a:avLst/>
          </a:prstGeom>
        </p:spPr>
      </p:pic>
      <p:pic>
        <p:nvPicPr>
          <p:cNvPr id="19" name="Picture 18" descr="A picture containing road, outdoor&#10;&#10;Description automatically generated">
            <a:extLst>
              <a:ext uri="{FF2B5EF4-FFF2-40B4-BE49-F238E27FC236}">
                <a16:creationId xmlns:a16="http://schemas.microsoft.com/office/drawing/2014/main" id="{6B52A0A6-83BD-6CB6-E89E-D94E43656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39" y="2212023"/>
            <a:ext cx="1966805" cy="1484391"/>
          </a:xfrm>
          <a:prstGeom prst="rect">
            <a:avLst/>
          </a:prstGeom>
        </p:spPr>
      </p:pic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4A1BE612-0CBD-4D67-A939-5A4F5667FB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884373"/>
              </p:ext>
            </p:extLst>
          </p:nvPr>
        </p:nvGraphicFramePr>
        <p:xfrm>
          <a:off x="8806710" y="214630"/>
          <a:ext cx="3031877" cy="2439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9B6F722D-440B-4BEB-8AAA-CA595FF9B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89802"/>
            <a:ext cx="2631240" cy="1973429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5384A758-2CD6-4AB7-9917-FFE7F816F128}"/>
              </a:ext>
            </a:extLst>
          </p:cNvPr>
          <p:cNvSpPr/>
          <p:nvPr/>
        </p:nvSpPr>
        <p:spPr>
          <a:xfrm>
            <a:off x="7602521" y="2852802"/>
            <a:ext cx="332323" cy="3550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0B1879C-F2C6-47CC-A53D-B33173F4C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427" y="2838081"/>
            <a:ext cx="362642" cy="384526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3E0B1D1-045A-49FC-AC6F-006008220858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7934844" y="1812646"/>
            <a:ext cx="2837590" cy="12176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0CA7E6C3-544E-40BB-AFAE-3E2D480A42AC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6945748" y="1761897"/>
            <a:ext cx="3100541" cy="1076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CBCE1CC4-75FF-4B18-A0BC-F91EBE45401B}"/>
              </a:ext>
            </a:extLst>
          </p:cNvPr>
          <p:cNvSpPr txBox="1">
            <a:spLocks/>
          </p:cNvSpPr>
          <p:nvPr/>
        </p:nvSpPr>
        <p:spPr>
          <a:xfrm>
            <a:off x="399547" y="97491"/>
            <a:ext cx="3190657" cy="124235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Tray design thermal qualification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03DBC-B782-46E7-ACB3-82E5BB404162}"/>
              </a:ext>
            </a:extLst>
          </p:cNvPr>
          <p:cNvSpPr txBox="1"/>
          <p:nvPr/>
        </p:nvSpPr>
        <p:spPr>
          <a:xfrm>
            <a:off x="399547" y="1274037"/>
            <a:ext cx="31437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Various</a:t>
            </a:r>
            <a:r>
              <a:rPr lang="it-IT" sz="1600" dirty="0"/>
              <a:t> test </a:t>
            </a:r>
            <a:r>
              <a:rPr lang="it-IT" sz="1600" dirty="0" err="1"/>
              <a:t>performed</a:t>
            </a:r>
            <a:r>
              <a:rPr lang="it-IT" sz="1600" dirty="0"/>
              <a:t> by </a:t>
            </a:r>
            <a:r>
              <a:rPr lang="it-IT" sz="1600" dirty="0" err="1"/>
              <a:t>varying</a:t>
            </a:r>
            <a:r>
              <a:rPr lang="it-IT" sz="1600" dirty="0"/>
              <a:t>: </a:t>
            </a:r>
          </a:p>
          <a:p>
            <a:r>
              <a:rPr lang="it-IT" sz="1600" dirty="0"/>
              <a:t>- CP design</a:t>
            </a:r>
          </a:p>
          <a:p>
            <a:r>
              <a:rPr lang="it-IT" sz="1600" dirty="0"/>
              <a:t>- </a:t>
            </a:r>
            <a:r>
              <a:rPr lang="it-IT" sz="1600" dirty="0" err="1"/>
              <a:t>thermal</a:t>
            </a:r>
            <a:r>
              <a:rPr lang="it-IT" sz="1600" dirty="0"/>
              <a:t> compound (TIM)</a:t>
            </a:r>
          </a:p>
          <a:p>
            <a:r>
              <a:rPr lang="it-IT" sz="1600" dirty="0"/>
              <a:t>- </a:t>
            </a:r>
            <a:r>
              <a:rPr lang="it-IT" sz="1600" dirty="0" err="1"/>
              <a:t>different</a:t>
            </a:r>
            <a:r>
              <a:rPr lang="it-IT" sz="1600" dirty="0"/>
              <a:t> filling of </a:t>
            </a:r>
            <a:r>
              <a:rPr lang="it-IT" sz="1600" dirty="0" err="1"/>
              <a:t>grooves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~ 100W/CP </a:t>
            </a:r>
            <a:r>
              <a:rPr lang="it-IT" sz="1600" dirty="0" err="1"/>
              <a:t>distributed</a:t>
            </a:r>
            <a:r>
              <a:rPr lang="it-IT" sz="1600" dirty="0"/>
              <a:t> </a:t>
            </a:r>
            <a:r>
              <a:rPr lang="it-IT" sz="1600" dirty="0" err="1"/>
              <a:t>along</a:t>
            </a:r>
            <a:r>
              <a:rPr lang="it-IT" sz="1600" dirty="0"/>
              <a:t> 4 «</a:t>
            </a:r>
            <a:r>
              <a:rPr lang="it-IT" sz="1600" dirty="0" err="1"/>
              <a:t>belts</a:t>
            </a:r>
            <a:r>
              <a:rPr lang="it-IT" sz="1600" dirty="0"/>
              <a:t>» under </a:t>
            </a:r>
            <a:r>
              <a:rPr lang="it-IT" sz="1600" dirty="0" err="1"/>
              <a:t>pipes</a:t>
            </a:r>
            <a:r>
              <a:rPr lang="it-IT" sz="1600" dirty="0"/>
              <a:t> to simulate </a:t>
            </a:r>
            <a:r>
              <a:rPr lang="it-IT" sz="1600" dirty="0" err="1"/>
              <a:t>DMs</a:t>
            </a:r>
            <a:r>
              <a:rPr lang="it-IT" sz="1600" dirty="0"/>
              <a:t> </a:t>
            </a:r>
            <a:r>
              <a:rPr lang="it-IT" sz="1600" dirty="0" err="1"/>
              <a:t>heat</a:t>
            </a:r>
            <a:r>
              <a:rPr lang="it-IT" sz="1600" dirty="0"/>
              <a:t> </a:t>
            </a:r>
            <a:r>
              <a:rPr lang="it-IT" sz="1600" dirty="0" err="1"/>
              <a:t>distribution</a:t>
            </a:r>
            <a:endParaRPr lang="it-IT" sz="1600" dirty="0"/>
          </a:p>
          <a:p>
            <a:r>
              <a:rPr lang="it-IT" sz="1600" dirty="0"/>
              <a:t>Temperature drop </a:t>
            </a:r>
            <a:r>
              <a:rPr lang="it-IT" sz="1600" dirty="0" err="1"/>
              <a:t>between</a:t>
            </a:r>
            <a:r>
              <a:rPr lang="it-IT" sz="1600" dirty="0"/>
              <a:t> CP and </a:t>
            </a:r>
            <a:r>
              <a:rPr lang="it-IT" sz="1600" dirty="0" err="1"/>
              <a:t>pipes</a:t>
            </a:r>
            <a:r>
              <a:rPr lang="it-IT" sz="1600" dirty="0"/>
              <a:t> </a:t>
            </a:r>
            <a:r>
              <a:rPr lang="it-IT" sz="1600" dirty="0" err="1"/>
              <a:t>minimized</a:t>
            </a:r>
            <a:r>
              <a:rPr lang="it-IT" sz="1600" dirty="0"/>
              <a:t> to ~ 2.1 °C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CA50E4-C131-8FB0-E67F-F2D8EDAAD2D3}"/>
              </a:ext>
            </a:extLst>
          </p:cNvPr>
          <p:cNvGrpSpPr/>
          <p:nvPr/>
        </p:nvGrpSpPr>
        <p:grpSpPr>
          <a:xfrm>
            <a:off x="3847530" y="214630"/>
            <a:ext cx="2109122" cy="3596141"/>
            <a:chOff x="3590204" y="22795"/>
            <a:chExt cx="2109122" cy="3596141"/>
          </a:xfrm>
        </p:grpSpPr>
        <p:pic>
          <p:nvPicPr>
            <p:cNvPr id="2" name="Picture 1" descr="A picture containing text, indoor, dirty">
              <a:extLst>
                <a:ext uri="{FF2B5EF4-FFF2-40B4-BE49-F238E27FC236}">
                  <a16:creationId xmlns:a16="http://schemas.microsoft.com/office/drawing/2014/main" id="{640ACB8C-86A1-DD49-74D5-EBC2FCBAC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7" r="7443"/>
            <a:stretch/>
          </p:blipFill>
          <p:spPr>
            <a:xfrm rot="10800000">
              <a:off x="3590204" y="279230"/>
              <a:ext cx="2109122" cy="3292165"/>
            </a:xfrm>
            <a:prstGeom prst="rect">
              <a:avLst/>
            </a:prstGeom>
          </p:spPr>
        </p:pic>
        <p:sp>
          <p:nvSpPr>
            <p:cNvPr id="3" name="Right Arrow 9">
              <a:extLst>
                <a:ext uri="{FF2B5EF4-FFF2-40B4-BE49-F238E27FC236}">
                  <a16:creationId xmlns:a16="http://schemas.microsoft.com/office/drawing/2014/main" id="{C8CB8D0F-6316-3271-C0C1-C010BA414198}"/>
                </a:ext>
              </a:extLst>
            </p:cNvPr>
            <p:cNvSpPr/>
            <p:nvPr/>
          </p:nvSpPr>
          <p:spPr>
            <a:xfrm rot="5400000">
              <a:off x="4533393" y="3312521"/>
              <a:ext cx="417787" cy="19504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Arrow 12">
              <a:extLst>
                <a:ext uri="{FF2B5EF4-FFF2-40B4-BE49-F238E27FC236}">
                  <a16:creationId xmlns:a16="http://schemas.microsoft.com/office/drawing/2014/main" id="{290A9BCA-89BB-73F2-8FE4-D09C23D13E1D}"/>
                </a:ext>
              </a:extLst>
            </p:cNvPr>
            <p:cNvSpPr/>
            <p:nvPr/>
          </p:nvSpPr>
          <p:spPr>
            <a:xfrm rot="5400000">
              <a:off x="4538074" y="129487"/>
              <a:ext cx="417787" cy="20440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Segnaposto contenuto 5">
            <a:extLst>
              <a:ext uri="{FF2B5EF4-FFF2-40B4-BE49-F238E27FC236}">
                <a16:creationId xmlns:a16="http://schemas.microsoft.com/office/drawing/2014/main" id="{B3E6B5E3-A0EE-6086-792F-A23E68F544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932887"/>
              </p:ext>
            </p:extLst>
          </p:nvPr>
        </p:nvGraphicFramePr>
        <p:xfrm>
          <a:off x="6161057" y="214630"/>
          <a:ext cx="2514400" cy="14311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1739">
                  <a:extLst>
                    <a:ext uri="{9D8B030D-6E8A-4147-A177-3AD203B41FA5}">
                      <a16:colId xmlns:a16="http://schemas.microsoft.com/office/drawing/2014/main" val="532643765"/>
                    </a:ext>
                  </a:extLst>
                </a:gridCol>
                <a:gridCol w="539149">
                  <a:extLst>
                    <a:ext uri="{9D8B030D-6E8A-4147-A177-3AD203B41FA5}">
                      <a16:colId xmlns:a16="http://schemas.microsoft.com/office/drawing/2014/main" val="1919595626"/>
                    </a:ext>
                  </a:extLst>
                </a:gridCol>
                <a:gridCol w="464784">
                  <a:extLst>
                    <a:ext uri="{9D8B030D-6E8A-4147-A177-3AD203B41FA5}">
                      <a16:colId xmlns:a16="http://schemas.microsoft.com/office/drawing/2014/main" val="1566902239"/>
                    </a:ext>
                  </a:extLst>
                </a:gridCol>
                <a:gridCol w="478728">
                  <a:extLst>
                    <a:ext uri="{9D8B030D-6E8A-4147-A177-3AD203B41FA5}">
                      <a16:colId xmlns:a16="http://schemas.microsoft.com/office/drawing/2014/main" val="4214081932"/>
                    </a:ext>
                  </a:extLst>
                </a:gridCol>
              </a:tblGrid>
              <a:tr h="375145">
                <a:tc>
                  <a:txBody>
                    <a:bodyPr/>
                    <a:lstStyle/>
                    <a:p>
                      <a:endParaRPr lang="it-IT" sz="900" dirty="0"/>
                    </a:p>
                  </a:txBody>
                  <a:tcPr marL="52691" marR="52691" marT="26346" marB="2634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T CP </a:t>
                      </a:r>
                      <a:r>
                        <a:rPr lang="it-IT" sz="900" dirty="0" err="1"/>
                        <a:t>max</a:t>
                      </a:r>
                      <a:r>
                        <a:rPr lang="it-IT" sz="900" dirty="0"/>
                        <a:t> [°C]</a:t>
                      </a:r>
                    </a:p>
                  </a:txBody>
                  <a:tcPr marL="52691" marR="52691" marT="26346" marB="263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T </a:t>
                      </a:r>
                      <a:r>
                        <a:rPr lang="it-IT" sz="900" dirty="0" err="1"/>
                        <a:t>pipes</a:t>
                      </a:r>
                      <a:r>
                        <a:rPr lang="it-IT" sz="900" dirty="0"/>
                        <a:t> [°C]</a:t>
                      </a:r>
                    </a:p>
                  </a:txBody>
                  <a:tcPr marL="52691" marR="52691" marT="26346" marB="26346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dirty="0"/>
                        <a:t>∆T </a:t>
                      </a:r>
                      <a:r>
                        <a:rPr lang="it-IT" sz="900" dirty="0" err="1"/>
                        <a:t>max</a:t>
                      </a:r>
                      <a:r>
                        <a:rPr lang="it-IT" sz="900" baseline="0" dirty="0"/>
                        <a:t> [°C]</a:t>
                      </a:r>
                      <a:endParaRPr lang="it-IT" sz="900" dirty="0"/>
                    </a:p>
                  </a:txBody>
                  <a:tcPr marL="52691" marR="52691" marT="26346" marB="26346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888383"/>
                  </a:ext>
                </a:extLst>
              </a:tr>
              <a:tr h="240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900" dirty="0"/>
                        <a:t>λ</a:t>
                      </a:r>
                      <a:r>
                        <a:rPr lang="it-IT" sz="900" dirty="0"/>
                        <a:t> TIM = 10 W/</a:t>
                      </a:r>
                      <a:r>
                        <a:rPr lang="it-IT" sz="900" dirty="0" err="1"/>
                        <a:t>mK</a:t>
                      </a:r>
                      <a:endParaRPr lang="it-IT" sz="900" dirty="0"/>
                    </a:p>
                  </a:txBody>
                  <a:tcPr marL="52691" marR="52691" marT="26346" marB="2634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</a:t>
                      </a:r>
                    </a:p>
                  </a:txBody>
                  <a:tcPr marL="4391" marR="4391" marT="439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4391" marR="4391" marT="439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4391" marR="4391" marT="4391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503254"/>
                  </a:ext>
                </a:extLst>
              </a:tr>
              <a:tr h="240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900" dirty="0"/>
                        <a:t>λ</a:t>
                      </a:r>
                      <a:r>
                        <a:rPr lang="it-IT" sz="900" dirty="0"/>
                        <a:t> TIM = 5 W/</a:t>
                      </a:r>
                      <a:r>
                        <a:rPr lang="it-IT" sz="900" dirty="0" err="1"/>
                        <a:t>mK</a:t>
                      </a:r>
                      <a:endParaRPr lang="it-IT" sz="900" dirty="0"/>
                    </a:p>
                  </a:txBody>
                  <a:tcPr marL="52691" marR="52691" marT="26346" marB="26346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26.1</a:t>
                      </a:r>
                    </a:p>
                  </a:txBody>
                  <a:tcPr marL="4391" marR="4391" marT="439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23.3</a:t>
                      </a:r>
                    </a:p>
                  </a:txBody>
                  <a:tcPr marL="4391" marR="4391" marT="4391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4391" marR="4391" marT="439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24547"/>
                  </a:ext>
                </a:extLst>
              </a:tr>
              <a:tr h="240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/>
                        <a:t>NO TIM</a:t>
                      </a:r>
                    </a:p>
                  </a:txBody>
                  <a:tcPr marL="52691" marR="52691" marT="26346" marB="26346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4391" marR="4391" marT="4391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23.9</a:t>
                      </a:r>
                    </a:p>
                  </a:txBody>
                  <a:tcPr marL="4391" marR="4391" marT="4391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4391" marR="4391" marT="4391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307739"/>
                  </a:ext>
                </a:extLst>
              </a:tr>
              <a:tr h="333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900" dirty="0"/>
                        <a:t>λ</a:t>
                      </a:r>
                      <a:r>
                        <a:rPr lang="it-IT" sz="900" dirty="0"/>
                        <a:t> TIM = 5 W/</a:t>
                      </a:r>
                      <a:r>
                        <a:rPr lang="it-IT" sz="900" dirty="0" err="1"/>
                        <a:t>mK</a:t>
                      </a:r>
                      <a:endParaRPr lang="it-IT" sz="9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dirty="0" err="1"/>
                        <a:t>Grooves</a:t>
                      </a:r>
                      <a:r>
                        <a:rPr lang="it-IT" sz="900" dirty="0"/>
                        <a:t> </a:t>
                      </a:r>
                      <a:r>
                        <a:rPr lang="it-IT" sz="900" dirty="0" err="1"/>
                        <a:t>fully</a:t>
                      </a:r>
                      <a:r>
                        <a:rPr lang="it-IT" sz="900" dirty="0"/>
                        <a:t> </a:t>
                      </a:r>
                      <a:r>
                        <a:rPr lang="it-IT" sz="900" dirty="0" err="1"/>
                        <a:t>filled</a:t>
                      </a:r>
                      <a:endParaRPr lang="it-IT" sz="900" dirty="0"/>
                    </a:p>
                  </a:txBody>
                  <a:tcPr marL="52691" marR="52691" marT="26346" marB="26346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4391" marR="4391" marT="439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23.1</a:t>
                      </a:r>
                    </a:p>
                  </a:txBody>
                  <a:tcPr marL="4391" marR="4391" marT="4391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4391" marR="4391" marT="4391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75027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7FB6B8A4-6AB9-BA5D-DF8B-AF53D390101F}"/>
              </a:ext>
            </a:extLst>
          </p:cNvPr>
          <p:cNvSpPr/>
          <p:nvPr/>
        </p:nvSpPr>
        <p:spPr>
          <a:xfrm>
            <a:off x="333818" y="4302246"/>
            <a:ext cx="112456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Samples to test </a:t>
            </a:r>
            <a:r>
              <a:rPr lang="it-IT" sz="1600" dirty="0" err="1"/>
              <a:t>thermal</a:t>
            </a:r>
            <a:r>
              <a:rPr lang="it-IT" sz="1600" dirty="0"/>
              <a:t> </a:t>
            </a:r>
            <a:r>
              <a:rPr lang="it-IT" sz="1600" dirty="0" err="1"/>
              <a:t>coupling</a:t>
            </a:r>
            <a:r>
              <a:rPr lang="it-IT" sz="1600" dirty="0"/>
              <a:t> </a:t>
            </a:r>
            <a:r>
              <a:rPr lang="it-IT" sz="1600" dirty="0" err="1"/>
              <a:t>efficiency</a:t>
            </a:r>
            <a:r>
              <a:rPr lang="it-IT" sz="1600" dirty="0"/>
              <a:t> of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compounds</a:t>
            </a:r>
            <a:endParaRPr lang="it-IT" sz="1600" dirty="0"/>
          </a:p>
          <a:p>
            <a:r>
              <a:rPr lang="it-IT" sz="1600" dirty="0" err="1"/>
              <a:t>Simulating</a:t>
            </a:r>
            <a:r>
              <a:rPr lang="it-IT" sz="1600" dirty="0"/>
              <a:t> short </a:t>
            </a:r>
            <a:r>
              <a:rPr lang="it-IT" sz="1600" dirty="0" err="1"/>
              <a:t>portion</a:t>
            </a:r>
            <a:r>
              <a:rPr lang="it-IT" sz="1600" dirty="0"/>
              <a:t> of </a:t>
            </a:r>
            <a:r>
              <a:rPr lang="it-IT" sz="1600" dirty="0" err="1"/>
              <a:t>tray</a:t>
            </a:r>
            <a:r>
              <a:rPr lang="it-IT" sz="1600" dirty="0"/>
              <a:t> </a:t>
            </a:r>
            <a:r>
              <a:rPr lang="it-IT" sz="1600" dirty="0" err="1"/>
              <a:t>groove</a:t>
            </a:r>
            <a:r>
              <a:rPr lang="it-IT" sz="1600" dirty="0"/>
              <a:t> </a:t>
            </a:r>
            <a:r>
              <a:rPr lang="it-IT" sz="1600" dirty="0" err="1"/>
              <a:t>geometry</a:t>
            </a:r>
            <a:r>
              <a:rPr lang="it-IT" sz="1600" dirty="0"/>
              <a:t>,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groove</a:t>
            </a:r>
            <a:r>
              <a:rPr lang="it-IT" sz="1600" dirty="0"/>
              <a:t> </a:t>
            </a:r>
            <a:r>
              <a:rPr lang="it-IT" sz="1600" dirty="0" err="1"/>
              <a:t>width</a:t>
            </a:r>
            <a:r>
              <a:rPr lang="it-IT" sz="1600" dirty="0"/>
              <a:t> 3.5, 3.55, 3.6 mm</a:t>
            </a:r>
          </a:p>
          <a:p>
            <a:r>
              <a:rPr lang="it-IT" sz="1600" dirty="0" err="1"/>
              <a:t>Measuring</a:t>
            </a:r>
            <a:r>
              <a:rPr lang="it-IT" sz="1600" dirty="0"/>
              <a:t> temperature </a:t>
            </a:r>
            <a:r>
              <a:rPr lang="it-IT" sz="1600" dirty="0" err="1"/>
              <a:t>at</a:t>
            </a:r>
            <a:r>
              <a:rPr lang="it-IT" sz="1600" dirty="0"/>
              <a:t> pipe to </a:t>
            </a:r>
            <a:r>
              <a:rPr lang="it-IT" sz="1600" dirty="0" err="1"/>
              <a:t>alu</a:t>
            </a:r>
            <a:r>
              <a:rPr lang="it-IT" sz="1600" dirty="0"/>
              <a:t> </a:t>
            </a:r>
            <a:r>
              <a:rPr lang="it-IT" sz="1600" dirty="0" err="1"/>
              <a:t>block</a:t>
            </a:r>
            <a:r>
              <a:rPr lang="it-IT" sz="1600" dirty="0"/>
              <a:t> </a:t>
            </a:r>
            <a:r>
              <a:rPr lang="it-IT" sz="1600" dirty="0" err="1"/>
              <a:t>interface</a:t>
            </a:r>
            <a:r>
              <a:rPr lang="it-IT" sz="1600" dirty="0"/>
              <a:t> </a:t>
            </a:r>
            <a:r>
              <a:rPr lang="it-IT" sz="1600" dirty="0" err="1"/>
              <a:t>wrt</a:t>
            </a:r>
            <a:r>
              <a:rPr lang="it-IT" sz="1600" dirty="0"/>
              <a:t> steady </a:t>
            </a:r>
            <a:r>
              <a:rPr lang="it-IT" sz="1600" dirty="0" err="1"/>
              <a:t>heat</a:t>
            </a:r>
            <a:r>
              <a:rPr lang="it-IT" sz="1600" dirty="0"/>
              <a:t> flow and </a:t>
            </a:r>
            <a:r>
              <a:rPr lang="it-IT" sz="1600" dirty="0" err="1"/>
              <a:t>pipes</a:t>
            </a:r>
            <a:r>
              <a:rPr lang="it-IT" sz="1600" dirty="0"/>
              <a:t> temperature</a:t>
            </a:r>
          </a:p>
          <a:p>
            <a:r>
              <a:rPr lang="it-IT" sz="1600" dirty="0" err="1"/>
              <a:t>Comparison</a:t>
            </a:r>
            <a:r>
              <a:rPr lang="it-IT" sz="1600" dirty="0"/>
              <a:t> of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 err="1"/>
              <a:t>compounds</a:t>
            </a:r>
            <a:r>
              <a:rPr lang="it-IT" sz="1600" dirty="0"/>
              <a:t>: </a:t>
            </a:r>
            <a:r>
              <a:rPr lang="it-IT" sz="1600" dirty="0" err="1"/>
              <a:t>Kerafol</a:t>
            </a:r>
            <a:r>
              <a:rPr lang="it-IT" sz="1600" dirty="0"/>
              <a:t> KP12, Fischer WLPK, </a:t>
            </a:r>
            <a:r>
              <a:rPr lang="it-IT" sz="1600" dirty="0" err="1"/>
              <a:t>Arctic</a:t>
            </a:r>
            <a:r>
              <a:rPr lang="it-IT" sz="1600" dirty="0"/>
              <a:t> MX-4 (8.5 – 10 W/</a:t>
            </a:r>
            <a:r>
              <a:rPr lang="it-IT" sz="1600" dirty="0" err="1"/>
              <a:t>mK</a:t>
            </a:r>
            <a:r>
              <a:rPr lang="it-IT" sz="1600" dirty="0"/>
              <a:t>)</a:t>
            </a:r>
          </a:p>
          <a:p>
            <a:r>
              <a:rPr lang="it-IT" sz="1600" dirty="0" err="1"/>
              <a:t>Radiation</a:t>
            </a:r>
            <a:r>
              <a:rPr lang="it-IT" sz="1600" dirty="0"/>
              <a:t> </a:t>
            </a:r>
            <a:r>
              <a:rPr lang="it-IT" sz="1600" dirty="0" err="1"/>
              <a:t>resistance</a:t>
            </a:r>
            <a:r>
              <a:rPr lang="it-IT" sz="1600" dirty="0"/>
              <a:t> </a:t>
            </a:r>
            <a:r>
              <a:rPr lang="it-IT" sz="1600" dirty="0" err="1"/>
              <a:t>qualification</a:t>
            </a:r>
            <a:r>
              <a:rPr lang="it-IT" sz="1600" dirty="0"/>
              <a:t> in progress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other</a:t>
            </a:r>
            <a:r>
              <a:rPr lang="it-IT" sz="1600" dirty="0"/>
              <a:t> items</a:t>
            </a:r>
          </a:p>
          <a:p>
            <a:r>
              <a:rPr lang="en-US" sz="1600" dirty="0"/>
              <a:t>Arctic MX-4 better one at reasonable cost, easy to spread</a:t>
            </a:r>
          </a:p>
          <a:p>
            <a:r>
              <a:rPr lang="en-US" sz="1600" dirty="0" err="1"/>
              <a:t>Kryonaut</a:t>
            </a:r>
            <a:r>
              <a:rPr lang="en-US" sz="1600" dirty="0"/>
              <a:t> Extreme, seems much higher cost</a:t>
            </a:r>
          </a:p>
          <a:p>
            <a:r>
              <a:rPr lang="en-US" sz="1600" dirty="0"/>
              <a:t>To consider other candidates e.g. already qualified </a:t>
            </a:r>
          </a:p>
          <a:p>
            <a:r>
              <a:rPr lang="en-US" sz="1600" dirty="0"/>
              <a:t>Parameters : thermal performance,  workability/</a:t>
            </a:r>
            <a:r>
              <a:rPr lang="en-US" sz="1600" dirty="0" err="1"/>
              <a:t>spreadability</a:t>
            </a:r>
            <a:r>
              <a:rPr lang="en-US" sz="1600" dirty="0"/>
              <a:t>,  radiation resistance …  </a:t>
            </a:r>
            <a:endParaRPr lang="it-IT" sz="1600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BA18880-4D8F-52AC-B98F-50CE72A2AEC9}"/>
              </a:ext>
            </a:extLst>
          </p:cNvPr>
          <p:cNvSpPr txBox="1">
            <a:spLocks/>
          </p:cNvSpPr>
          <p:nvPr/>
        </p:nvSpPr>
        <p:spPr>
          <a:xfrm>
            <a:off x="380925" y="3783937"/>
            <a:ext cx="10410206" cy="5600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 lvl="0">
              <a:buNone/>
              <a:defRPr/>
            </a:defPPr>
            <a:lvl1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lnSpc>
                <a:spcPct val="100000"/>
              </a:lnSpc>
            </a:pPr>
            <a:r>
              <a:rPr lang="en-GB" sz="2400" b="1" dirty="0">
                <a:solidFill>
                  <a:srgbClr val="0070C0"/>
                </a:solidFill>
                <a:latin typeface="+mn-lt"/>
              </a:rPr>
              <a:t>Thermal compounds qualification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1839976-A823-5C49-6D4E-C5F4CBFA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E074-F6AB-4775-B7AC-50AA109875AC}" type="slidenum">
              <a:rPr lang="en-US" smtClean="0"/>
              <a:t>9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5F8A54-47C1-B0EC-CC15-CA0BB7258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44" t="40944" r="935" b="34071"/>
          <a:stretch/>
        </p:blipFill>
        <p:spPr>
          <a:xfrm>
            <a:off x="10839283" y="4095791"/>
            <a:ext cx="1025420" cy="7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8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517298</TotalTime>
  <Words>4641</Words>
  <Application>Microsoft Office PowerPoint</Application>
  <PresentationFormat>Widescreen</PresentationFormat>
  <Paragraphs>693</Paragraphs>
  <Slides>41</Slides>
  <Notes>0</Notes>
  <HiddenSlides>7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Courier New</vt:lpstr>
      <vt:lpstr>Garamond</vt:lpstr>
      <vt:lpstr>Symbol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Benettoni</dc:creator>
  <cp:lastModifiedBy>Massimo Benettoni</cp:lastModifiedBy>
  <cp:revision>1344</cp:revision>
  <cp:lastPrinted>2021-01-13T22:05:38Z</cp:lastPrinted>
  <dcterms:created xsi:type="dcterms:W3CDTF">2018-08-29T13:21:14Z</dcterms:created>
  <dcterms:modified xsi:type="dcterms:W3CDTF">2023-09-14T12:03:14Z</dcterms:modified>
</cp:coreProperties>
</file>