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6" r:id="rId2"/>
    <p:sldId id="333" r:id="rId3"/>
    <p:sldId id="283" r:id="rId4"/>
    <p:sldId id="282" r:id="rId5"/>
    <p:sldId id="300" r:id="rId6"/>
    <p:sldId id="291" r:id="rId7"/>
    <p:sldId id="301" r:id="rId8"/>
    <p:sldId id="284" r:id="rId9"/>
    <p:sldId id="299" r:id="rId10"/>
    <p:sldId id="259" r:id="rId11"/>
    <p:sldId id="294" r:id="rId12"/>
    <p:sldId id="265" r:id="rId13"/>
    <p:sldId id="295" r:id="rId14"/>
    <p:sldId id="296" r:id="rId15"/>
    <p:sldId id="297" r:id="rId16"/>
    <p:sldId id="303" r:id="rId17"/>
    <p:sldId id="302" r:id="rId18"/>
    <p:sldId id="304" r:id="rId19"/>
    <p:sldId id="312" r:id="rId20"/>
    <p:sldId id="305" r:id="rId21"/>
    <p:sldId id="328" r:id="rId22"/>
    <p:sldId id="329" r:id="rId23"/>
    <p:sldId id="311" r:id="rId24"/>
    <p:sldId id="334" r:id="rId25"/>
    <p:sldId id="332" r:id="rId26"/>
    <p:sldId id="327" r:id="rId27"/>
    <p:sldId id="269" r:id="rId28"/>
    <p:sldId id="270" r:id="rId29"/>
    <p:sldId id="271" r:id="rId30"/>
    <p:sldId id="274" r:id="rId31"/>
    <p:sldId id="280" r:id="rId32"/>
    <p:sldId id="279" r:id="rId33"/>
    <p:sldId id="258" r:id="rId34"/>
    <p:sldId id="276" r:id="rId35"/>
    <p:sldId id="330" r:id="rId36"/>
    <p:sldId id="316" r:id="rId37"/>
    <p:sldId id="317" r:id="rId38"/>
    <p:sldId id="3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>
        <p:scale>
          <a:sx n="83" d="100"/>
          <a:sy n="83" d="100"/>
        </p:scale>
        <p:origin x="50" y="1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F183B-DC61-4437-BF73-029A671286F0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DCE92-4E96-4A0D-811A-FAB7763B5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3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89953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15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212068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16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286020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17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66616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18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93435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EAD3C6-F612-4E0E-8C66-9CCE98E60AE7}" type="slidenum">
              <a:rPr lang="de-DE" altLang="de-DE" smtClean="0"/>
              <a:pPr/>
              <a:t>19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42270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20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199458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21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296803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EAD3C6-F612-4E0E-8C66-9CCE98E60AE7}" type="slidenum">
              <a:rPr lang="de-DE" altLang="de-DE" smtClean="0"/>
              <a:pPr/>
              <a:t>24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81077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25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021061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27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92153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EAD3C6-F612-4E0E-8C66-9CCE98E60AE7}" type="slidenum">
              <a:rPr lang="de-DE" altLang="de-DE" smtClean="0"/>
              <a:pPr/>
              <a:t>6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62959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A4E07E-1349-4155-A4AD-F1A92778F218}" type="slidenum">
              <a:rPr lang="it-IT" altLang="en-US"/>
              <a:pPr/>
              <a:t>29</a:t>
            </a:fld>
            <a:endParaRPr lang="it-IT" alt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25425" y="812800"/>
            <a:ext cx="7086600" cy="3987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27738" cy="4791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63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31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564168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32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2397079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7683111-B574-4FC2-A1F4-AC69054CA1B8}" type="slidenum">
              <a:rPr lang="de-DE" altLang="de-DE" smtClean="0">
                <a:solidFill>
                  <a:prstClr val="black"/>
                </a:solidFill>
              </a:rPr>
              <a:pPr/>
              <a:t>33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10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A78B6E9B-93CD-4C18-A90C-8F1EB04BD09E}" type="slidenum">
              <a:t>34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2879670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35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51960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EAD3C6-F612-4E0E-8C66-9CCE98E60AE7}" type="slidenum">
              <a:rPr lang="de-DE" altLang="de-DE" smtClean="0"/>
              <a:pPr/>
              <a:t>8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2271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FEAD3C6-F612-4E0E-8C66-9CCE98E60AE7}" type="slidenum">
              <a:rPr lang="de-DE" altLang="de-DE" smtClean="0"/>
              <a:pPr/>
              <a:t>9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3258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775" y="812800"/>
            <a:ext cx="7056438" cy="3970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984375" indent="-2190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4415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8987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3559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13175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EF2E712-2915-4D16-BD85-8780E207725A}" type="slidenum">
              <a:rPr lang="de-DE" altLang="de-DE" smtClean="0"/>
              <a:pPr/>
              <a:t>10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01777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95564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12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77068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13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1903671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14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  <p:extLst>
      <p:ext uri="{BB962C8B-B14F-4D97-AF65-F5344CB8AC3E}">
        <p14:creationId xmlns:p14="http://schemas.microsoft.com/office/powerpoint/2010/main" val="346763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7" y="260649"/>
            <a:ext cx="9025003" cy="69730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9901" y="181948"/>
            <a:ext cx="1300607" cy="841321"/>
          </a:xfrm>
          <a:prstGeom prst="rect">
            <a:avLst/>
          </a:prstGeom>
        </p:spPr>
      </p:pic>
      <p:pic>
        <p:nvPicPr>
          <p:cNvPr id="6" name="Picture 8" descr="infn9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38602"/>
            <a:ext cx="1089167" cy="104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4"/>
          <p:cNvSpPr txBox="1">
            <a:spLocks/>
          </p:cNvSpPr>
          <p:nvPr userDrawn="1"/>
        </p:nvSpPr>
        <p:spPr>
          <a:xfrm>
            <a:off x="4732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12/02/2018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27740" y="6393108"/>
            <a:ext cx="2743200" cy="365125"/>
          </a:xfrm>
        </p:spPr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5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0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6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1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7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5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2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2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167C-A4E4-489D-B997-A80D10FA9787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67819-3539-454D-BDCF-CC82964A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d.infn.it/~bmassimo/LHCb/1711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dms.cern.ch/project/LHCB-0652" TargetMode="External"/><Relationship Id="rId3" Type="http://schemas.openxmlformats.org/officeDocument/2006/relationships/image" Target="../media/image41.emf"/><Relationship Id="rId7" Type="http://schemas.openxmlformats.org/officeDocument/2006/relationships/hyperlink" Target="http://www.pd.infn.it/~zago/170922_LHCB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1699763/1" TargetMode="External"/><Relationship Id="rId2" Type="http://schemas.openxmlformats.org/officeDocument/2006/relationships/hyperlink" Target="https://edms.cern.ch/document/1685891/1.0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823" y="2159117"/>
            <a:ext cx="9866811" cy="3187946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GB" b="1" dirty="0" smtClean="0">
                <a:solidFill>
                  <a:srgbClr val="0070C0"/>
                </a:solidFill>
                <a:latin typeface="+mn-lt"/>
              </a:rPr>
            </a:br>
            <a:r>
              <a:rPr lang="en-GB" b="1" dirty="0" err="1" smtClean="0">
                <a:solidFill>
                  <a:srgbClr val="0070C0"/>
                </a:solidFill>
                <a:latin typeface="+mn-lt"/>
              </a:rPr>
              <a:t>RICH2</a:t>
            </a:r>
            <a:r>
              <a:rPr lang="en-GB" b="1" dirty="0" smtClean="0">
                <a:solidFill>
                  <a:srgbClr val="0070C0"/>
                </a:solidFill>
                <a:latin typeface="+mn-lt"/>
              </a:rPr>
              <a:t> detector </a:t>
            </a:r>
            <a:r>
              <a:rPr lang="en-GB" b="1" dirty="0" smtClean="0">
                <a:solidFill>
                  <a:srgbClr val="0070C0"/>
                </a:solidFill>
                <a:latin typeface="+mn-lt"/>
              </a:rPr>
              <a:t>mechanics PRR</a:t>
            </a:r>
            <a:r>
              <a:rPr lang="en-GB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GB" b="1" dirty="0" smtClean="0">
                <a:solidFill>
                  <a:srgbClr val="0070C0"/>
                </a:solidFill>
                <a:latin typeface="+mn-lt"/>
              </a:rPr>
            </a:br>
            <a:r>
              <a:rPr lang="en-GB" b="1" dirty="0">
                <a:solidFill>
                  <a:srgbClr val="0070C0"/>
                </a:solidFill>
                <a:latin typeface="+mn-lt"/>
              </a:rPr>
              <a:t/>
            </a:r>
            <a:br>
              <a:rPr lang="en-GB" b="1" dirty="0">
                <a:solidFill>
                  <a:srgbClr val="0070C0"/>
                </a:solidFill>
                <a:latin typeface="+mn-lt"/>
              </a:rPr>
            </a:br>
            <a:r>
              <a:rPr lang="en-GB" sz="31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GB" sz="3100" b="1" dirty="0" smtClean="0">
                <a:solidFill>
                  <a:srgbClr val="0070C0"/>
                </a:solidFill>
                <a:latin typeface="+mn-lt"/>
              </a:rPr>
            </a:br>
            <a:r>
              <a:rPr lang="en-GB" sz="3100" b="1" dirty="0" smtClean="0">
                <a:solidFill>
                  <a:srgbClr val="0070C0"/>
                </a:solidFill>
                <a:latin typeface="+mn-lt"/>
              </a:rPr>
              <a:t>Massimo </a:t>
            </a:r>
            <a:r>
              <a:rPr lang="en-GB" sz="3100" b="1" dirty="0" err="1" smtClean="0">
                <a:solidFill>
                  <a:srgbClr val="0070C0"/>
                </a:solidFill>
                <a:latin typeface="+mn-lt"/>
              </a:rPr>
              <a:t>Benettoni</a:t>
            </a:r>
            <a:r>
              <a:rPr lang="en-GB" sz="3100" b="1" dirty="0" smtClean="0">
                <a:solidFill>
                  <a:srgbClr val="0070C0"/>
                </a:solidFill>
                <a:latin typeface="+mn-lt"/>
              </a:rPr>
              <a:t> – INFN </a:t>
            </a:r>
            <a:r>
              <a:rPr lang="en-GB" sz="3100" b="1" dirty="0" err="1" smtClean="0">
                <a:solidFill>
                  <a:srgbClr val="0070C0"/>
                </a:solidFill>
                <a:latin typeface="+mn-lt"/>
              </a:rPr>
              <a:t>Padova</a:t>
            </a:r>
            <a:r>
              <a:rPr lang="en-GB" sz="31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GB" sz="3100" b="1" dirty="0" smtClean="0">
                <a:solidFill>
                  <a:srgbClr val="0070C0"/>
                </a:solidFill>
                <a:latin typeface="+mn-lt"/>
              </a:rPr>
            </a:br>
            <a:r>
              <a:rPr lang="en-GB" sz="3100" b="1" dirty="0" smtClean="0">
                <a:solidFill>
                  <a:srgbClr val="0070C0"/>
                </a:solidFill>
                <a:latin typeface="+mn-lt"/>
              </a:rPr>
              <a:t>with thanks to all contributors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59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300614" y="1115896"/>
            <a:ext cx="35729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de-DE" sz="1800" dirty="0" smtClean="0">
                <a:latin typeface="Calibri" panose="020F0502020204030204" pitchFamily="34" charset="0"/>
              </a:rPr>
              <a:t>Various</a:t>
            </a:r>
            <a:r>
              <a:rPr lang="en-US" altLang="de-DE" sz="1800" dirty="0" smtClean="0">
                <a:latin typeface="Calibri" panose="020F0502020204030204" pitchFamily="34" charset="0"/>
              </a:rPr>
              <a:t> prototypes </a:t>
            </a:r>
            <a:r>
              <a:rPr lang="en-US" altLang="de-DE" sz="1800" dirty="0">
                <a:latin typeface="Calibri" panose="020F0502020204030204" pitchFamily="34" charset="0"/>
              </a:rPr>
              <a:t>done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de-DE" sz="1800" dirty="0">
                <a:latin typeface="Calibri" panose="020F0502020204030204" pitchFamily="34" charset="0"/>
              </a:rPr>
              <a:t>     (</a:t>
            </a:r>
            <a:r>
              <a:rPr lang="en-US" altLang="de-DE" sz="1800" dirty="0" smtClean="0">
                <a:latin typeface="Calibri" panose="020F0502020204030204" pitchFamily="34" charset="0"/>
              </a:rPr>
              <a:t>Didier, Giovanni, Simon,….) </a:t>
            </a:r>
            <a:endParaRPr lang="en-US" altLang="de-DE" sz="1800" dirty="0">
              <a:latin typeface="Calibri" panose="020F0502020204030204" pitchFamily="34" charset="0"/>
            </a:endParaRPr>
          </a:p>
          <a:p>
            <a:pPr marL="285750"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800" dirty="0" smtClean="0">
                <a:latin typeface="Calibri" panose="020F0502020204030204" pitchFamily="34" charset="0"/>
              </a:rPr>
              <a:t>design </a:t>
            </a:r>
            <a:r>
              <a:rPr lang="en-US" altLang="de-DE" sz="1800" dirty="0" smtClean="0">
                <a:latin typeface="Calibri" panose="020F0502020204030204" pitchFamily="34" charset="0"/>
              </a:rPr>
              <a:t>refinement in progress</a:t>
            </a:r>
            <a:endParaRPr lang="en-US" altLang="de-DE" sz="1800" dirty="0" smtClean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800" dirty="0">
                <a:latin typeface="Calibri" panose="020F0502020204030204" pitchFamily="34" charset="0"/>
              </a:rPr>
              <a:t>F</a:t>
            </a:r>
            <a:r>
              <a:rPr lang="en-GB" altLang="de-DE" sz="1800" dirty="0" smtClean="0">
                <a:latin typeface="Calibri" panose="020F0502020204030204" pitchFamily="34" charset="0"/>
              </a:rPr>
              <a:t>inal design: aluminium plate + screwed spacer to contact FPGA</a:t>
            </a:r>
            <a:endParaRPr lang="en-US" altLang="de-DE" sz="18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de-DE" altLang="de-DE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823" y="260649"/>
            <a:ext cx="9440091" cy="697304"/>
          </a:xfrm>
        </p:spPr>
        <p:txBody>
          <a:bodyPr>
            <a:noAutofit/>
          </a:bodyPr>
          <a:lstStyle/>
          <a:p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Finalized 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levelling 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plate (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Christoph et all.</a:t>
            </a:r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74" r="6779"/>
          <a:stretch/>
        </p:blipFill>
        <p:spPr>
          <a:xfrm>
            <a:off x="5059065" y="1687702"/>
            <a:ext cx="6828133" cy="4963167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325"/>
          <a:stretch/>
        </p:blipFill>
        <p:spPr>
          <a:xfrm rot="16200000">
            <a:off x="585922" y="2457028"/>
            <a:ext cx="4072707" cy="4487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401" t="14118" r="19600" b="12070"/>
          <a:stretch/>
        </p:blipFill>
        <p:spPr bwMode="auto">
          <a:xfrm rot="5400000">
            <a:off x="4497429" y="432909"/>
            <a:ext cx="1183152" cy="23757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62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7364">
            <a:off x="451551" y="4019360"/>
            <a:ext cx="6153359" cy="2477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07" y="1070873"/>
            <a:ext cx="5400000" cy="252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210" y="3600468"/>
            <a:ext cx="5400000" cy="3198726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Single PDM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T-bar prototype to qualify design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65707" y="6351925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11</a:t>
            </a:fld>
            <a:endParaRPr lang="it-IT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0744" y="3311336"/>
            <a:ext cx="533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://www.pd.infn.it/~bmassimo/LHCb/1711/</a:t>
            </a:r>
            <a:endParaRPr lang="en-US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4154" y="842370"/>
            <a:ext cx="68668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r>
              <a:rPr lang="en-GB" dirty="0" smtClean="0"/>
              <a:t>Short  T-bars </a:t>
            </a:r>
            <a:r>
              <a:rPr lang="en-GB" dirty="0" smtClean="0"/>
              <a:t>to test </a:t>
            </a:r>
            <a:r>
              <a:rPr lang="en-GB" dirty="0" smtClean="0"/>
              <a:t>machining interfacing ECs, DBs, HV cables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Grooves to avoid </a:t>
            </a:r>
            <a:r>
              <a:rPr lang="en-GB" dirty="0" smtClean="0"/>
              <a:t>EC back-board </a:t>
            </a:r>
            <a:r>
              <a:rPr lang="en-GB" dirty="0" smtClean="0"/>
              <a:t>shorts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Refined shape </a:t>
            </a:r>
            <a:r>
              <a:rPr lang="en-GB" dirty="0" smtClean="0"/>
              <a:t>of slots for connectors to avoid </a:t>
            </a:r>
            <a:r>
              <a:rPr lang="en-GB" dirty="0"/>
              <a:t>interference </a:t>
            </a:r>
            <a:r>
              <a:rPr lang="en-GB" dirty="0" smtClean="0"/>
              <a:t>to </a:t>
            </a:r>
            <a:r>
              <a:rPr lang="en-GB" dirty="0"/>
              <a:t>DBs 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HV cable grooves </a:t>
            </a:r>
            <a:r>
              <a:rPr lang="en-GB" dirty="0" smtClean="0"/>
              <a:t>on </a:t>
            </a:r>
            <a:r>
              <a:rPr lang="en-GB" dirty="0" smtClean="0"/>
              <a:t>one side, </a:t>
            </a:r>
            <a:r>
              <a:rPr lang="en-GB" dirty="0" smtClean="0"/>
              <a:t>increased size</a:t>
            </a:r>
            <a:endParaRPr lang="en-US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Holes to fix DB </a:t>
            </a:r>
            <a:endParaRPr lang="en-US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Holes in btw </a:t>
            </a:r>
            <a:r>
              <a:rPr lang="en-GB" dirty="0" smtClean="0"/>
              <a:t>DB to fix </a:t>
            </a:r>
            <a:r>
              <a:rPr lang="en-GB" dirty="0" smtClean="0"/>
              <a:t>screen / cable holders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err="1" smtClean="0"/>
              <a:t>Holes</a:t>
            </a:r>
            <a:r>
              <a:rPr lang="it-IT" dirty="0" smtClean="0"/>
              <a:t> for </a:t>
            </a:r>
            <a:r>
              <a:rPr lang="it-IT" dirty="0" err="1" smtClean="0"/>
              <a:t>dowel</a:t>
            </a:r>
            <a:r>
              <a:rPr lang="it-IT" dirty="0" smtClean="0"/>
              <a:t> </a:t>
            </a:r>
            <a:r>
              <a:rPr lang="it-IT" dirty="0" err="1" smtClean="0"/>
              <a:t>pins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spine and flange</a:t>
            </a:r>
            <a:endParaRPr lang="it-IT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err="1" smtClean="0"/>
              <a:t>Holes</a:t>
            </a:r>
            <a:r>
              <a:rPr lang="it-IT" dirty="0" smtClean="0"/>
              <a:t> to </a:t>
            </a:r>
            <a:r>
              <a:rPr lang="it-IT" dirty="0" err="1" smtClean="0"/>
              <a:t>fix</a:t>
            </a:r>
            <a:r>
              <a:rPr lang="it-IT" dirty="0" smtClean="0"/>
              <a:t> the </a:t>
            </a:r>
            <a:r>
              <a:rPr lang="it-IT" dirty="0" err="1" smtClean="0"/>
              <a:t>cable</a:t>
            </a:r>
            <a:r>
              <a:rPr lang="it-IT" dirty="0" smtClean="0"/>
              <a:t> </a:t>
            </a:r>
            <a:r>
              <a:rPr lang="it-IT" dirty="0" err="1" smtClean="0"/>
              <a:t>tray</a:t>
            </a:r>
            <a:r>
              <a:rPr lang="it-IT" dirty="0"/>
              <a:t> </a:t>
            </a:r>
            <a:r>
              <a:rPr lang="it-IT" dirty="0" smtClean="0"/>
              <a:t>/ RICH1 </a:t>
            </a:r>
            <a:r>
              <a:rPr lang="it-IT" dirty="0" err="1" smtClean="0"/>
              <a:t>columns</a:t>
            </a:r>
            <a:endParaRPr lang="it-IT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(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longer</a:t>
            </a:r>
            <a:r>
              <a:rPr lang="it-IT" dirty="0" smtClean="0"/>
              <a:t> </a:t>
            </a:r>
            <a:r>
              <a:rPr lang="it-IT" dirty="0" err="1" smtClean="0"/>
              <a:t>ends</a:t>
            </a:r>
            <a:r>
              <a:rPr lang="it-IT" dirty="0" smtClean="0"/>
              <a:t> for test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installation</a:t>
            </a:r>
            <a:r>
              <a:rPr lang="it-IT" dirty="0" smtClean="0"/>
              <a:t>)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  </a:t>
            </a: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1325814" y="6334205"/>
            <a:ext cx="504432" cy="3362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12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374" y="1148615"/>
            <a:ext cx="56904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T-bar </a:t>
            </a:r>
            <a:r>
              <a:rPr lang="it-IT" dirty="0" err="1" smtClean="0"/>
              <a:t>composed</a:t>
            </a:r>
            <a:r>
              <a:rPr lang="it-IT" dirty="0" smtClean="0"/>
              <a:t> by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pieces</a:t>
            </a:r>
            <a:endParaRPr lang="en-US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Quick check of straightness/planarity of each single piece on granite table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CMM measuring of slots position and dimension</a:t>
            </a:r>
            <a:endParaRPr lang="en-US" dirty="0" smtClean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Assembly on granite table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Final CMM measuring of straightness, flatness, </a:t>
            </a:r>
            <a:r>
              <a:rPr lang="en-GB" dirty="0" err="1" smtClean="0"/>
              <a:t>perpendicularity</a:t>
            </a:r>
            <a:endParaRPr lang="en-GB" dirty="0" smtClean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Assembly of end-blocks and rails and align and fix  on mask on CMM 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Final measurement </a:t>
            </a:r>
            <a:r>
              <a:rPr lang="en-GB" dirty="0" err="1" smtClean="0"/>
              <a:t>wrt</a:t>
            </a:r>
            <a:r>
              <a:rPr lang="en-GB" dirty="0" smtClean="0"/>
              <a:t> to dummy rails</a:t>
            </a:r>
            <a:endParaRPr lang="en-US" dirty="0" smtClean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endParaRPr lang="it-IT" sz="900" dirty="0" smtClean="0"/>
          </a:p>
          <a:p>
            <a:pPr>
              <a:buClr>
                <a:srgbClr val="0070C0"/>
              </a:buClr>
              <a:buSzPct val="150000"/>
            </a:pP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8" y="260649"/>
            <a:ext cx="8371046" cy="69730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T-bar assembly and geometric quality control</a:t>
            </a:r>
            <a:endParaRPr lang="en-US" sz="28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56" y="1294205"/>
            <a:ext cx="297093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45"/>
          <a:stretch/>
        </p:blipFill>
        <p:spPr bwMode="auto">
          <a:xfrm>
            <a:off x="135374" y="4970151"/>
            <a:ext cx="3240000" cy="10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44"/>
          <a:stretch/>
        </p:blipFill>
        <p:spPr bwMode="auto">
          <a:xfrm>
            <a:off x="3443983" y="5007414"/>
            <a:ext cx="3240000" cy="97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024" y="6026428"/>
            <a:ext cx="274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T-bar composed from “bad” plates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73799" y="6032367"/>
            <a:ext cx="2826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T-bar composed from “good” plates 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281760" y="1140317"/>
            <a:ext cx="2631094" cy="4886111"/>
            <a:chOff x="3470332" y="790590"/>
            <a:chExt cx="3193687" cy="593088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488767" y="790590"/>
              <a:ext cx="3156816" cy="2700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3470332" y="3499394"/>
              <a:ext cx="3193687" cy="3222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Freeform 14"/>
            <p:cNvSpPr/>
            <p:nvPr/>
          </p:nvSpPr>
          <p:spPr>
            <a:xfrm>
              <a:off x="3759329" y="2764095"/>
              <a:ext cx="1145880" cy="344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1"/>
            <a:lstStyle/>
            <a:p>
              <a:pPr hangingPunct="0">
                <a:lnSpc>
                  <a:spcPct val="93000"/>
                </a:lnSpc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it-IT" sz="1500" dirty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“EC” face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759329" y="5982390"/>
              <a:ext cx="1298520" cy="344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1"/>
            <a:lstStyle/>
            <a:p>
              <a:pPr hangingPunct="0">
                <a:lnSpc>
                  <a:spcPct val="93000"/>
                </a:lnSpc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it-IT" sz="1400" dirty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“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DBs</a:t>
              </a:r>
              <a:r>
                <a:rPr lang="it-IT" sz="1400" dirty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” face(s)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9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9" y="1568598"/>
            <a:ext cx="8531940" cy="4302894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RICH2 T-bar design status: </a:t>
            </a:r>
            <a:r>
              <a:rPr lang="en-GB" sz="2800" b="1" dirty="0" err="1" smtClean="0">
                <a:solidFill>
                  <a:srgbClr val="0070C0"/>
                </a:solidFill>
                <a:latin typeface="+mn-lt"/>
              </a:rPr>
              <a:t>endblocks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, bearings and rails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1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13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07" y="5248222"/>
            <a:ext cx="10515588" cy="15509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042" y="3538314"/>
            <a:ext cx="3036033" cy="1897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6041" y="1138842"/>
            <a:ext cx="3036033" cy="2301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923" y="821889"/>
            <a:ext cx="7992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Workshop drawings in: </a:t>
            </a:r>
            <a:r>
              <a:rPr lang="en-GB" dirty="0" smtClean="0">
                <a:hlinkClick r:id="rId7"/>
              </a:rPr>
              <a:t>http</a:t>
            </a:r>
            <a:r>
              <a:rPr lang="en-GB" dirty="0">
                <a:hlinkClick r:id="rId7"/>
              </a:rPr>
              <a:t>://www.pd.infn.it/~</a:t>
            </a:r>
            <a:r>
              <a:rPr lang="en-GB" dirty="0" smtClean="0">
                <a:hlinkClick r:id="rId7"/>
              </a:rPr>
              <a:t>zago/170922_LHCB/</a:t>
            </a:r>
            <a:endParaRPr lang="en-GB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To </a:t>
            </a:r>
            <a:r>
              <a:rPr lang="en-GB" dirty="0" smtClean="0"/>
              <a:t>be stored on EDMS, as soon finalized: </a:t>
            </a:r>
            <a:r>
              <a:rPr lang="en-US" dirty="0" smtClean="0"/>
              <a:t>LHCB-0652 Photodetector Support</a:t>
            </a:r>
            <a:endParaRPr lang="en-GB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8"/>
              </a:rPr>
              <a:t>https</a:t>
            </a:r>
            <a:r>
              <a:rPr lang="en-US" sz="1600" dirty="0">
                <a:hlinkClick r:id="rId8"/>
              </a:rPr>
              <a:t>://edms.cern.ch/project/LHCB-0652</a:t>
            </a:r>
            <a:endParaRPr lang="en-US" sz="1600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  <p:sp>
        <p:nvSpPr>
          <p:cNvPr id="5" name="AutoShape 1" descr="data:image/png;base64,iVBORw0KGgoAAAANSUhEUgAAABAAAAAQCAYAAAAf8/9hAAAA40lEQVR42q1TyxGCMBDlyMDFEizBEjIm3ulAO/KQOJYhHWgH0ol0gPs22QwBZBTJTCazn7e/vM2ytU952Z8Kq2+l1a/SmQ4vy04fZ4H5VW0LZ54EanEJVCFAeL2O7PCbBHNGn70BiKuhAHghQw87Ao2CiJGzWfOI7YQA4pNboyRJ0jP3+uslnI/sTC0l+0oOu6kKkB0ziIMmnDi12VlthoBZmfwZJ8qld50Kvp0B9DL9dAb//sKIB87cP/GA7UMeRCaCrkuZGHcBTqC0X6BKSu3pmknwaBtpQGGBurBEddJz77wB4YD1ASCSjM4AAAAASUVORK5CYII="/>
          <p:cNvSpPr>
            <a:spLocks noChangeAspect="1" noChangeArrowheads="1"/>
          </p:cNvSpPr>
          <p:nvPr/>
        </p:nvSpPr>
        <p:spPr bwMode="auto">
          <a:xfrm>
            <a:off x="254638" y="4543236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>
                <a:solidFill>
                  <a:srgbClr val="0070C0"/>
                </a:solidFill>
                <a:latin typeface="+mn-lt"/>
              </a:rPr>
              <a:t>RICH2 T-bar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prototype: </a:t>
            </a:r>
            <a:r>
              <a:rPr lang="en-GB" sz="2800" b="1" dirty="0" err="1">
                <a:solidFill>
                  <a:srgbClr val="0070C0"/>
                </a:solidFill>
                <a:latin typeface="+mn-lt"/>
              </a:rPr>
              <a:t>endblocks</a:t>
            </a:r>
            <a:r>
              <a:rPr lang="en-GB" sz="2800" b="1" dirty="0">
                <a:solidFill>
                  <a:srgbClr val="0070C0"/>
                </a:solidFill>
                <a:latin typeface="+mn-lt"/>
              </a:rPr>
              <a:t>, bearings and rails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1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14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67" y="777103"/>
            <a:ext cx="728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Sliding fine, no stick slip, </a:t>
            </a:r>
            <a:r>
              <a:rPr lang="en-GB" dirty="0" smtClean="0"/>
              <a:t>acceptable </a:t>
            </a:r>
            <a:r>
              <a:rPr lang="en-GB" dirty="0" smtClean="0"/>
              <a:t>top-bottom misalignment (pitch)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5166" y="865418"/>
            <a:ext cx="3200000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5166" y="4180838"/>
            <a:ext cx="3200000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1237" r="1122" b="-61"/>
          <a:stretch/>
        </p:blipFill>
        <p:spPr>
          <a:xfrm rot="16200000">
            <a:off x="882947" y="1631418"/>
            <a:ext cx="2631600" cy="17249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8504" y="3968874"/>
            <a:ext cx="4680000" cy="2632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50307" y="1138555"/>
            <a:ext cx="4680000" cy="263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1843" y="3968874"/>
            <a:ext cx="4680000" cy="26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4" y="2509129"/>
            <a:ext cx="7089142" cy="4348872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>
                <a:solidFill>
                  <a:srgbClr val="0070C0"/>
                </a:solidFill>
                <a:latin typeface="+mn-lt"/>
              </a:rPr>
              <a:t>RICH2 T-bar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cables and </a:t>
            </a:r>
            <a:r>
              <a:rPr lang="en-GB" sz="2800" b="1" dirty="0" err="1" smtClean="0">
                <a:solidFill>
                  <a:srgbClr val="0070C0"/>
                </a:solidFill>
                <a:latin typeface="+mn-lt"/>
              </a:rPr>
              <a:t>fiber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+mn-lt"/>
              </a:rPr>
              <a:t>t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ray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1"/>
            <a:ext cx="446848" cy="3521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15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20" y="1402794"/>
            <a:ext cx="3027846" cy="455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905" y="1174864"/>
            <a:ext cx="7992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Custom perforated </a:t>
            </a:r>
            <a:r>
              <a:rPr lang="en-GB" dirty="0" err="1" smtClean="0"/>
              <a:t>aluminum</a:t>
            </a:r>
            <a:r>
              <a:rPr lang="en-GB" dirty="0" smtClean="0"/>
              <a:t> sheet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Small holes in dedicated positions to lodge tapped rivets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to fix HV distribution boards, cassette, etc..</a:t>
            </a:r>
            <a:r>
              <a:rPr lang="en-GB" dirty="0" smtClean="0"/>
              <a:t>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Distributed holes array for </a:t>
            </a:r>
            <a:r>
              <a:rPr lang="en-GB" dirty="0"/>
              <a:t>easy cable fastening with cable </a:t>
            </a:r>
            <a:r>
              <a:rPr lang="en-GB" dirty="0" smtClean="0"/>
              <a:t>ties to fix</a:t>
            </a:r>
            <a:r>
              <a:rPr lang="en-GB" dirty="0" smtClean="0"/>
              <a:t>: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HV </a:t>
            </a:r>
            <a:r>
              <a:rPr lang="en-GB" dirty="0" smtClean="0"/>
              <a:t>distribution </a:t>
            </a:r>
            <a:r>
              <a:rPr lang="en-GB" dirty="0" smtClean="0"/>
              <a:t>board and HV cables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LV cables and 2.5V DCDC supply</a:t>
            </a:r>
            <a:endParaRPr lang="en-GB" dirty="0"/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err="1" smtClean="0"/>
              <a:t>Fibers</a:t>
            </a:r>
            <a:r>
              <a:rPr lang="en-GB" dirty="0" smtClean="0"/>
              <a:t> and </a:t>
            </a:r>
            <a:r>
              <a:rPr lang="en-GB" dirty="0" err="1" smtClean="0"/>
              <a:t>fibers</a:t>
            </a:r>
            <a:r>
              <a:rPr lang="en-GB" dirty="0" smtClean="0"/>
              <a:t> cassette</a:t>
            </a: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Rich2 T-bar service routing: LV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0"/>
            <a:ext cx="465228" cy="3934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16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91"/>
          <a:stretch/>
        </p:blipFill>
        <p:spPr>
          <a:xfrm>
            <a:off x="125914" y="1098198"/>
            <a:ext cx="4326064" cy="5700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8175" y="519815"/>
            <a:ext cx="448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DCDC to supply 2V5 </a:t>
            </a:r>
            <a:r>
              <a:rPr lang="en-GB" sz="1600" dirty="0" err="1" smtClean="0"/>
              <a:t>t.b.defined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placed on T-bar: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VDD &amp; </a:t>
            </a:r>
            <a:r>
              <a:rPr lang="en-GB" sz="1600" dirty="0"/>
              <a:t>2V5 </a:t>
            </a:r>
            <a:r>
              <a:rPr lang="en-GB" sz="1600" dirty="0" smtClean="0"/>
              <a:t>: </a:t>
            </a:r>
            <a:r>
              <a:rPr lang="en-GB" sz="1600" dirty="0"/>
              <a:t>2.5 mm2 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GND</a:t>
            </a:r>
            <a:r>
              <a:rPr lang="en-GB" sz="1600" dirty="0"/>
              <a:t>: 8 mm2 (2x4 </a:t>
            </a:r>
            <a:r>
              <a:rPr lang="en-GB" sz="1600" dirty="0" smtClean="0"/>
              <a:t>mm2)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placed at distribution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VDD &amp; 2V5 : 4</a:t>
            </a:r>
            <a:r>
              <a:rPr lang="en-GB" sz="1600" dirty="0" smtClean="0"/>
              <a:t> </a:t>
            </a:r>
            <a:r>
              <a:rPr lang="en-GB" sz="1600" dirty="0"/>
              <a:t>mm2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GND: </a:t>
            </a:r>
            <a:r>
              <a:rPr lang="en-GB" sz="1600" dirty="0" smtClean="0"/>
              <a:t>10 mm2 </a:t>
            </a:r>
            <a:endParaRPr lang="en-GB" sz="1600" dirty="0"/>
          </a:p>
          <a:p>
            <a:endParaRPr lang="en-GB" sz="1600" dirty="0" smtClean="0"/>
          </a:p>
          <a:p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577" y="2275442"/>
            <a:ext cx="3328813" cy="447780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737557" y="852267"/>
            <a:ext cx="2723861" cy="5851800"/>
            <a:chOff x="613492" y="957953"/>
            <a:chExt cx="2723861" cy="5851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b="3933"/>
            <a:stretch/>
          </p:blipFill>
          <p:spPr>
            <a:xfrm>
              <a:off x="613492" y="957953"/>
              <a:ext cx="2723861" cy="58518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 rot="21192454">
              <a:off x="1637417" y="1799637"/>
              <a:ext cx="928802" cy="622057"/>
              <a:chOff x="2447986" y="6301570"/>
              <a:chExt cx="1084414" cy="418260"/>
            </a:xfrm>
          </p:grpSpPr>
          <p:sp>
            <p:nvSpPr>
              <p:cNvPr id="15" name="Parallelogram 14"/>
              <p:cNvSpPr/>
              <p:nvPr/>
            </p:nvSpPr>
            <p:spPr>
              <a:xfrm rot="21385419">
                <a:off x="2447986" y="6301570"/>
                <a:ext cx="1084414" cy="418260"/>
              </a:xfrm>
              <a:prstGeom prst="parallelogram">
                <a:avLst>
                  <a:gd name="adj" fmla="val 18518"/>
                </a:avLst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1403529">
                <a:off x="2534458" y="6421189"/>
                <a:ext cx="8274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/>
                  <a:t>DCDC 2V5</a:t>
                </a:r>
                <a:endParaRPr lang="en-US" sz="1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16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192"/>
          <a:stretch/>
        </p:blipFill>
        <p:spPr>
          <a:xfrm>
            <a:off x="659212" y="991858"/>
            <a:ext cx="4495026" cy="5377790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Rich2 T-bar service routing: HV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5" y="6310571"/>
            <a:ext cx="433063" cy="3475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17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089" y="0"/>
            <a:ext cx="156263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818" y="1184765"/>
            <a:ext cx="2959365" cy="5614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4990" y="2440258"/>
            <a:ext cx="2435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Distribution board</a:t>
            </a:r>
          </a:p>
          <a:p>
            <a:r>
              <a:rPr lang="en-GB" dirty="0"/>
              <a:t>c</a:t>
            </a:r>
            <a:r>
              <a:rPr lang="en-GB" dirty="0" smtClean="0"/>
              <a:t>ommon with RICH1</a:t>
            </a:r>
          </a:p>
          <a:p>
            <a:endParaRPr lang="en-GB" dirty="0" smtClean="0"/>
          </a:p>
          <a:p>
            <a:r>
              <a:rPr lang="en-GB" dirty="0" smtClean="0"/>
              <a:t>Cables from </a:t>
            </a:r>
            <a:r>
              <a:rPr lang="en-GB" dirty="0"/>
              <a:t>patch panel </a:t>
            </a:r>
            <a:r>
              <a:rPr lang="en-GB" dirty="0" smtClean="0"/>
              <a:t>to distribution board </a:t>
            </a:r>
            <a:r>
              <a:rPr lang="en-GB" dirty="0" err="1" smtClean="0"/>
              <a:t>t.b.d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Cables from distribution board to EC: </a:t>
            </a:r>
          </a:p>
          <a:p>
            <a:r>
              <a:rPr lang="en-GB" dirty="0" err="1" smtClean="0"/>
              <a:t>Alphawire</a:t>
            </a:r>
            <a:r>
              <a:rPr lang="en-GB" dirty="0" smtClean="0"/>
              <a:t> </a:t>
            </a:r>
            <a:r>
              <a:rPr lang="en-US" dirty="0" smtClean="0"/>
              <a:t>39X2205</a:t>
            </a:r>
          </a:p>
          <a:p>
            <a:r>
              <a:rPr lang="en-GB" dirty="0" smtClean="0"/>
              <a:t>(0.07 inch outer diam.)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Rich2 T-bar service routing: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signals and control </a:t>
            </a:r>
            <a:r>
              <a:rPr lang="en-GB" sz="2800" b="1" dirty="0" err="1">
                <a:solidFill>
                  <a:srgbClr val="0070C0"/>
                </a:solidFill>
                <a:latin typeface="+mn-lt"/>
              </a:rPr>
              <a:t>f</a:t>
            </a:r>
            <a:r>
              <a:rPr lang="en-GB" sz="2800" b="1" dirty="0" err="1" smtClean="0">
                <a:solidFill>
                  <a:srgbClr val="0070C0"/>
                </a:solidFill>
                <a:latin typeface="+mn-lt"/>
              </a:rPr>
              <a:t>ibers</a:t>
            </a:r>
            <a:endParaRPr lang="en-US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0"/>
            <a:ext cx="465228" cy="3934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18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5" y="949117"/>
            <a:ext cx="4397127" cy="5850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25" t="1967" r="63006" b="24260"/>
          <a:stretch/>
        </p:blipFill>
        <p:spPr>
          <a:xfrm>
            <a:off x="4411474" y="2402670"/>
            <a:ext cx="3687656" cy="4345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550" y="1073424"/>
            <a:ext cx="3800044" cy="5610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4976" y="1121174"/>
            <a:ext cx="330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36 signals </a:t>
            </a:r>
            <a:r>
              <a:rPr lang="en-GB" dirty="0" err="1" smtClean="0"/>
              <a:t>fibers</a:t>
            </a:r>
            <a:r>
              <a:rPr lang="en-GB" dirty="0" smtClean="0"/>
              <a:t>, 3 bundles x 12f</a:t>
            </a:r>
          </a:p>
          <a:p>
            <a:r>
              <a:rPr lang="en-GB" dirty="0" smtClean="0"/>
              <a:t>16 control </a:t>
            </a:r>
            <a:r>
              <a:rPr lang="en-GB" dirty="0" err="1" smtClean="0"/>
              <a:t>fibers</a:t>
            </a:r>
            <a:r>
              <a:rPr lang="en-GB" dirty="0" smtClean="0"/>
              <a:t>, 2 bundles x 8f</a:t>
            </a:r>
          </a:p>
          <a:p>
            <a:r>
              <a:rPr lang="en-GB" dirty="0" smtClean="0"/>
              <a:t>Cassette to wind up extra length</a:t>
            </a:r>
          </a:p>
          <a:p>
            <a:r>
              <a:rPr lang="en-GB" dirty="0" smtClean="0"/>
              <a:t>RICH1 design or 3D printed … </a:t>
            </a:r>
            <a:r>
              <a:rPr lang="en-GB" dirty="0" err="1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897" y="276315"/>
            <a:ext cx="9025003" cy="697304"/>
          </a:xfrm>
        </p:spPr>
        <p:txBody>
          <a:bodyPr>
            <a:normAutofit/>
          </a:bodyPr>
          <a:lstStyle/>
          <a:p>
            <a:r>
              <a:rPr lang="en-GB" altLang="en-US" sz="28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RICH2 Cooling circuit </a:t>
            </a:r>
            <a:r>
              <a:rPr lang="en-GB" altLang="en-US" sz="28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main specs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465" y="1099619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altLang="de-DE" sz="1800" b="1" dirty="0"/>
              <a:t>General specifications:</a:t>
            </a:r>
            <a:endParaRPr lang="en-GB" altLang="de-DE" sz="1800" dirty="0"/>
          </a:p>
          <a:p>
            <a:pPr>
              <a:spcBef>
                <a:spcPct val="0"/>
              </a:spcBef>
            </a:pPr>
            <a:r>
              <a:rPr lang="en-GB" altLang="de-DE" sz="1800" dirty="0"/>
              <a:t>Overall dissipation: ~ 2.1kW / PDA, 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Cooling fluid: single phase 3M </a:t>
            </a:r>
            <a:r>
              <a:rPr lang="en-GB" altLang="de-DE" sz="1800" dirty="0" err="1"/>
              <a:t>Novec</a:t>
            </a:r>
            <a:r>
              <a:rPr lang="en-US" sz="1800" dirty="0"/>
              <a:t>(</a:t>
            </a:r>
            <a:r>
              <a:rPr lang="en-US" sz="1800" b="1" dirty="0"/>
              <a:t>™</a:t>
            </a:r>
            <a:r>
              <a:rPr lang="en-US" sz="1800" dirty="0"/>
              <a:t>) 649</a:t>
            </a:r>
            <a:endParaRPr lang="en-GB" altLang="de-DE" sz="1800" dirty="0"/>
          </a:p>
          <a:p>
            <a:pPr>
              <a:spcBef>
                <a:spcPct val="0"/>
              </a:spcBef>
            </a:pPr>
            <a:r>
              <a:rPr lang="en-GB" altLang="de-DE" sz="1800" dirty="0"/>
              <a:t>Cooling Power ~ 175W/column x 12 columns  = 2.1 kW/PDA </a:t>
            </a:r>
          </a:p>
          <a:p>
            <a:pPr>
              <a:spcBef>
                <a:spcPct val="0"/>
              </a:spcBef>
            </a:pPr>
            <a:r>
              <a:rPr lang="en-US" sz="1800" dirty="0"/>
              <a:t>RICH2: nominal flow of ~ 900 l/h/PDA =~ </a:t>
            </a:r>
            <a:r>
              <a:rPr lang="en-GB" altLang="de-DE" sz="1800" dirty="0"/>
              <a:t>15 l/1’/</a:t>
            </a:r>
            <a:r>
              <a:rPr lang="en-GB" altLang="de-DE" sz="1800" dirty="0" smtClean="0"/>
              <a:t>PDA, Flow/column: </a:t>
            </a:r>
            <a:r>
              <a:rPr lang="en-GB" altLang="de-DE" sz="1800" dirty="0"/>
              <a:t>~ 1.25 l/1’ 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Max available drop of pressure at the detector: ~ 0.7 bar 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Two drilled ducts inside T-bar, go – U – return, 2.8m overall length, 6 mm diameter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Coolant speed inside column (6mm diam. Ducts) ~ 1.5 m/s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de-DE" sz="1800" b="1" dirty="0"/>
              <a:t>Goals: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PMTs temperature &lt; 30 ^C, 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DBs hot chips </a:t>
            </a:r>
            <a:r>
              <a:rPr lang="en-GB" altLang="de-DE" sz="1800" dirty="0" smtClean="0"/>
              <a:t>and DCDC temperature </a:t>
            </a:r>
            <a:r>
              <a:rPr lang="en-GB" altLang="de-DE" sz="1800" dirty="0"/>
              <a:t>(mostly depending on thermal contact) &lt; </a:t>
            </a:r>
            <a:r>
              <a:rPr lang="en-GB" altLang="de-DE" sz="1800" dirty="0" smtClean="0"/>
              <a:t>50^C</a:t>
            </a:r>
            <a:endParaRPr lang="en-GB" altLang="de-DE" sz="18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de-DE" sz="1800" b="1" dirty="0" smtClean="0"/>
              <a:t>Components specifications:</a:t>
            </a:r>
            <a:endParaRPr lang="en-GB" altLang="de-DE" sz="1800" dirty="0"/>
          </a:p>
          <a:p>
            <a:pPr>
              <a:spcBef>
                <a:spcPct val="0"/>
              </a:spcBef>
            </a:pPr>
            <a:r>
              <a:rPr lang="en-GB" altLang="de-DE" sz="1800" dirty="0" smtClean="0"/>
              <a:t>10mm O.D./7mm I.D. PU flexible </a:t>
            </a:r>
            <a:r>
              <a:rPr lang="en-GB" altLang="de-DE" sz="1800" dirty="0"/>
              <a:t>hoses as pigtails of the </a:t>
            </a:r>
            <a:r>
              <a:rPr lang="en-GB" altLang="de-DE" sz="1800" dirty="0" smtClean="0"/>
              <a:t>columns, 1.4m long</a:t>
            </a:r>
            <a:endParaRPr lang="en-GB" altLang="de-DE" sz="1800" dirty="0"/>
          </a:p>
          <a:p>
            <a:pPr>
              <a:spcBef>
                <a:spcPct val="0"/>
              </a:spcBef>
            </a:pPr>
            <a:r>
              <a:rPr lang="en-GB" altLang="de-DE" sz="1800" dirty="0"/>
              <a:t>Connections of columns pigtails to manifold: double end shut off (DESO) quick connectors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Manifold bars: SS304 deep drilled bar 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Fittings and DESO connectors: SS316, a few different to be tested soon.</a:t>
            </a:r>
          </a:p>
          <a:p>
            <a:pPr>
              <a:spcBef>
                <a:spcPct val="0"/>
              </a:spcBef>
            </a:pPr>
            <a:r>
              <a:rPr lang="en-GB" altLang="de-DE" sz="1800" dirty="0" smtClean="0"/>
              <a:t>5 </a:t>
            </a:r>
            <a:r>
              <a:rPr lang="en-GB" altLang="de-DE" sz="1800" dirty="0"/>
              <a:t>bar working pressure, hose plastics (PU) and seals rubber (NBR) shall be compatible with </a:t>
            </a:r>
            <a:r>
              <a:rPr lang="en-GB" altLang="de-DE" sz="1800" dirty="0" err="1"/>
              <a:t>Novec</a:t>
            </a:r>
            <a:r>
              <a:rPr lang="en-US" sz="1800" dirty="0"/>
              <a:t>(</a:t>
            </a:r>
            <a:r>
              <a:rPr lang="en-US" sz="1800" b="1" dirty="0"/>
              <a:t>™</a:t>
            </a:r>
            <a:r>
              <a:rPr lang="en-US" sz="1800" dirty="0"/>
              <a:t>)</a:t>
            </a:r>
            <a:r>
              <a:rPr lang="en-GB" altLang="de-DE" sz="1800" dirty="0"/>
              <a:t> coolant</a:t>
            </a:r>
          </a:p>
          <a:p>
            <a:pPr>
              <a:spcBef>
                <a:spcPct val="0"/>
              </a:spcBef>
            </a:pPr>
            <a:r>
              <a:rPr lang="en-GB" altLang="de-DE" sz="1800" dirty="0"/>
              <a:t>Main supply/return to/from manifold in opposite position to equalize paths for all </a:t>
            </a:r>
            <a:r>
              <a:rPr lang="en-GB" altLang="de-DE" sz="1800" dirty="0" smtClean="0"/>
              <a:t>columns</a:t>
            </a:r>
          </a:p>
          <a:p>
            <a:pPr>
              <a:spcBef>
                <a:spcPct val="0"/>
              </a:spcBef>
            </a:pPr>
            <a:r>
              <a:rPr lang="en-GB" sz="1800" dirty="0" smtClean="0"/>
              <a:t>Overpressure </a:t>
            </a:r>
            <a:r>
              <a:rPr lang="en-GB" sz="1800" dirty="0"/>
              <a:t>valve with “free discharge” outside detector gas </a:t>
            </a:r>
            <a:r>
              <a:rPr lang="en-GB" sz="1800" dirty="0" smtClean="0"/>
              <a:t>volume</a:t>
            </a:r>
          </a:p>
          <a:p>
            <a:pPr>
              <a:spcBef>
                <a:spcPct val="0"/>
              </a:spcBef>
            </a:pPr>
            <a:r>
              <a:rPr lang="en-GB" sz="1800" dirty="0" smtClean="0"/>
              <a:t>Flow sensor, </a:t>
            </a:r>
            <a:r>
              <a:rPr lang="en-GB" sz="1800" dirty="0"/>
              <a:t>may trigger alarm and/or actuated valves shut off </a:t>
            </a:r>
            <a:endParaRPr lang="en-GB" sz="1800" dirty="0" smtClean="0"/>
          </a:p>
          <a:p>
            <a:pPr>
              <a:spcBef>
                <a:spcPct val="0"/>
              </a:spcBef>
            </a:pPr>
            <a:r>
              <a:rPr lang="en-GB" sz="1800" dirty="0" smtClean="0"/>
              <a:t>Circuit prototype to </a:t>
            </a:r>
            <a:r>
              <a:rPr lang="en-GB" sz="1800" dirty="0"/>
              <a:t>be tested </a:t>
            </a:r>
            <a:r>
              <a:rPr lang="en-GB" sz="1800" dirty="0" smtClean="0"/>
              <a:t>soon at </a:t>
            </a:r>
            <a:r>
              <a:rPr lang="en-GB" sz="1800" dirty="0" err="1"/>
              <a:t>Cern</a:t>
            </a:r>
            <a:r>
              <a:rPr lang="en-GB" sz="1800" dirty="0"/>
              <a:t> (drop of pressure, </a:t>
            </a:r>
            <a:r>
              <a:rPr lang="en-GB" sz="1800" dirty="0" smtClean="0"/>
              <a:t>components, tightness </a:t>
            </a:r>
            <a:r>
              <a:rPr lang="en-GB" sz="1800" dirty="0"/>
              <a:t>…)</a:t>
            </a:r>
          </a:p>
          <a:p>
            <a:endParaRPr lang="en-US" sz="1800" dirty="0"/>
          </a:p>
          <a:p>
            <a:pPr>
              <a:spcBef>
                <a:spcPct val="0"/>
              </a:spcBef>
            </a:pPr>
            <a:endParaRPr lang="en-GB" altLang="de-DE" sz="1800" dirty="0"/>
          </a:p>
          <a:p>
            <a:pPr>
              <a:spcBef>
                <a:spcPct val="0"/>
              </a:spcBef>
            </a:pPr>
            <a:endParaRPr lang="en-GB" altLang="de-DE" sz="1800" dirty="0"/>
          </a:p>
          <a:p>
            <a:pPr>
              <a:spcBef>
                <a:spcPct val="0"/>
              </a:spcBef>
            </a:pPr>
            <a:endParaRPr lang="en-GB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1880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5225" y="1352343"/>
            <a:ext cx="10515600" cy="4351338"/>
          </a:xfrm>
        </p:spPr>
        <p:txBody>
          <a:bodyPr/>
          <a:lstStyle/>
          <a:p>
            <a:r>
              <a:rPr lang="en-GB" dirty="0">
                <a:latin typeface="Calibri" pitchFamily="34" charset="0"/>
              </a:rPr>
              <a:t>The RICH2 </a:t>
            </a:r>
            <a:r>
              <a:rPr lang="en-GB" dirty="0" smtClean="0">
                <a:latin typeface="Calibri" pitchFamily="34" charset="0"/>
              </a:rPr>
              <a:t>EDR:</a:t>
            </a: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</a:rPr>
              <a:t>  </a:t>
            </a:r>
            <a:r>
              <a:rPr lang="en-US" dirty="0">
                <a:hlinkClick r:id="rId2"/>
              </a:rPr>
              <a:t>https://edms.cern.ch/document/1685891/1.0</a:t>
            </a:r>
            <a:endParaRPr lang="en-US" dirty="0"/>
          </a:p>
          <a:p>
            <a:r>
              <a:rPr lang="en-GB" dirty="0">
                <a:latin typeface="Calibri" pitchFamily="34" charset="0"/>
              </a:rPr>
              <a:t>The referee’s report can be found </a:t>
            </a:r>
            <a:r>
              <a:rPr lang="en-GB" dirty="0" smtClean="0">
                <a:latin typeface="Calibri" pitchFamily="34" charset="0"/>
              </a:rPr>
              <a:t>here</a:t>
            </a:r>
          </a:p>
          <a:p>
            <a:pPr marL="0" indent="0">
              <a:buNone/>
            </a:pPr>
            <a:r>
              <a:rPr lang="en-GB" dirty="0">
                <a:latin typeface="Calibri" pitchFamily="34" charset="0"/>
              </a:rPr>
              <a:t> </a:t>
            </a:r>
            <a:r>
              <a:rPr lang="en-GB" dirty="0" smtClean="0">
                <a:latin typeface="Calibri" pitchFamily="34" charset="0"/>
              </a:rPr>
              <a:t>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edms.cern.ch/document/1699763/1</a:t>
            </a:r>
            <a:endParaRPr lang="en-US" dirty="0" smtClean="0"/>
          </a:p>
          <a:p>
            <a:pPr marL="457200" lvl="1" indent="0">
              <a:buSzPct val="125000"/>
              <a:buNone/>
              <a:defRPr/>
            </a:pPr>
            <a:endParaRPr lang="en-GB" dirty="0">
              <a:latin typeface="Calibri" pitchFamily="34" charset="0"/>
            </a:endParaRPr>
          </a:p>
          <a:p>
            <a:pPr marL="457200" lvl="1" indent="0">
              <a:buSzPct val="125000"/>
              <a:buNone/>
              <a:defRPr/>
            </a:pPr>
            <a:endParaRPr lang="en-GB" dirty="0" smtClean="0">
              <a:latin typeface="Calibri" pitchFamily="34" charset="0"/>
            </a:endParaRPr>
          </a:p>
          <a:p>
            <a:pPr marL="457200" lvl="1" indent="-457200">
              <a:buSzPct val="125000"/>
              <a:buNone/>
              <a:defRPr/>
            </a:pPr>
            <a:r>
              <a:rPr lang="en-GB" dirty="0" smtClean="0">
                <a:latin typeface="Calibri" pitchFamily="34" charset="0"/>
              </a:rPr>
              <a:t>Many thanks to </a:t>
            </a:r>
            <a:r>
              <a:rPr lang="en-GB" dirty="0">
                <a:latin typeface="Calibri" pitchFamily="34" charset="0"/>
              </a:rPr>
              <a:t>our referees Chris </a:t>
            </a:r>
            <a:r>
              <a:rPr lang="en-GB" dirty="0" err="1">
                <a:latin typeface="Calibri" pitchFamily="34" charset="0"/>
              </a:rPr>
              <a:t>Densham</a:t>
            </a:r>
            <a:r>
              <a:rPr lang="en-GB" dirty="0">
                <a:latin typeface="Calibri" pitchFamily="34" charset="0"/>
              </a:rPr>
              <a:t>, Antonio Pellegrino and Eric Thomas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47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RICH2 </a:t>
            </a:r>
            <a:r>
              <a:rPr lang="en-GB" sz="2800" b="1" dirty="0" smtClean="0">
                <a:solidFill>
                  <a:srgbClr val="0070C0"/>
                </a:solidFill>
                <a:latin typeface="+mn-lt"/>
              </a:rPr>
              <a:t>Cooling circuit patch panel and manifold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0"/>
            <a:ext cx="465228" cy="3934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20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0519" y="790775"/>
            <a:ext cx="6207682" cy="4476879"/>
            <a:chOff x="1075888" y="1343179"/>
            <a:chExt cx="5870396" cy="42336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5" t="9088" r="27162" b="16394"/>
            <a:stretch/>
          </p:blipFill>
          <p:spPr>
            <a:xfrm>
              <a:off x="2051720" y="1904405"/>
              <a:ext cx="4824536" cy="367240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1" name="Right Arrow 10"/>
            <p:cNvSpPr/>
            <p:nvPr/>
          </p:nvSpPr>
          <p:spPr>
            <a:xfrm>
              <a:off x="1145650" y="2636912"/>
              <a:ext cx="792088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1145649" y="4941168"/>
              <a:ext cx="792088" cy="28803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5649" y="2210895"/>
              <a:ext cx="729021" cy="377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INLET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888" y="4571836"/>
              <a:ext cx="938623" cy="377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OUTLET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770972" y="3674414"/>
              <a:ext cx="1990628" cy="47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IN and OUT main valves</a:t>
              </a:r>
            </a:p>
            <a:p>
              <a:r>
                <a:rPr lang="en-GB" sz="1200" dirty="0"/>
                <a:t>(remote controlled if C6F14)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735553" y="3891779"/>
              <a:ext cx="1490597" cy="282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Drain/spillage valves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109638" y="3887219"/>
              <a:ext cx="1524395" cy="282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Temperature sensors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589489" y="3871484"/>
              <a:ext cx="1255974" cy="282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Pressure sensors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3458684" y="3875467"/>
              <a:ext cx="2161336" cy="24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Flow Sensor </a:t>
              </a:r>
              <a:r>
                <a:rPr lang="en-GB" sz="1200" dirty="0" smtClean="0"/>
                <a:t>(outlet only)</a:t>
              </a:r>
              <a:endParaRPr lang="en-US" sz="1200" dirty="0"/>
            </a:p>
          </p:txBody>
        </p:sp>
        <p:sp>
          <p:nvSpPr>
            <p:cNvPr id="21" name="Right Arrow 20"/>
            <p:cNvSpPr/>
            <p:nvPr/>
          </p:nvSpPr>
          <p:spPr>
            <a:xfrm rot="16200000">
              <a:off x="5454098" y="1693897"/>
              <a:ext cx="396044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7548" y="1477322"/>
              <a:ext cx="1035401" cy="40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Over-pressure </a:t>
              </a:r>
            </a:p>
            <a:p>
              <a:r>
                <a:rPr lang="en-GB" sz="1200" dirty="0"/>
                <a:t>valve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1424" y="1343179"/>
              <a:ext cx="1224860" cy="534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12x supply </a:t>
              </a:r>
            </a:p>
            <a:p>
              <a:r>
                <a:rPr lang="en-GB" sz="1400" dirty="0"/>
                <a:t>toward T-bars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21424" y="3834521"/>
              <a:ext cx="1052070" cy="534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12x return </a:t>
              </a:r>
            </a:p>
            <a:p>
              <a:r>
                <a:rPr lang="en-GB" sz="1400" dirty="0"/>
                <a:t>from T-bars</a:t>
              </a:r>
              <a:endParaRPr lang="en-US" sz="1400" dirty="0"/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5451394" y="4091640"/>
              <a:ext cx="396044" cy="14401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-881" t="-261" r="1960" b="-359"/>
          <a:stretch/>
        </p:blipFill>
        <p:spPr>
          <a:xfrm>
            <a:off x="7876445" y="1045170"/>
            <a:ext cx="3859780" cy="5152830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 rot="5400000" flipV="1">
            <a:off x="10450052" y="4629101"/>
            <a:ext cx="1603239" cy="901085"/>
          </a:xfrm>
          <a:prstGeom prst="parallelogram">
            <a:avLst>
              <a:gd name="adj" fmla="val 43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 rot="5400000">
            <a:off x="9938633" y="5018770"/>
            <a:ext cx="1323461" cy="401525"/>
          </a:xfrm>
          <a:prstGeom prst="parallelogram">
            <a:avLst>
              <a:gd name="adj" fmla="val 2686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 rot="20151263" flipH="1">
            <a:off x="10394655" y="4282267"/>
            <a:ext cx="1341570" cy="262746"/>
          </a:xfrm>
          <a:prstGeom prst="parallelogram">
            <a:avLst>
              <a:gd name="adj" fmla="val 1243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35366" y="932625"/>
            <a:ext cx="2447766" cy="4677839"/>
          </a:xfrm>
          <a:prstGeom prst="rect">
            <a:avLst/>
          </a:prstGeom>
          <a:noFill/>
          <a:ln w="635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365905">
            <a:off x="8356350" y="5727375"/>
            <a:ext cx="119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Manifold bars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047309" y="5966321"/>
            <a:ext cx="203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Cooling Patch panel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5476" y="2299846"/>
            <a:ext cx="1835589" cy="32715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Microsoft YaHei" pitchFamily="2"/>
              </a:rPr>
              <a:t>Supply manifold bar</a:t>
            </a: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03663" y="4788713"/>
            <a:ext cx="1960992" cy="32715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Microsoft YaHei" pitchFamily="2"/>
              </a:rPr>
              <a:t>Return manifold bar</a:t>
            </a: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 rot="20340424">
            <a:off x="10578164" y="4642649"/>
            <a:ext cx="1327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Patch panel</a:t>
            </a:r>
          </a:p>
          <a:p>
            <a:pPr algn="ctr"/>
            <a:r>
              <a:rPr lang="en-GB" sz="1400" dirty="0" smtClean="0"/>
              <a:t>possible</a:t>
            </a:r>
          </a:p>
          <a:p>
            <a:pPr algn="ctr"/>
            <a:r>
              <a:rPr lang="en-GB" sz="1400" dirty="0" smtClean="0"/>
              <a:t>position</a:t>
            </a:r>
          </a:p>
          <a:p>
            <a:pPr algn="ctr"/>
            <a:r>
              <a:rPr lang="en-GB" sz="1400" dirty="0" smtClean="0"/>
              <a:t>(upstream side)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152" y="3811318"/>
            <a:ext cx="5933030" cy="2892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74" y="623306"/>
            <a:ext cx="4277923" cy="3120730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RICH2 </a:t>
            </a:r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Cooling patch panels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0"/>
            <a:ext cx="465228" cy="3934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21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8" y="1175959"/>
            <a:ext cx="4000954" cy="3619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137" y="1358048"/>
            <a:ext cx="2602861" cy="23277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6938" y="4972169"/>
            <a:ext cx="6421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Components available at </a:t>
            </a:r>
            <a:r>
              <a:rPr lang="en-GB" sz="1600" dirty="0" err="1" smtClean="0"/>
              <a:t>Cern</a:t>
            </a:r>
            <a:r>
              <a:rPr lang="en-GB" sz="1600" dirty="0" smtClean="0"/>
              <a:t> store:</a:t>
            </a:r>
          </a:p>
          <a:p>
            <a:r>
              <a:rPr lang="en-US" sz="1600" dirty="0" smtClean="0"/>
              <a:t>40.40.75.620.9:</a:t>
            </a:r>
            <a:r>
              <a:rPr lang="en-GB" sz="1600" dirty="0" smtClean="0"/>
              <a:t>  1” ball valve (</a:t>
            </a:r>
            <a:r>
              <a:rPr lang="en-GB" sz="1400" dirty="0" smtClean="0"/>
              <a:t>electric and </a:t>
            </a:r>
            <a:r>
              <a:rPr lang="en-GB" sz="1400" dirty="0"/>
              <a:t>pneumatic </a:t>
            </a:r>
            <a:r>
              <a:rPr lang="en-GB" sz="1400" dirty="0" smtClean="0"/>
              <a:t>versions available)</a:t>
            </a:r>
            <a:endParaRPr lang="en-US" sz="1400" dirty="0"/>
          </a:p>
          <a:p>
            <a:r>
              <a:rPr lang="en-US" sz="1600" dirty="0" smtClean="0"/>
              <a:t>40.10.61.B :         Stainless steel safety valve</a:t>
            </a:r>
          </a:p>
          <a:p>
            <a:r>
              <a:rPr lang="en-US" sz="1600" dirty="0" smtClean="0"/>
              <a:t>22.64.12.026.8:  SS pressure sensor </a:t>
            </a:r>
            <a:r>
              <a:rPr lang="en-US" sz="1600" dirty="0"/>
              <a:t>(absolute, also relative or differential</a:t>
            </a:r>
            <a:r>
              <a:rPr lang="en-US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Temperature sensor </a:t>
            </a:r>
            <a:r>
              <a:rPr lang="en-GB" sz="1600" dirty="0" err="1" smtClean="0"/>
              <a:t>tbd</a:t>
            </a:r>
            <a:r>
              <a:rPr lang="en-GB" sz="1600" dirty="0" smtClean="0"/>
              <a:t>, large choice, e.g. Siemens QAE30….</a:t>
            </a:r>
          </a:p>
          <a:p>
            <a:r>
              <a:rPr lang="en-GB" sz="1600" dirty="0"/>
              <a:t>F</a:t>
            </a:r>
            <a:r>
              <a:rPr lang="en-GB" sz="1600" dirty="0" smtClean="0"/>
              <a:t>low sensor </a:t>
            </a:r>
            <a:r>
              <a:rPr lang="en-US" sz="1600" dirty="0" smtClean="0"/>
              <a:t>can imply high pressure drop …. ultrasounds candidate =&gt; </a:t>
            </a:r>
            <a:endParaRPr 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334" y="3722491"/>
            <a:ext cx="2229551" cy="15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903" r="7485" b="1231"/>
          <a:stretch/>
        </p:blipFill>
        <p:spPr>
          <a:xfrm>
            <a:off x="838200" y="1681475"/>
            <a:ext cx="8121223" cy="50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692" r="40335" b="807"/>
          <a:stretch/>
        </p:blipFill>
        <p:spPr>
          <a:xfrm>
            <a:off x="10161429" y="2934535"/>
            <a:ext cx="1421322" cy="1573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15" y="250957"/>
            <a:ext cx="10515600" cy="674546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RICH1 Manifold (James </a:t>
            </a:r>
            <a:r>
              <a:rPr lang="en-GB" sz="3200" b="1" dirty="0" err="1" smtClean="0"/>
              <a:t>Kariuki</a:t>
            </a:r>
            <a:r>
              <a:rPr lang="en-GB" sz="3200" b="1" dirty="0" smtClean="0"/>
              <a:t> et all.)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769123" y="5031600"/>
            <a:ext cx="3572689" cy="135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600" dirty="0">
                <a:ln w="0"/>
                <a:solidFill>
                  <a:schemeClr val="tx1"/>
                </a:solidFill>
              </a:rPr>
              <a:t>Distribution manifold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44.45 </a:t>
            </a:r>
            <a:r>
              <a:rPr lang="en-GB" sz="1400" dirty="0">
                <a:ln w="0"/>
                <a:solidFill>
                  <a:schemeClr val="tx1"/>
                </a:solidFill>
              </a:rPr>
              <a:t>mm square 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Al. bar, 610 </a:t>
            </a:r>
            <a:r>
              <a:rPr lang="en-GB" sz="1400" dirty="0">
                <a:ln w="0"/>
                <a:solidFill>
                  <a:schemeClr val="tx1"/>
                </a:solidFill>
              </a:rPr>
              <a:t>mm length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25 mm duct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diam</a:t>
            </a:r>
            <a:endParaRPr lang="en-GB" sz="1400" dirty="0">
              <a:ln w="0"/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10x female 3/8 female BSPP column ports each with an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o-ring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seal</a:t>
            </a:r>
            <a:endParaRPr lang="en-GB" sz="14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3524" y="4219223"/>
            <a:ext cx="4175116" cy="1746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600" dirty="0" smtClean="0">
                <a:ln w="0"/>
                <a:solidFill>
                  <a:schemeClr val="tx1"/>
                </a:solidFill>
              </a:rPr>
              <a:t>Plug-side manifold </a:t>
            </a:r>
            <a:r>
              <a:rPr lang="en-GB" sz="1600" dirty="0">
                <a:ln w="0"/>
                <a:solidFill>
                  <a:schemeClr val="tx1"/>
                </a:solidFill>
              </a:rPr>
              <a:t>end block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44.45 mm square 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Al. bar, 50 </a:t>
            </a:r>
            <a:r>
              <a:rPr lang="en-GB" sz="1400" dirty="0">
                <a:ln w="0"/>
                <a:solidFill>
                  <a:schemeClr val="tx1"/>
                </a:solidFill>
              </a:rPr>
              <a:t>mm length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25 mm duct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diam</a:t>
            </a:r>
            <a:endParaRPr lang="en-GB" sz="1400" dirty="0">
              <a:ln w="0"/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1x </a:t>
            </a:r>
            <a:r>
              <a:rPr lang="en-GB" sz="1400" dirty="0">
                <a:ln w="0"/>
                <a:solidFill>
                  <a:schemeClr val="tx1"/>
                </a:solidFill>
              </a:rPr>
              <a:t>3/8 female 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BSPP column port with an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o-ring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seal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Bolted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o-ring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seal to manifold</a:t>
            </a:r>
            <a:endParaRPr lang="en-GB" sz="140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19193" r="17870" b="21562"/>
          <a:stretch>
            <a:fillRect/>
          </a:stretch>
        </p:blipFill>
        <p:spPr bwMode="auto">
          <a:xfrm>
            <a:off x="7285010" y="881702"/>
            <a:ext cx="12604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52845" y="1471562"/>
            <a:ext cx="7527091" cy="882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600" dirty="0">
                <a:ln w="0"/>
                <a:solidFill>
                  <a:schemeClr val="tx1"/>
                </a:solidFill>
              </a:rPr>
              <a:t>Flexible tubing connector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custom 316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st.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st.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Rotarex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</a:t>
            </a:r>
            <a:r>
              <a:rPr lang="en-GB" sz="1400" dirty="0">
                <a:ln w="0"/>
                <a:solidFill>
                  <a:schemeClr val="tx1"/>
                </a:solidFill>
              </a:rPr>
              <a:t>fitting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10 mm O.D tube compression 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end-connection to column transfer lines (7/10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Legris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PU tubing)</a:t>
            </a:r>
            <a:endParaRPr lang="en-GB" sz="1400" dirty="0">
              <a:ln w="0"/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Male G 3/8 with integrated </a:t>
            </a:r>
            <a:r>
              <a:rPr lang="en-GB" sz="1400" dirty="0" err="1" smtClean="0">
                <a:ln w="0"/>
                <a:solidFill>
                  <a:schemeClr val="tx1"/>
                </a:solidFill>
              </a:rPr>
              <a:t>o-ring</a:t>
            </a:r>
            <a:r>
              <a:rPr lang="en-GB" sz="1400" dirty="0" smtClean="0">
                <a:ln w="0"/>
                <a:solidFill>
                  <a:schemeClr val="tx1"/>
                </a:solidFill>
              </a:rPr>
              <a:t> seal</a:t>
            </a:r>
            <a:endParaRPr lang="en-GB" sz="14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6326" y="2663625"/>
            <a:ext cx="3883026" cy="1249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600" dirty="0" smtClean="0">
                <a:ln w="0"/>
                <a:solidFill>
                  <a:schemeClr val="tx1"/>
                </a:solidFill>
              </a:rPr>
              <a:t>Double </a:t>
            </a:r>
            <a:r>
              <a:rPr lang="en-GB" sz="1600" dirty="0">
                <a:ln w="0"/>
                <a:solidFill>
                  <a:schemeClr val="tx1"/>
                </a:solidFill>
              </a:rPr>
              <a:t>shutoff quick release coupling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ln w="0"/>
                <a:solidFill>
                  <a:schemeClr val="tx1"/>
                </a:solidFill>
              </a:rPr>
              <a:t>Parker RECTUS series, 27 KB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316 </a:t>
            </a:r>
            <a:r>
              <a:rPr lang="en-GB" sz="1400" dirty="0">
                <a:ln w="0"/>
                <a:solidFill>
                  <a:schemeClr val="tx1"/>
                </a:solidFill>
              </a:rPr>
              <a:t>stainless steel, 10 mm bore </a:t>
            </a:r>
            <a:r>
              <a:rPr lang="en-GB" sz="1400" dirty="0" err="1">
                <a:ln w="0"/>
                <a:solidFill>
                  <a:schemeClr val="tx1"/>
                </a:solidFill>
              </a:rPr>
              <a:t>diam</a:t>
            </a:r>
            <a:r>
              <a:rPr lang="en-GB" sz="1400" dirty="0">
                <a:ln w="0"/>
                <a:solidFill>
                  <a:schemeClr val="tx1"/>
                </a:solidFill>
              </a:rPr>
              <a:t> </a:t>
            </a:r>
            <a:endParaRPr lang="en-GB" sz="1400" dirty="0" smtClean="0">
              <a:ln w="0"/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3/8 BSPP end connections (female to tube fitting, and male to manifold ports)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ln w="0"/>
                <a:solidFill>
                  <a:schemeClr val="tx1"/>
                </a:solidFill>
              </a:rPr>
              <a:t>22ml air inclusion/spillage volume</a:t>
            </a:r>
          </a:p>
        </p:txBody>
      </p:sp>
      <p:pic>
        <p:nvPicPr>
          <p:cNvPr id="11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46" y="2504299"/>
            <a:ext cx="12890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3489481" y="1621531"/>
            <a:ext cx="728951" cy="5107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24440" y="2797125"/>
            <a:ext cx="1043928" cy="5418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694432" y="4709777"/>
            <a:ext cx="619125" cy="5723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068678" y="4770686"/>
            <a:ext cx="81674" cy="11302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61F6-3C33-46A3-A61B-AA3D3A227D2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37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34963" y="207309"/>
            <a:ext cx="11522075" cy="1143000"/>
          </a:xfrm>
        </p:spPr>
        <p:txBody>
          <a:bodyPr anchor="ctr"/>
          <a:lstStyle/>
          <a:p>
            <a:r>
              <a:rPr lang="en-GB" altLang="en-US" sz="2800" b="1" dirty="0"/>
              <a:t>P</a:t>
            </a:r>
            <a:r>
              <a:rPr lang="en-GB" altLang="en-US" sz="2800" b="1" dirty="0" smtClean="0"/>
              <a:t>ressure </a:t>
            </a:r>
            <a:r>
              <a:rPr lang="en-GB" altLang="en-US" sz="2800" b="1" dirty="0" smtClean="0"/>
              <a:t>loss </a:t>
            </a:r>
            <a:r>
              <a:rPr lang="en-GB" altLang="en-US" sz="2800" b="1" dirty="0" smtClean="0"/>
              <a:t>estimates (J. </a:t>
            </a:r>
            <a:r>
              <a:rPr lang="en-GB" altLang="en-US" sz="2800" b="1" dirty="0" err="1" smtClean="0"/>
              <a:t>Kariuki</a:t>
            </a:r>
            <a:r>
              <a:rPr lang="en-GB" altLang="en-US" sz="2800" b="1" dirty="0"/>
              <a:t> </a:t>
            </a:r>
            <a:r>
              <a:rPr lang="en-GB" altLang="en-US" sz="2800" b="1" dirty="0" smtClean="0"/>
              <a:t>et all.)</a:t>
            </a:r>
            <a:endParaRPr lang="en-GB" altLang="en-US" sz="2800" b="1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34963" y="1350309"/>
            <a:ext cx="11522075" cy="3705225"/>
          </a:xfrm>
        </p:spPr>
        <p:txBody>
          <a:bodyPr/>
          <a:lstStyle/>
          <a:p>
            <a:r>
              <a:rPr lang="en-GB" altLang="en-US" sz="1800" dirty="0" smtClean="0"/>
              <a:t>Coolant: </a:t>
            </a:r>
            <a:r>
              <a:rPr lang="en-GB" altLang="en-US" sz="1800" dirty="0" err="1" smtClean="0"/>
              <a:t>Novec</a:t>
            </a:r>
            <a:r>
              <a:rPr lang="en-US" sz="1800" dirty="0"/>
              <a:t>(</a:t>
            </a:r>
            <a:r>
              <a:rPr lang="en-US" sz="1800" b="1" dirty="0"/>
              <a:t>™</a:t>
            </a:r>
            <a:r>
              <a:rPr lang="en-US" sz="1800" dirty="0"/>
              <a:t>)</a:t>
            </a:r>
            <a:r>
              <a:rPr lang="en-GB" altLang="en-US" sz="1800" dirty="0" smtClean="0"/>
              <a:t> </a:t>
            </a:r>
            <a:r>
              <a:rPr lang="en-GB" altLang="en-US" sz="1800" dirty="0" smtClean="0"/>
              <a:t>649, </a:t>
            </a:r>
            <a:r>
              <a:rPr lang="el-GR" altLang="en-US" sz="1800" dirty="0" smtClean="0"/>
              <a:t>ρ</a:t>
            </a:r>
            <a:r>
              <a:rPr lang="en-GB" altLang="en-US" sz="1800" dirty="0" smtClean="0"/>
              <a:t> = 1600 kg/m</a:t>
            </a:r>
            <a:r>
              <a:rPr lang="en-GB" altLang="en-US" sz="1800" baseline="30000" dirty="0" smtClean="0"/>
              <a:t>3</a:t>
            </a:r>
            <a:r>
              <a:rPr lang="en-GB" altLang="en-US" sz="1800" dirty="0" smtClean="0"/>
              <a:t>, </a:t>
            </a:r>
            <a:r>
              <a:rPr lang="el-GR" altLang="en-US" sz="1800" dirty="0" smtClean="0"/>
              <a:t>μ</a:t>
            </a:r>
            <a:r>
              <a:rPr lang="en-GB" altLang="en-US" sz="1800" dirty="0" smtClean="0"/>
              <a:t> = 0.64 </a:t>
            </a:r>
            <a:r>
              <a:rPr lang="en-GB" altLang="en-US" sz="1800" dirty="0" err="1" smtClean="0"/>
              <a:t>mPas</a:t>
            </a:r>
            <a:r>
              <a:rPr lang="en-GB" altLang="en-US" sz="1800" dirty="0" smtClean="0"/>
              <a:t>, Q =  1800 L/h per line</a:t>
            </a:r>
          </a:p>
          <a:p>
            <a:r>
              <a:rPr lang="en-GB" altLang="en-US" sz="1800" dirty="0" smtClean="0"/>
              <a:t>Key pressure loss points:</a:t>
            </a:r>
          </a:p>
          <a:p>
            <a:pPr lvl="1"/>
            <a:r>
              <a:rPr lang="en-GB" altLang="en-US" sz="1600" dirty="0" smtClean="0">
                <a:solidFill>
                  <a:schemeClr val="tx1"/>
                </a:solidFill>
              </a:rPr>
              <a:t>coolant transfer lines into detector (25.4 mm I.D BUNA-N hose), ΔP   ̴ -0.01 bar/m</a:t>
            </a:r>
          </a:p>
          <a:p>
            <a:pPr lvl="2"/>
            <a:r>
              <a:rPr lang="en-GB" altLang="en-US" sz="1400" dirty="0" smtClean="0"/>
              <a:t>may require multiple bends and fittings between magnetic shielding and manifold, not accounted for here</a:t>
            </a:r>
          </a:p>
          <a:p>
            <a:pPr lvl="1"/>
            <a:r>
              <a:rPr lang="en-GB" altLang="en-US" sz="1600" dirty="0" smtClean="0">
                <a:solidFill>
                  <a:schemeClr val="tx1"/>
                </a:solidFill>
              </a:rPr>
              <a:t>coolant transfer lines to columns (8 mm I.D PA tubing), ΔP   ̴ -0.04 bar/m</a:t>
            </a:r>
          </a:p>
          <a:p>
            <a:pPr lvl="1"/>
            <a:r>
              <a:rPr lang="en-GB" altLang="en-US" sz="1600" dirty="0" smtClean="0">
                <a:solidFill>
                  <a:schemeClr val="tx1"/>
                </a:solidFill>
              </a:rPr>
              <a:t>Parker RECTUS 27 double-end shutoff connector: ΔP   ̴ -0.03 bar per connector</a:t>
            </a:r>
          </a:p>
          <a:p>
            <a:r>
              <a:rPr lang="en-GB" altLang="en-US" sz="1800" b="1" dirty="0" smtClean="0"/>
              <a:t>Total estimated pressure loss* across cooling loop   ̴ -0.35 bar (including factor of 2)</a:t>
            </a:r>
          </a:p>
          <a:p>
            <a:pPr lvl="1"/>
            <a:r>
              <a:rPr lang="en-GB" altLang="en-US" sz="1400" dirty="0" smtClean="0">
                <a:solidFill>
                  <a:schemeClr val="tx1"/>
                </a:solidFill>
              </a:rPr>
              <a:t>*</a:t>
            </a:r>
            <a:r>
              <a:rPr lang="en-GB" altLang="en-US" sz="1600" dirty="0" smtClean="0">
                <a:solidFill>
                  <a:schemeClr val="tx1"/>
                </a:solidFill>
              </a:rPr>
              <a:t>not accounting for cold bar, full bore connectors and adapters, bends,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etc</a:t>
            </a:r>
            <a:r>
              <a:rPr lang="en-GB" altLang="en-US" sz="1600" dirty="0" smtClean="0">
                <a:solidFill>
                  <a:schemeClr val="tx1"/>
                </a:solidFill>
              </a:rPr>
              <a:t>, along cooling loop</a:t>
            </a:r>
          </a:p>
          <a:p>
            <a:r>
              <a:rPr lang="en-GB" altLang="en-US" sz="1800" b="1" dirty="0" smtClean="0"/>
              <a:t>Prototype tests at CERN indicate ΔP across the cold bar = -0.25 bar (6 mm duct </a:t>
            </a:r>
            <a:r>
              <a:rPr lang="en-GB" altLang="en-US" sz="1800" b="1" dirty="0" err="1" smtClean="0"/>
              <a:t>diam</a:t>
            </a:r>
            <a:r>
              <a:rPr lang="en-GB" altLang="en-US" sz="1800" b="1" dirty="0" smtClean="0"/>
              <a:t>, C6F14, 2.2 L/min)</a:t>
            </a:r>
          </a:p>
          <a:p>
            <a:pPr lvl="1"/>
            <a:r>
              <a:rPr lang="en-GB" altLang="en-US" sz="1600" dirty="0" smtClean="0">
                <a:solidFill>
                  <a:schemeClr val="tx1"/>
                </a:solidFill>
              </a:rPr>
              <a:t>for comparison, my estimate (for 6 mm duct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diam</a:t>
            </a:r>
            <a:r>
              <a:rPr lang="en-GB" altLang="en-US" sz="1600" dirty="0" smtClean="0">
                <a:solidFill>
                  <a:schemeClr val="tx1"/>
                </a:solidFill>
              </a:rPr>
              <a:t>,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Novec</a:t>
            </a:r>
            <a:r>
              <a:rPr lang="en-US" sz="1600" dirty="0"/>
              <a:t>(</a:t>
            </a:r>
            <a:r>
              <a:rPr lang="en-US" sz="1600" b="1" dirty="0"/>
              <a:t>™</a:t>
            </a:r>
            <a:r>
              <a:rPr lang="en-US" sz="1600" dirty="0"/>
              <a:t>)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649, 2.7 L/min) is -0.35 bar</a:t>
            </a:r>
          </a:p>
          <a:p>
            <a:r>
              <a:rPr lang="en-GB" altLang="en-US" sz="1800" dirty="0" smtClean="0"/>
              <a:t>Post EDR plan to test a cooling circuit prototype for more accurate pressure drop estimates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RICH1 Upgrade EDR Cooling Mechanics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1E3CF7-3042-466C-BBDA-F958E04CA9F5}" type="slidenum">
              <a:rPr lang="en-GB" altLang="en-US" smtClean="0">
                <a:solidFill>
                  <a:srgbClr val="898989"/>
                </a:solidFill>
              </a:rPr>
              <a:pPr/>
              <a:t>23</a:t>
            </a:fld>
            <a:endParaRPr lang="en-GB" altLang="en-US" smtClean="0">
              <a:solidFill>
                <a:srgbClr val="898989"/>
              </a:solidFill>
            </a:endParaRPr>
          </a:p>
        </p:txBody>
      </p:sp>
      <p:sp>
        <p:nvSpPr>
          <p:cNvPr id="23558" name="Date Placeholder 5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898989"/>
                </a:solidFill>
              </a:rPr>
              <a:t>27 September 2017</a:t>
            </a:r>
            <a:endParaRPr lang="en-GB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897" y="276315"/>
            <a:ext cx="9025003" cy="697304"/>
          </a:xfrm>
        </p:spPr>
        <p:txBody>
          <a:bodyPr>
            <a:normAutofit/>
          </a:bodyPr>
          <a:lstStyle/>
          <a:p>
            <a:r>
              <a:rPr lang="en-GB" altLang="en-US" sz="28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To do </a:t>
            </a:r>
            <a:r>
              <a:rPr lang="en-GB" altLang="en-US" sz="2800" b="1" dirty="0" err="1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temptative</a:t>
            </a:r>
            <a:r>
              <a:rPr lang="en-GB" altLang="en-US" sz="28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list toward production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465" y="1384509"/>
            <a:ext cx="10515600" cy="435133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de-DE" sz="2000" dirty="0" smtClean="0"/>
              <a:t>Test small prototypes with finalized DBs and </a:t>
            </a:r>
            <a:r>
              <a:rPr lang="en-GB" altLang="de-DE" sz="2000" dirty="0" err="1" smtClean="0"/>
              <a:t>Ecs</a:t>
            </a:r>
            <a:r>
              <a:rPr lang="en-GB" altLang="de-DE" sz="2000" dirty="0"/>
              <a:t> </a:t>
            </a:r>
            <a:r>
              <a:rPr lang="en-GB" altLang="de-DE" sz="2000" dirty="0" smtClean="0"/>
              <a:t>to validate current design</a:t>
            </a:r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Finalize T-bar drawings with prototype outcome</a:t>
            </a:r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merging RICH1 and RICH2 T-bar specs as possible</a:t>
            </a:r>
            <a:endParaRPr lang="en-GB" altLang="de-DE" sz="2000" dirty="0"/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Review drawings of end-blocks manifolds and rails</a:t>
            </a:r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Unify as possible nuts and bolts with RICH1: screws, O-rings, threads, fittings, hoses</a:t>
            </a:r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Review cable tray </a:t>
            </a:r>
            <a:r>
              <a:rPr lang="en-GB" altLang="de-DE" sz="2000" dirty="0" err="1" smtClean="0"/>
              <a:t>wrt</a:t>
            </a:r>
            <a:r>
              <a:rPr lang="en-GB" altLang="de-DE" sz="2000" dirty="0" smtClean="0"/>
              <a:t> HV, LV, </a:t>
            </a:r>
            <a:r>
              <a:rPr lang="en-GB" altLang="de-DE" sz="2000" dirty="0" err="1" smtClean="0"/>
              <a:t>fibers</a:t>
            </a:r>
            <a:r>
              <a:rPr lang="en-GB" altLang="de-DE" sz="2000" dirty="0" smtClean="0"/>
              <a:t> requirements (e.g. fixing holes)</a:t>
            </a:r>
          </a:p>
          <a:p>
            <a:pPr>
              <a:spcBef>
                <a:spcPct val="0"/>
              </a:spcBef>
            </a:pPr>
            <a:r>
              <a:rPr lang="en-GB" altLang="de-DE" sz="2000" dirty="0" smtClean="0"/>
              <a:t>Check if possible unify other items: cassette, cable fastening ….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de-DE" sz="2000" dirty="0" smtClean="0"/>
          </a:p>
          <a:p>
            <a:pPr>
              <a:spcBef>
                <a:spcPct val="0"/>
              </a:spcBef>
            </a:pPr>
            <a:endParaRPr lang="en-GB" altLang="de-DE" sz="2000" dirty="0"/>
          </a:p>
          <a:p>
            <a:pPr>
              <a:spcBef>
                <a:spcPct val="0"/>
              </a:spcBef>
            </a:pPr>
            <a:endParaRPr lang="en-GB" altLang="de-DE" sz="2000" dirty="0"/>
          </a:p>
          <a:p>
            <a:pPr>
              <a:spcBef>
                <a:spcPct val="0"/>
              </a:spcBef>
            </a:pPr>
            <a:endParaRPr lang="en-GB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288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RICH2 </a:t>
            </a:r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schedule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10366" y="6310570"/>
            <a:ext cx="465228" cy="3934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25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4328" y="1893130"/>
            <a:ext cx="12084786" cy="4450746"/>
            <a:chOff x="64328" y="1893130"/>
            <a:chExt cx="12084786" cy="44507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r="86"/>
            <a:stretch/>
          </p:blipFill>
          <p:spPr>
            <a:xfrm>
              <a:off x="128658" y="4152180"/>
              <a:ext cx="12020456" cy="219169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28" y="1893130"/>
              <a:ext cx="12076804" cy="2235215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015490" y="815912"/>
            <a:ext cx="7478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Finalize drawings by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Cern</a:t>
            </a:r>
            <a:r>
              <a:rPr lang="en-GB" sz="1600" dirty="0" smtClean="0"/>
              <a:t> tenders and orders ~ July -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Receive material &gt; October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</a:t>
            </a:r>
            <a:r>
              <a:rPr lang="en-GB" sz="1600" dirty="0" smtClean="0"/>
              <a:t>arts QC/acceptance and columns mechanics assembly &gt; November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77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970" y="2143818"/>
            <a:ext cx="3800046" cy="198246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dirty="0" smtClean="0">
                <a:latin typeface="+mn-lt"/>
              </a:rPr>
              <a:t>Thanks!</a:t>
            </a:r>
            <a:br>
              <a:rPr lang="en-GB" sz="6000" b="1" dirty="0" smtClean="0">
                <a:latin typeface="+mn-lt"/>
              </a:rPr>
            </a:br>
            <a:r>
              <a:rPr lang="en-GB" b="1" dirty="0">
                <a:latin typeface="+mn-lt"/>
              </a:rPr>
              <a:t/>
            </a:r>
            <a:br>
              <a:rPr lang="en-GB" b="1" dirty="0">
                <a:latin typeface="+mn-lt"/>
              </a:rPr>
            </a:br>
            <a:r>
              <a:rPr lang="en-GB" b="1" dirty="0" smtClean="0">
                <a:latin typeface="+mn-lt"/>
              </a:rPr>
              <a:t/>
            </a:r>
            <a:br>
              <a:rPr lang="en-GB" b="1" dirty="0" smtClean="0">
                <a:latin typeface="+mn-lt"/>
              </a:rPr>
            </a:br>
            <a:r>
              <a:rPr lang="en-GB" b="1" dirty="0" smtClean="0">
                <a:latin typeface="+mn-lt"/>
              </a:rPr>
              <a:t>SPARE follows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7228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117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27</a:t>
            </a:fld>
            <a:endParaRPr lang="it-IT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1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177" y="1192669"/>
            <a:ext cx="473746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SzPct val="150000"/>
            </a:pPr>
            <a:r>
              <a:rPr lang="en-US" sz="2000" b="1" dirty="0" smtClean="0">
                <a:cs typeface="Arial" panose="020B0604020202020204" pitchFamily="34" charset="0"/>
              </a:rPr>
              <a:t>ECs and electronics requirements: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mechanical support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positioning precision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“direct as possible” cooling…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To </a:t>
            </a:r>
            <a:r>
              <a:rPr lang="en-GB" dirty="0" err="1" smtClean="0">
                <a:cs typeface="Arial" panose="020B0604020202020204" pitchFamily="34" charset="0"/>
              </a:rPr>
              <a:t>Ecs</a:t>
            </a:r>
            <a:r>
              <a:rPr lang="en-GB" dirty="0" smtClean="0">
                <a:cs typeface="Arial" panose="020B0604020202020204" pitchFamily="34" charset="0"/>
              </a:rPr>
              <a:t> (target temperature &lt; 35 C) 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To DBs (main heat sources)</a:t>
            </a:r>
            <a:endParaRPr lang="en-US" dirty="0" smtClean="0"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50000"/>
            </a:pPr>
            <a:r>
              <a:rPr lang="en-US" b="1" dirty="0" smtClean="0">
                <a:cs typeface="Arial" panose="020B0604020202020204" pitchFamily="34" charset="0"/>
              </a:rPr>
              <a:t>Thus</a:t>
            </a:r>
            <a:r>
              <a:rPr lang="en-US" dirty="0" smtClean="0">
                <a:cs typeface="Arial" panose="020B0604020202020204" pitchFamily="34" charset="0"/>
              </a:rPr>
              <a:t>: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Cooling embedded in the mechanical support</a:t>
            </a:r>
            <a:endParaRPr lang="en-US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DBs with components facing the T-bar</a:t>
            </a:r>
          </a:p>
          <a:p>
            <a:pPr>
              <a:buClr>
                <a:srgbClr val="0070C0"/>
              </a:buClr>
              <a:buSzPct val="150000"/>
            </a:pPr>
            <a:r>
              <a:rPr lang="en-US" b="1" dirty="0" smtClean="0">
                <a:cs typeface="Arial" panose="020B0604020202020204" pitchFamily="34" charset="0"/>
              </a:rPr>
              <a:t>Final T-bar design: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two plates, 12 and 15 </a:t>
            </a:r>
            <a:r>
              <a:rPr lang="en-US" dirty="0">
                <a:cs typeface="Arial" panose="020B0604020202020204" pitchFamily="34" charset="0"/>
              </a:rPr>
              <a:t>mm thick,  1.4 m long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ast </a:t>
            </a:r>
            <a:r>
              <a:rPr lang="en-US" dirty="0">
                <a:cs typeface="Arial" panose="020B0604020202020204" pitchFamily="34" charset="0"/>
              </a:rPr>
              <a:t>aluminum </a:t>
            </a:r>
            <a:r>
              <a:rPr lang="en-US" dirty="0" smtClean="0">
                <a:cs typeface="Arial" panose="020B0604020202020204" pitchFamily="34" charset="0"/>
              </a:rPr>
              <a:t>plates, pre-milled AW5083</a:t>
            </a: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2 drilled cooling ducts, </a:t>
            </a:r>
            <a:r>
              <a:rPr lang="en-US" dirty="0" smtClean="0">
                <a:cs typeface="Arial" panose="020B0604020202020204" pitchFamily="34" charset="0"/>
              </a:rPr>
              <a:t>6mm diam., directly machined in the bar spine to minimize thermal interfaces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coolant flowing in </a:t>
            </a:r>
            <a:r>
              <a:rPr lang="en-US" dirty="0">
                <a:cs typeface="Arial" panose="020B0604020202020204" pitchFamily="34" charset="0"/>
              </a:rPr>
              <a:t>opposite </a:t>
            </a:r>
            <a:r>
              <a:rPr lang="en-US" dirty="0" smtClean="0">
                <a:cs typeface="Arial" panose="020B0604020202020204" pitchFamily="34" charset="0"/>
              </a:rPr>
              <a:t>directions to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 group connections at one end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improve temperature uniformity </a:t>
            </a: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52996" y="1190616"/>
            <a:ext cx="6616489" cy="4633218"/>
            <a:chOff x="1752448" y="2383851"/>
            <a:chExt cx="5763049" cy="403559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93"/>
            <a:stretch/>
          </p:blipFill>
          <p:spPr bwMode="auto">
            <a:xfrm>
              <a:off x="2124891" y="2383851"/>
              <a:ext cx="5373189" cy="1585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" r="33565" b="1"/>
            <a:stretch/>
          </p:blipFill>
          <p:spPr bwMode="auto">
            <a:xfrm>
              <a:off x="1752448" y="3987498"/>
              <a:ext cx="5763049" cy="243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8" y="260649"/>
            <a:ext cx="4965290" cy="69730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RICHx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 T-bar design history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2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926" y="1154905"/>
            <a:ext cx="57781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First </a:t>
            </a:r>
            <a:r>
              <a:rPr lang="it-IT" dirty="0" err="1" smtClean="0"/>
              <a:t>prototype</a:t>
            </a:r>
            <a:r>
              <a:rPr lang="it-IT" dirty="0" smtClean="0"/>
              <a:t> with </a:t>
            </a:r>
            <a:r>
              <a:rPr lang="it-IT" dirty="0" err="1" smtClean="0"/>
              <a:t>thicker</a:t>
            </a:r>
            <a:r>
              <a:rPr lang="it-IT" dirty="0" smtClean="0"/>
              <a:t> spine (</a:t>
            </a:r>
            <a:r>
              <a:rPr lang="it-IT" dirty="0" err="1" smtClean="0"/>
              <a:t>thinner</a:t>
            </a:r>
            <a:r>
              <a:rPr lang="it-IT" dirty="0" smtClean="0"/>
              <a:t> </a:t>
            </a:r>
            <a:r>
              <a:rPr lang="it-IT" dirty="0" err="1" smtClean="0"/>
              <a:t>DBs</a:t>
            </a:r>
            <a:r>
              <a:rPr lang="it-IT" dirty="0" smtClean="0"/>
              <a:t>), </a:t>
            </a:r>
            <a:r>
              <a:rPr lang="it-IT" dirty="0" err="1" smtClean="0"/>
              <a:t>suggested</a:t>
            </a:r>
            <a:r>
              <a:rPr lang="it-IT" dirty="0" smtClean="0"/>
              <a:t> to </a:t>
            </a:r>
            <a:r>
              <a:rPr lang="it-IT" dirty="0" err="1" smtClean="0"/>
              <a:t>drill</a:t>
            </a:r>
            <a:r>
              <a:rPr lang="it-IT" dirty="0" smtClean="0"/>
              <a:t> large </a:t>
            </a:r>
            <a:r>
              <a:rPr lang="it-IT" dirty="0" err="1" smtClean="0"/>
              <a:t>ducts</a:t>
            </a:r>
            <a:r>
              <a:rPr lang="it-IT" dirty="0" smtClean="0"/>
              <a:t> for </a:t>
            </a:r>
            <a:r>
              <a:rPr lang="it-IT" dirty="0" err="1" smtClean="0"/>
              <a:t>cooling</a:t>
            </a:r>
            <a:r>
              <a:rPr lang="it-IT" dirty="0" smtClean="0"/>
              <a:t> and </a:t>
            </a:r>
            <a:r>
              <a:rPr lang="it-IT" dirty="0" err="1" smtClean="0"/>
              <a:t>weight</a:t>
            </a:r>
            <a:r>
              <a:rPr lang="it-IT" dirty="0" smtClean="0"/>
              <a:t> </a:t>
            </a:r>
            <a:r>
              <a:rPr lang="it-IT" dirty="0" err="1" smtClean="0"/>
              <a:t>reduction</a:t>
            </a:r>
            <a:r>
              <a:rPr lang="it-IT" dirty="0" smtClean="0"/>
              <a:t>.</a:t>
            </a:r>
            <a:endParaRPr lang="it-IT" dirty="0" smtClean="0"/>
          </a:p>
          <a:p>
            <a:r>
              <a:rPr lang="it-IT" dirty="0" err="1" smtClean="0"/>
              <a:t>Soon</a:t>
            </a:r>
            <a:r>
              <a:rPr lang="it-IT" dirty="0" smtClean="0"/>
              <a:t> </a:t>
            </a:r>
            <a:r>
              <a:rPr lang="it-IT" dirty="0" err="1" smtClean="0"/>
              <a:t>evident</a:t>
            </a:r>
            <a:r>
              <a:rPr lang="it-IT" dirty="0" smtClean="0"/>
              <a:t> by </a:t>
            </a:r>
            <a:r>
              <a:rPr lang="it-IT" dirty="0" err="1" smtClean="0"/>
              <a:t>calculation</a:t>
            </a:r>
            <a:r>
              <a:rPr lang="it-IT" dirty="0" smtClean="0"/>
              <a:t> and </a:t>
            </a:r>
            <a:r>
              <a:rPr lang="it-IT" dirty="0" err="1" smtClean="0"/>
              <a:t>simulation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be </a:t>
            </a:r>
            <a:r>
              <a:rPr lang="it-IT" dirty="0" err="1" smtClean="0"/>
              <a:t>better</a:t>
            </a:r>
            <a:r>
              <a:rPr lang="it-IT" dirty="0" smtClean="0"/>
              <a:t> to reduce cross </a:t>
            </a:r>
            <a:r>
              <a:rPr lang="it-IT" dirty="0" err="1" smtClean="0"/>
              <a:t>section</a:t>
            </a:r>
            <a:r>
              <a:rPr lang="it-IT" dirty="0" smtClean="0"/>
              <a:t> (</a:t>
            </a:r>
            <a:r>
              <a:rPr lang="it-IT" dirty="0" err="1" smtClean="0"/>
              <a:t>hydraulic</a:t>
            </a:r>
            <a:r>
              <a:rPr lang="it-IT" dirty="0" smtClean="0"/>
              <a:t> </a:t>
            </a:r>
            <a:r>
              <a:rPr lang="it-IT" dirty="0" err="1" smtClean="0"/>
              <a:t>diameter</a:t>
            </a:r>
            <a:r>
              <a:rPr lang="it-IT" dirty="0" smtClean="0"/>
              <a:t>) and/or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turbulence</a:t>
            </a:r>
            <a:endParaRPr lang="en-US" dirty="0"/>
          </a:p>
          <a:p>
            <a:r>
              <a:rPr lang="en-US" dirty="0"/>
              <a:t>Calculations, simulation and test to check effect of: 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Coolant </a:t>
            </a:r>
            <a:r>
              <a:rPr lang="en-US" dirty="0"/>
              <a:t>type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ducts dimension</a:t>
            </a:r>
            <a:r>
              <a:rPr lang="en-US" dirty="0"/>
              <a:t> 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 </a:t>
            </a:r>
            <a:r>
              <a:rPr lang="en-US" dirty="0"/>
              <a:t>10 mm </a:t>
            </a:r>
            <a:r>
              <a:rPr lang="en-US" dirty="0" smtClean="0"/>
              <a:t>to 18 mm</a:t>
            </a:r>
            <a:endParaRPr lang="en-US" dirty="0"/>
          </a:p>
          <a:p>
            <a:pPr>
              <a:buClr>
                <a:srgbClr val="0070C0"/>
              </a:buClr>
              <a:buSzPct val="150000"/>
            </a:pPr>
            <a:r>
              <a:rPr lang="it-IT" dirty="0"/>
              <a:t>      (deep drilling and wall thickness constraints)</a:t>
            </a:r>
            <a:endParaRPr lang="en-US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Ducts section shape (e.g. annular)  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Baffles inside ducts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600" y="1023944"/>
            <a:ext cx="3600000" cy="29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92730" y="4491178"/>
            <a:ext cx="7329590" cy="1865915"/>
            <a:chOff x="710444" y="4770697"/>
            <a:chExt cx="6363653" cy="1620017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710444" y="4770697"/>
              <a:ext cx="3369542" cy="1620000"/>
              <a:chOff x="2207568" y="3356992"/>
              <a:chExt cx="2880001" cy="138464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977"/>
              <a:stretch>
                <a:fillRect/>
              </a:stretch>
            </p:blipFill>
            <p:spPr bwMode="auto">
              <a:xfrm rot="10800000">
                <a:off x="2207569" y="3356992"/>
                <a:ext cx="2880000" cy="1384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29977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207568" y="3933057"/>
                <a:ext cx="2664296" cy="288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altLang="en-US" sz="1400" dirty="0"/>
                  <a:t>Inserts to get annular x-section</a:t>
                </a:r>
              </a:p>
            </p:txBody>
          </p: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4196238" y="4770710"/>
              <a:ext cx="2877859" cy="1620004"/>
              <a:chOff x="2215843" y="4956780"/>
              <a:chExt cx="2880000" cy="162120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5843" y="4956780"/>
                <a:ext cx="2880000" cy="1621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215843" y="4990233"/>
                <a:ext cx="2448272" cy="288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altLang="en-US" sz="1400" dirty="0"/>
                  <a:t>Baffles to increase turbulence</a:t>
                </a:r>
              </a:p>
            </p:txBody>
          </p:sp>
        </p:grp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9531" y="260649"/>
            <a:ext cx="9431383" cy="697304"/>
          </a:xfrm>
        </p:spPr>
        <p:txBody>
          <a:bodyPr>
            <a:noAutofit/>
          </a:bodyPr>
          <a:lstStyle/>
          <a:p>
            <a:r>
              <a:rPr lang="en-US" sz="3100" b="1" dirty="0" smtClean="0">
                <a:solidFill>
                  <a:srgbClr val="0070C0"/>
                </a:solidFill>
                <a:latin typeface="+mn-lt"/>
              </a:rPr>
              <a:t>Cooling study of ducts with\</a:t>
            </a:r>
            <a:r>
              <a:rPr lang="en-US" sz="3100" b="1" dirty="0" err="1" smtClean="0">
                <a:solidFill>
                  <a:srgbClr val="0070C0"/>
                </a:solidFill>
                <a:latin typeface="+mn-lt"/>
              </a:rPr>
              <a:t>w.o</a:t>
            </a:r>
            <a:r>
              <a:rPr lang="en-US" sz="3100" b="1" dirty="0" smtClean="0">
                <a:solidFill>
                  <a:srgbClr val="0070C0"/>
                </a:solidFill>
                <a:latin typeface="+mn-lt"/>
              </a:rPr>
              <a:t>. inserts </a:t>
            </a:r>
            <a:endParaRPr lang="en-US" sz="3100" dirty="0">
              <a:latin typeface="+mn-lt"/>
            </a:endParaRPr>
          </a:p>
        </p:txBody>
      </p:sp>
      <p:sp>
        <p:nvSpPr>
          <p:cNvPr id="16" name="Slide Number Placeholder 6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E67819-3539-454D-BDCF-CC82964A98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600" y="3928117"/>
            <a:ext cx="3600000" cy="29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4646" r="4912"/>
          <a:stretch/>
        </p:blipFill>
        <p:spPr>
          <a:xfrm>
            <a:off x="6109062" y="1154905"/>
            <a:ext cx="1800201" cy="312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Preliminary cooling setup, cooled with 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water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4B6B-2F1A-4C21-9B66-DFCC364805F5}" type="slidenum">
              <a:rPr lang="it-IT" altLang="en-US"/>
              <a:pPr/>
              <a:t>29</a:t>
            </a:fld>
            <a:endParaRPr lang="it-IT" altLang="en-US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128838" y="4635456"/>
            <a:ext cx="8132762" cy="1997075"/>
            <a:chOff x="381" y="2717"/>
            <a:chExt cx="5123" cy="1258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2723"/>
              <a:ext cx="1672" cy="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2723"/>
              <a:ext cx="1663" cy="1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2717"/>
              <a:ext cx="1678" cy="1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9" y="1147218"/>
            <a:ext cx="11287919" cy="1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579" y="2717356"/>
            <a:ext cx="112879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it-IT" altLang="en-US" dirty="0" err="1" smtClean="0"/>
              <a:t>Resistors</a:t>
            </a:r>
            <a:r>
              <a:rPr lang="it-IT" altLang="en-US" dirty="0" smtClean="0"/>
              <a:t> </a:t>
            </a:r>
            <a:r>
              <a:rPr lang="it-IT" altLang="en-US" dirty="0"/>
              <a:t>overall power ~ 350W to simulate Ecs and </a:t>
            </a:r>
            <a:r>
              <a:rPr lang="it-IT" altLang="en-US" dirty="0" err="1" smtClean="0"/>
              <a:t>DBs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dissipation</a:t>
            </a:r>
            <a:r>
              <a:rPr lang="it-IT" altLang="en-US" dirty="0" smtClean="0"/>
              <a:t>. </a:t>
            </a:r>
            <a:r>
              <a:rPr lang="it-IT" altLang="en-US" dirty="0" err="1" smtClean="0"/>
              <a:t>Measurement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taken</a:t>
            </a:r>
            <a:r>
              <a:rPr lang="it-IT" altLang="en-US" dirty="0" smtClean="0"/>
              <a:t>:</a:t>
            </a:r>
            <a:endParaRPr lang="it-IT" altLang="en-US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en-US" dirty="0"/>
              <a:t>Coolant inlet temperature (PT100 probe immersed in flow)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en-US" dirty="0"/>
              <a:t>Coolant outlet temperature (PT100 probe immersed in flow)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en-US" dirty="0"/>
              <a:t>Pressure drop Inlet to outlet (differential probe)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en-US" dirty="0"/>
              <a:t>Flow (optical flowmeter 0 – 2 liters/1')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altLang="en-US" dirty="0"/>
              <a:t>Surface temperature IR camera</a:t>
            </a:r>
          </a:p>
          <a:p>
            <a:pPr>
              <a:buClrTx/>
              <a:buFontTx/>
              <a:buNone/>
            </a:pPr>
            <a:endParaRPr lang="it-IT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43560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98" y="3026541"/>
            <a:ext cx="1440000" cy="33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295467" y="260649"/>
            <a:ext cx="6671725" cy="697304"/>
          </a:xfrm>
        </p:spPr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RICH2 overview 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117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3</a:t>
            </a:fld>
            <a:endParaRPr lang="it-IT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020" y="1196752"/>
            <a:ext cx="5332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RICH2 detector layout </a:t>
            </a:r>
            <a:r>
              <a:rPr lang="it-IT" dirty="0" err="1" smtClean="0"/>
              <a:t>unchanged</a:t>
            </a:r>
            <a:endParaRPr lang="en-US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Two PDAs </a:t>
            </a:r>
            <a:r>
              <a:rPr lang="en-US" dirty="0" smtClean="0"/>
              <a:t>on both sides of </a:t>
            </a:r>
            <a:r>
              <a:rPr lang="en-US" dirty="0" err="1"/>
              <a:t>beampipe</a:t>
            </a:r>
            <a:r>
              <a:rPr lang="en-US" dirty="0" smtClean="0"/>
              <a:t>,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1.065 </a:t>
            </a:r>
            <a:r>
              <a:rPr lang="en-US" dirty="0"/>
              <a:t>rad tilting toward </a:t>
            </a:r>
            <a:r>
              <a:rPr lang="en-US" dirty="0" err="1" smtClean="0"/>
              <a:t>Velo</a:t>
            </a:r>
            <a:endParaRPr lang="en-US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PDAs lodged inside photon detector enclosure, facing </a:t>
            </a:r>
            <a:r>
              <a:rPr lang="en-US" dirty="0" smtClean="0"/>
              <a:t>quartz </a:t>
            </a:r>
            <a:r>
              <a:rPr lang="en-US" dirty="0" smtClean="0"/>
              <a:t>window</a:t>
            </a:r>
            <a:endParaRPr lang="en-US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PD Enclosure: magnetic shield and gas </a:t>
            </a:r>
            <a:r>
              <a:rPr lang="en-US" dirty="0" smtClean="0"/>
              <a:t>enclosure</a:t>
            </a:r>
            <a:endParaRPr lang="it-IT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Patch panel for services placed on top the access door.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6" y="3479208"/>
            <a:ext cx="4579428" cy="287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54" y="1381562"/>
            <a:ext cx="1800000" cy="27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58" y="188713"/>
            <a:ext cx="3654858" cy="666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16511" y="6343488"/>
            <a:ext cx="82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</a:rPr>
              <a:t>IR measurement on EC: M2 screws @ 0.4Nm, w/w.o thermal compound: </a:t>
            </a:r>
            <a:r>
              <a:rPr lang="it-IT" sz="1400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it-IT" sz="1400" dirty="0">
                <a:solidFill>
                  <a:prstClr val="black"/>
                </a:solidFill>
              </a:rPr>
              <a:t>t ~ 8</a:t>
            </a:r>
            <a:r>
              <a:rPr lang="it-IT" altLang="en-US" sz="1400" dirty="0">
                <a:cs typeface="Arial" charset="0"/>
              </a:rPr>
              <a:t> °</a:t>
            </a:r>
            <a:r>
              <a:rPr lang="it-IT" altLang="en-US" sz="1400" dirty="0"/>
              <a:t>C</a:t>
            </a:r>
            <a:endParaRPr lang="it-IT" sz="14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34" y="1021385"/>
            <a:ext cx="3884523" cy="541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2" r="11532" b="623"/>
          <a:stretch/>
        </p:blipFill>
        <p:spPr bwMode="auto">
          <a:xfrm>
            <a:off x="4126128" y="975057"/>
            <a:ext cx="2953941" cy="26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7348" y="3729068"/>
            <a:ext cx="6577561" cy="2560508"/>
            <a:chOff x="1119553" y="4043478"/>
            <a:chExt cx="5548715" cy="216000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113" y="4043478"/>
              <a:ext cx="2538155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553" y="4043478"/>
              <a:ext cx="288000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67" y="189768"/>
            <a:ext cx="6126825" cy="69730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ECs cooling efficiency</a:t>
            </a:r>
            <a:endParaRPr lang="en-US" sz="32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z="1400">
                <a:solidFill>
                  <a:schemeClr val="tx1"/>
                </a:solidFill>
              </a:rPr>
              <a:pPr/>
              <a:t>30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8" y="940984"/>
            <a:ext cx="3383767" cy="27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83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117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31</a:t>
            </a:fld>
            <a:endParaRPr lang="it-IT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endParaRPr lang="en-US" sz="16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818" y="1038848"/>
            <a:ext cx="81419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SzPct val="150000"/>
            </a:pPr>
            <a:r>
              <a:rPr lang="en-US" sz="1600" dirty="0"/>
              <a:t>Water, </a:t>
            </a:r>
            <a:r>
              <a:rPr lang="it-IT" sz="1600" dirty="0"/>
              <a:t>T</a:t>
            </a:r>
            <a:r>
              <a:rPr lang="it-IT" sz="1600" baseline="-25000" dirty="0"/>
              <a:t>in</a:t>
            </a:r>
            <a:r>
              <a:rPr lang="it-IT" sz="1600" dirty="0"/>
              <a:t> = ~ 21 °C </a:t>
            </a:r>
            <a:r>
              <a:rPr lang="en-US" sz="1600" dirty="0"/>
              <a:t>,  </a:t>
            </a:r>
            <a:r>
              <a:rPr lang="it-IT" sz="1600" dirty="0"/>
              <a:t>T</a:t>
            </a:r>
            <a:r>
              <a:rPr lang="it-IT" sz="1600" baseline="-25000" dirty="0"/>
              <a:t>out</a:t>
            </a:r>
            <a:r>
              <a:rPr lang="it-IT" sz="1600" dirty="0"/>
              <a:t> ~= 26 °C, Q~ 1 l/1’, P~350 W</a:t>
            </a:r>
            <a:endParaRPr lang="en-US" sz="1600" dirty="0"/>
          </a:p>
          <a:p>
            <a:pPr>
              <a:buClr>
                <a:srgbClr val="0070C0"/>
              </a:buClr>
              <a:buSzPct val="150000"/>
            </a:pPr>
            <a:r>
              <a:rPr lang="en-US" sz="1600" dirty="0"/>
              <a:t>NO BAFFLES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Average bar temp </a:t>
            </a:r>
            <a:r>
              <a:rPr lang="it-IT" sz="1600" dirty="0"/>
              <a:t>28.8 °C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 min face EC ~ </a:t>
            </a:r>
            <a:r>
              <a:rPr lang="it-IT" sz="1600" dirty="0"/>
              <a:t>25 °C 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 max face EC ~ </a:t>
            </a:r>
            <a:r>
              <a:rPr lang="it-IT" sz="1600" dirty="0"/>
              <a:t>28 °C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Max bar temperature ~ 31.5 °C </a:t>
            </a:r>
            <a:endParaRPr lang="en-US" sz="1600" dirty="0"/>
          </a:p>
          <a:p>
            <a:pPr>
              <a:buClr>
                <a:srgbClr val="0070C0"/>
              </a:buClr>
              <a:buSzPct val="150000"/>
            </a:pPr>
            <a:r>
              <a:rPr lang="en-US" sz="1600" dirty="0"/>
              <a:t>WITH BAFFLES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Average bar temp </a:t>
            </a:r>
            <a:r>
              <a:rPr lang="it-IT" sz="1600" dirty="0"/>
              <a:t>26.4 °C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 min face EC ~ </a:t>
            </a:r>
            <a:r>
              <a:rPr lang="it-IT" sz="1600" dirty="0"/>
              <a:t>22.5 °C 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 max face EC ~ </a:t>
            </a:r>
            <a:r>
              <a:rPr lang="it-IT" sz="1600" dirty="0"/>
              <a:t>26.5 °C</a:t>
            </a:r>
            <a:endParaRPr lang="en-US" sz="1600" dirty="0"/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Max bar temperature ~ 29.5 °C </a:t>
            </a:r>
          </a:p>
          <a:p>
            <a:pPr>
              <a:buClr>
                <a:srgbClr val="0070C0"/>
              </a:buClr>
              <a:buSzPct val="150000"/>
            </a:pPr>
            <a:r>
              <a:rPr lang="it-IT" sz="1600" dirty="0"/>
              <a:t>Fine! but </a:t>
            </a:r>
            <a:r>
              <a:rPr lang="en-US" sz="1600" dirty="0" err="1"/>
              <a:t>Dprex</a:t>
            </a:r>
            <a:r>
              <a:rPr lang="en-US" sz="1600" dirty="0"/>
              <a:t> (water) @1 l/1’: 0.21-0.27 bar/m </a:t>
            </a:r>
          </a:p>
          <a:p>
            <a:pPr marL="285750" indent="-285750">
              <a:buClr>
                <a:srgbClr val="0070C0"/>
              </a:buClr>
              <a:buSzPct val="150000"/>
              <a:buFont typeface="Symbol"/>
              <a:buChar char="Þ"/>
            </a:pPr>
            <a:r>
              <a:rPr lang="en-US" sz="1600" dirty="0"/>
              <a:t> C6F14 likely not acceptable</a:t>
            </a:r>
          </a:p>
          <a:p>
            <a:pPr>
              <a:buClr>
                <a:srgbClr val="0070C0"/>
              </a:buClr>
              <a:buSzPct val="150000"/>
            </a:pPr>
            <a:endParaRPr lang="en-US" sz="1600" dirty="0"/>
          </a:p>
          <a:p>
            <a:pPr marL="285750" indent="-285750">
              <a:buClr>
                <a:srgbClr val="0070C0"/>
              </a:buClr>
              <a:buSzPct val="150000"/>
              <a:buFont typeface="Symbol"/>
              <a:buChar char="Þ"/>
            </a:pPr>
            <a:r>
              <a:rPr lang="it-IT" sz="1600" dirty="0"/>
              <a:t> baseline: 6 mm diameter drilled ducts</a:t>
            </a:r>
            <a:endParaRPr lang="en-US" sz="1600" dirty="0"/>
          </a:p>
          <a:p>
            <a:pPr marL="2857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No inserts or baffles =&gt; simpler production</a:t>
            </a:r>
          </a:p>
          <a:p>
            <a:pPr marL="2857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Pressure drop &lt; 0.3 bar (ducts only), </a:t>
            </a:r>
          </a:p>
          <a:p>
            <a:pPr marL="2857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Coolant speed inside ducts ~ 1.5 m/s</a:t>
            </a:r>
          </a:p>
          <a:p>
            <a:pPr marL="2857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Margin to increase flow if needed &amp; possible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Heat exchange coefficient ~1400 W/m2K: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2.3x </a:t>
            </a:r>
            <a:r>
              <a:rPr lang="en-US" sz="1600" dirty="0" err="1"/>
              <a:t>wrt</a:t>
            </a:r>
            <a:r>
              <a:rPr lang="en-US" sz="1600" dirty="0"/>
              <a:t> 10mm duct (1</a:t>
            </a:r>
            <a:r>
              <a:rPr lang="en-US" sz="1600" baseline="30000" dirty="0"/>
              <a:t>st</a:t>
            </a:r>
            <a:r>
              <a:rPr lang="en-US" sz="1600" dirty="0"/>
              <a:t> prototype)</a:t>
            </a:r>
          </a:p>
          <a:p>
            <a:pPr marL="742950" lvl="1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1.4x </a:t>
            </a:r>
            <a:r>
              <a:rPr lang="en-US" sz="1600" dirty="0" err="1"/>
              <a:t>wrt</a:t>
            </a:r>
            <a:r>
              <a:rPr lang="en-US" sz="1600" dirty="0"/>
              <a:t> annular duct 10/8 mm in/out</a:t>
            </a:r>
            <a:endParaRPr lang="it-IT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98" y="1160698"/>
            <a:ext cx="3440381" cy="193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18" y="3019804"/>
            <a:ext cx="4512336" cy="370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8" y="260649"/>
            <a:ext cx="8675846" cy="69730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Cooling study: test with 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cylindrical inserts and baffles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75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1043132" y="6360813"/>
            <a:ext cx="62378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32</a:t>
            </a:fld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817" y="704800"/>
            <a:ext cx="97406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After reducing spine thickness, found deep-drilling </a:t>
            </a:r>
            <a:r>
              <a:rPr lang="en-US" dirty="0"/>
              <a:t>feasible as small as 5 mm =&gt; new scenario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Calculations of heat exchange and pressure drop, range 5 to 10 mm diam.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(flow to get Dt out-in of 5^C </a:t>
            </a:r>
            <a:r>
              <a:rPr lang="it-IT" dirty="0" smtClean="0"/>
              <a:t>@ ~ 350W/bar =&gt; </a:t>
            </a:r>
            <a:r>
              <a:rPr lang="it-IT" dirty="0"/>
              <a:t>water:  ~ 1 l/1’, C6F14 Qe =1 lw/1’ ~ 2.5 l/1’ )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Small diameters (&lt;7 mm) are more efficient than annular 10/8 mm cyl inserts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5 mm diameter pressure drop seems too high wrt overall 0.7 bar available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=&gt; best compromise: 6 mm diameter</a:t>
            </a:r>
          </a:p>
          <a:p>
            <a:pPr lvl="1" indent="-368300">
              <a:buClr>
                <a:srgbClr val="0070C0"/>
              </a:buClr>
              <a:buSzPct val="150000"/>
            </a:pPr>
            <a:endParaRPr lang="en-US" dirty="0"/>
          </a:p>
          <a:p>
            <a:pPr>
              <a:buClr>
                <a:srgbClr val="0070C0"/>
              </a:buClr>
              <a:buSzPct val="150000"/>
            </a:pPr>
            <a:endParaRPr lang="en-US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070C0"/>
              </a:buClr>
              <a:buSzPct val="150000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2799930"/>
            <a:ext cx="47974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92" y="2833316"/>
            <a:ext cx="4798695" cy="35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616280" y="2822740"/>
            <a:ext cx="1330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(one duct, 1.4 m long)</a:t>
            </a:r>
            <a:endParaRPr lang="en-US" sz="1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68" y="260649"/>
            <a:ext cx="5880396" cy="69730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Final cooling design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72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4" y="2968071"/>
            <a:ext cx="5575089" cy="3739740"/>
          </a:xfrm>
          <a:prstGeom prst="rect">
            <a:avLst/>
          </a:prstGeom>
        </p:spPr>
      </p:pic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7342189" y="9011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de-DE" sz="18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64664" y="1085849"/>
            <a:ext cx="53658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solidFill>
                  <a:prstClr val="black"/>
                </a:solidFill>
              </a:rPr>
              <a:t>Proportional behavior for flow above 0.5 l/min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solidFill>
                  <a:prstClr val="black"/>
                </a:solidFill>
              </a:rPr>
              <a:t>10 mm duct flow always higher </a:t>
            </a:r>
            <a:r>
              <a:rPr lang="el-GR" altLang="de-DE" dirty="0">
                <a:solidFill>
                  <a:prstClr val="black"/>
                </a:solidFill>
              </a:rPr>
              <a:t>Δ</a:t>
            </a:r>
            <a:r>
              <a:rPr lang="en-US" altLang="de-DE" dirty="0">
                <a:solidFill>
                  <a:prstClr val="black"/>
                </a:solidFill>
              </a:rPr>
              <a:t>T compared to 6 mm duct flow -&gt; benefit of a 6 mm pipe in respect of cooling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1783" y="260649"/>
            <a:ext cx="9318171" cy="69730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C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ooling test with C6F14  to confirm calculations 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(Simon, Christoph)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18" r="6705" b="6833"/>
          <a:stretch/>
        </p:blipFill>
        <p:spPr>
          <a:xfrm>
            <a:off x="6766559" y="2779565"/>
            <a:ext cx="4653552" cy="3928246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03589" y="1085849"/>
            <a:ext cx="569232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de-DE" dirty="0"/>
              <a:t>Δ</a:t>
            </a:r>
            <a:r>
              <a:rPr lang="en-US" altLang="de-DE" dirty="0"/>
              <a:t>p targeted &lt; 0.7 bar; including manifolds and fittings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dirty="0"/>
              <a:t>Confirms accuracy of calculations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de-DE" dirty="0"/>
              <a:t>Δ</a:t>
            </a:r>
            <a:r>
              <a:rPr lang="en-US" altLang="de-DE" dirty="0"/>
              <a:t>p of 5 mm duct becomes close to </a:t>
            </a:r>
            <a:r>
              <a:rPr lang="en-US" altLang="de-DE" dirty="0" smtClean="0"/>
              <a:t>limit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de-DE" dirty="0" smtClean="0"/>
              <a:t>6 mm duct diameter confirmed best trade-off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588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117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dirty="0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2462" y="4224657"/>
            <a:ext cx="8132926" cy="2003290"/>
            <a:chOff x="340514" y="3446681"/>
            <a:chExt cx="9877788" cy="252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40514" y="3446681"/>
              <a:ext cx="3314123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54052" y="3446681"/>
              <a:ext cx="3133387" cy="25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854" y="3446681"/>
              <a:ext cx="3231448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89963" y="1138757"/>
            <a:ext cx="60324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levelling plate to match </a:t>
            </a:r>
            <a:r>
              <a:rPr lang="en-US" sz="2000" dirty="0" smtClean="0"/>
              <a:t>DBs </a:t>
            </a:r>
            <a:r>
              <a:rPr lang="en-US" sz="2000" dirty="0"/>
              <a:t>hot components to T-bar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thermal pads between </a:t>
            </a:r>
            <a:r>
              <a:rPr lang="en-US" sz="2000" dirty="0" smtClean="0"/>
              <a:t>levelling plate </a:t>
            </a:r>
            <a:r>
              <a:rPr lang="en-US" sz="2000" dirty="0"/>
              <a:t>and dissipating </a:t>
            </a:r>
          </a:p>
          <a:p>
            <a:pPr>
              <a:buClr>
                <a:srgbClr val="0070C0"/>
              </a:buClr>
              <a:buSzPct val="150000"/>
            </a:pPr>
            <a:r>
              <a:rPr lang="it-IT" sz="2000" dirty="0"/>
              <a:t> </a:t>
            </a:r>
            <a:r>
              <a:rPr lang="it-IT" sz="2000" dirty="0" smtClean="0"/>
              <a:t>    </a:t>
            </a:r>
            <a:r>
              <a:rPr lang="it-IT" sz="2000" dirty="0" err="1" smtClean="0"/>
              <a:t>FPGAs</a:t>
            </a:r>
            <a:r>
              <a:rPr lang="it-IT" sz="2000" dirty="0"/>
              <a:t>, GBTs, DCDCs, Tx</a:t>
            </a:r>
            <a:endParaRPr lang="en-US" sz="2000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/>
              <a:t>“</a:t>
            </a:r>
            <a:r>
              <a:rPr lang="en-US" sz="2000" dirty="0" err="1" smtClean="0"/>
              <a:t>DB+plate</a:t>
            </a:r>
            <a:r>
              <a:rPr lang="en-US" sz="2000" dirty="0" smtClean="0"/>
              <a:t> </a:t>
            </a:r>
            <a:r>
              <a:rPr lang="en-US" sz="2000" dirty="0"/>
              <a:t>sandwich ” screwed to T-bar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low roughness &amp; </a:t>
            </a:r>
            <a:r>
              <a:rPr lang="en-US" sz="2000" dirty="0" smtClean="0"/>
              <a:t>good flatness </a:t>
            </a:r>
            <a:r>
              <a:rPr lang="en-US" sz="2000" dirty="0"/>
              <a:t>of bar &amp; </a:t>
            </a:r>
            <a:r>
              <a:rPr lang="en-US" sz="2000" dirty="0" err="1" smtClean="0"/>
              <a:t>LPlates</a:t>
            </a:r>
            <a:r>
              <a:rPr lang="en-US" sz="2000" dirty="0" smtClean="0"/>
              <a:t> are required to ensure thermal contact and precise positioning </a:t>
            </a:r>
            <a:endParaRPr lang="en-US" sz="2000" dirty="0"/>
          </a:p>
          <a:p>
            <a:pPr>
              <a:buClr>
                <a:srgbClr val="0070C0"/>
              </a:buClr>
              <a:buSzPct val="150000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7" y="260649"/>
            <a:ext cx="8562636" cy="69730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DBs thermal interface to T-bar: levelling plate</a:t>
            </a:r>
            <a:endParaRPr lang="en-US" sz="3200" dirty="0">
              <a:latin typeface="+mn-lt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8"/>
          <a:stretch/>
        </p:blipFill>
        <p:spPr bwMode="auto">
          <a:xfrm>
            <a:off x="6585555" y="1372131"/>
            <a:ext cx="549904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00" y="4248996"/>
            <a:ext cx="3600000" cy="19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5555" y="3904505"/>
            <a:ext cx="5527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70C0"/>
              </a:buClr>
              <a:buSzPct val="150000"/>
            </a:pPr>
            <a:r>
              <a:rPr lang="it-IT" sz="1600" dirty="0"/>
              <a:t>Updated design, </a:t>
            </a:r>
            <a:r>
              <a:rPr lang="it-IT" sz="1600" dirty="0" err="1"/>
              <a:t>proposing</a:t>
            </a:r>
            <a:r>
              <a:rPr lang="it-IT" sz="1600" dirty="0"/>
              <a:t> </a:t>
            </a:r>
            <a:r>
              <a:rPr lang="it-IT" sz="1600" dirty="0" err="1" smtClean="0"/>
              <a:t>bended</a:t>
            </a:r>
            <a:r>
              <a:rPr lang="it-IT" sz="1600" dirty="0" smtClean="0"/>
              <a:t> </a:t>
            </a:r>
            <a:r>
              <a:rPr lang="it-IT" sz="1600" dirty="0" err="1" smtClean="0"/>
              <a:t>copper</a:t>
            </a:r>
            <a:r>
              <a:rPr lang="it-IT" sz="1600" dirty="0" smtClean="0"/>
              <a:t> </a:t>
            </a:r>
            <a:r>
              <a:rPr lang="it-IT" sz="1600" dirty="0" err="1" smtClean="0"/>
              <a:t>plates</a:t>
            </a:r>
            <a:r>
              <a:rPr lang="it-IT" sz="1600" dirty="0" smtClean="0"/>
              <a:t> </a:t>
            </a:r>
            <a:r>
              <a:rPr lang="it-IT" sz="1600" dirty="0"/>
              <a:t>to </a:t>
            </a:r>
            <a:r>
              <a:rPr lang="it-IT" sz="1600" dirty="0" err="1"/>
              <a:t>reach</a:t>
            </a:r>
            <a:r>
              <a:rPr lang="it-IT" sz="1600" dirty="0"/>
              <a:t> </a:t>
            </a:r>
            <a:r>
              <a:rPr lang="it-IT" sz="1600" dirty="0" smtClean="0"/>
              <a:t>DCDC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89963" y="3856551"/>
            <a:ext cx="209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70C0"/>
              </a:buClr>
              <a:buSzPct val="150000"/>
            </a:pPr>
            <a:r>
              <a:rPr lang="it-IT" sz="1600" dirty="0" smtClean="0"/>
              <a:t>First </a:t>
            </a:r>
            <a:r>
              <a:rPr lang="it-IT" sz="1600" dirty="0" err="1" smtClean="0"/>
              <a:t>conceptual</a:t>
            </a:r>
            <a:r>
              <a:rPr lang="it-IT" sz="1600" dirty="0" smtClean="0"/>
              <a:t> design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74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T-bar cooling </a:t>
            </a:r>
            <a:r>
              <a:rPr lang="en-GB" sz="3200" b="1" dirty="0" smtClean="0">
                <a:solidFill>
                  <a:srgbClr val="0070C0"/>
                </a:solidFill>
                <a:latin typeface="+mn-lt"/>
              </a:rPr>
              <a:t>connections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678274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/>
              <a:pPr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t>35</a:t>
            </a:fld>
            <a:endParaRPr lang="it-IT"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dirty="0"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39389"/>
          <a:stretch/>
        </p:blipFill>
        <p:spPr>
          <a:xfrm>
            <a:off x="362143" y="1893130"/>
            <a:ext cx="3516225" cy="1193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0" y="3103459"/>
            <a:ext cx="3256725" cy="3618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33" y="3018498"/>
            <a:ext cx="3227843" cy="3001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258" y="1404616"/>
            <a:ext cx="4845816" cy="2632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940" y="4228442"/>
            <a:ext cx="4699976" cy="204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29256"/>
          <a:stretch/>
        </p:blipFill>
        <p:spPr>
          <a:xfrm>
            <a:off x="3748618" y="1962053"/>
            <a:ext cx="3892500" cy="11414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5429" y="5446724"/>
            <a:ext cx="2694322" cy="278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88121" y="5104597"/>
            <a:ext cx="2740012" cy="2623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7003" y="896909"/>
            <a:ext cx="9231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Swagelok example: 3/8” usually similar outer size of ¼” =&gt; will modify </a:t>
            </a:r>
            <a:r>
              <a:rPr lang="en-GB" dirty="0" err="1" smtClean="0"/>
              <a:t>endblocks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Hoses diam. In 7mm, out 10mm , PU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Quick connectors </a:t>
            </a:r>
            <a:r>
              <a:rPr lang="en-GB" dirty="0" err="1" smtClean="0"/>
              <a:t>tbd</a:t>
            </a:r>
            <a:r>
              <a:rPr lang="en-GB" dirty="0" smtClean="0"/>
              <a:t> (test ongoing by </a:t>
            </a:r>
            <a:r>
              <a:rPr lang="en-GB" dirty="0" smtClean="0"/>
              <a:t>Christoph F. @ </a:t>
            </a:r>
            <a:r>
              <a:rPr lang="en-GB" dirty="0" err="1" smtClean="0"/>
              <a:t>Cern</a:t>
            </a:r>
            <a:r>
              <a:rPr lang="en-GB" dirty="0" smtClean="0"/>
              <a:t>)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72" y="787777"/>
            <a:ext cx="4485681" cy="5889391"/>
          </a:xfrm>
        </p:spPr>
      </p:pic>
      <p:sp>
        <p:nvSpPr>
          <p:cNvPr id="8" name="Titel 4"/>
          <p:cNvSpPr txBox="1">
            <a:spLocks/>
          </p:cNvSpPr>
          <p:nvPr/>
        </p:nvSpPr>
        <p:spPr bwMode="auto">
          <a:xfrm>
            <a:off x="2423592" y="350361"/>
            <a:ext cx="691276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Double 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E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nd 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S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hut 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O</a:t>
            </a: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ff (DESO) connection, e.g. Swagelok</a:t>
            </a:r>
            <a:endParaRPr lang="en-GB" altLang="de-DE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672064" y="1124744"/>
            <a:ext cx="381712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Swagelok </a:t>
            </a:r>
            <a:r>
              <a:rPr lang="en-GB" altLang="de-DE" sz="1600" dirty="0" err="1">
                <a:latin typeface="Calibri" panose="020F0502020204030204" pitchFamily="34" charset="0"/>
              </a:rPr>
              <a:t>catalog</a:t>
            </a:r>
            <a:endParaRPr lang="en-GB" altLang="de-DE" sz="16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SS </a:t>
            </a:r>
            <a:r>
              <a:rPr lang="en-GB" altLang="de-DE" sz="1600" dirty="0" err="1">
                <a:latin typeface="Calibri" panose="020F0502020204030204" pitchFamily="34" charset="0"/>
              </a:rPr>
              <a:t>Aisi</a:t>
            </a:r>
            <a:r>
              <a:rPr lang="en-GB" altLang="de-DE" sz="1600" dirty="0">
                <a:latin typeface="Calibri" panose="020F0502020204030204" pitchFamily="34" charset="0"/>
              </a:rPr>
              <a:t> 316 available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O-rings material: EPDM?, </a:t>
            </a:r>
            <a:r>
              <a:rPr lang="en-GB" altLang="de-DE" sz="1600" dirty="0" err="1">
                <a:latin typeface="Calibri" panose="020F0502020204030204" pitchFamily="34" charset="0"/>
              </a:rPr>
              <a:t>t.b.c</a:t>
            </a:r>
            <a:r>
              <a:rPr lang="en-GB" altLang="de-DE" sz="1600" dirty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Size &amp; flow coefficient </a:t>
            </a:r>
            <a:r>
              <a:rPr lang="en-GB" altLang="de-DE" sz="1600" dirty="0">
                <a:latin typeface="Calibri" panose="020F0502020204030204" pitchFamily="34" charset="0"/>
              </a:rPr>
              <a:t>to be </a:t>
            </a:r>
            <a:r>
              <a:rPr lang="en-GB" altLang="de-DE" sz="1600" dirty="0">
                <a:latin typeface="Calibri" panose="020F0502020204030204" pitchFamily="34" charset="0"/>
              </a:rPr>
              <a:t>chosen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Probably expensive …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Not really small ….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Miniature size also available, small </a:t>
            </a:r>
            <a:r>
              <a:rPr lang="en-GB" altLang="de-DE" sz="1600" dirty="0" err="1">
                <a:latin typeface="Calibri" panose="020F0502020204030204" pitchFamily="34" charset="0"/>
              </a:rPr>
              <a:t>Cv</a:t>
            </a:r>
            <a:r>
              <a:rPr lang="en-GB" altLang="de-DE" sz="1600" dirty="0">
                <a:latin typeface="Calibri" panose="020F0502020204030204" pitchFamily="34" charset="0"/>
              </a:rPr>
              <a:t> </a:t>
            </a:r>
            <a:endParaRPr lang="en-GB" altLang="de-DE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1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4"/>
          <p:cNvSpPr txBox="1">
            <a:spLocks/>
          </p:cNvSpPr>
          <p:nvPr/>
        </p:nvSpPr>
        <p:spPr bwMode="auto">
          <a:xfrm>
            <a:off x="2495600" y="350361"/>
            <a:ext cx="655272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de-DE" sz="2000" b="1" dirty="0">
                <a:solidFill>
                  <a:schemeClr val="accent1"/>
                </a:solidFill>
                <a:cs typeface="Arial" panose="020B0604020202020204" pitchFamily="34" charset="0"/>
              </a:rPr>
              <a:t>Hose for column pigtails, example</a:t>
            </a:r>
            <a:endParaRPr lang="en-GB" altLang="de-DE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91544" y="764704"/>
            <a:ext cx="72728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In case of C6F14: reinforced </a:t>
            </a:r>
            <a:r>
              <a:rPr lang="en-GB" altLang="de-DE" sz="1600" dirty="0" smtClean="0">
                <a:latin typeface="Calibri" panose="020F0502020204030204" pitchFamily="34" charset="0"/>
              </a:rPr>
              <a:t>hoses, robust </a:t>
            </a:r>
            <a:r>
              <a:rPr lang="en-GB" altLang="de-DE" sz="1600" dirty="0">
                <a:latin typeface="Calibri" panose="020F0502020204030204" pitchFamily="34" charset="0"/>
              </a:rPr>
              <a:t>and reliable circuit vs </a:t>
            </a:r>
            <a:r>
              <a:rPr lang="en-GB" altLang="de-DE" sz="1600" dirty="0" smtClean="0">
                <a:latin typeface="Calibri" panose="020F0502020204030204" pitchFamily="34" charset="0"/>
              </a:rPr>
              <a:t>spillages</a:t>
            </a:r>
            <a:endParaRPr lang="en-GB" altLang="de-DE" sz="16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Outer diameter ~ twice of inner diameter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S</a:t>
            </a:r>
            <a:r>
              <a:rPr lang="en-GB" altLang="de-DE" sz="1600" dirty="0">
                <a:latin typeface="Calibri" panose="020F0502020204030204" pitchFamily="34" charset="0"/>
              </a:rPr>
              <a:t>ize and </a:t>
            </a:r>
            <a:r>
              <a:rPr lang="en-GB" altLang="de-DE" sz="1600" dirty="0">
                <a:latin typeface="Calibri" panose="020F0502020204030204" pitchFamily="34" charset="0"/>
              </a:rPr>
              <a:t> material </a:t>
            </a:r>
            <a:r>
              <a:rPr lang="en-GB" altLang="de-DE" sz="1600" dirty="0">
                <a:latin typeface="Calibri" panose="020F0502020204030204" pitchFamily="34" charset="0"/>
              </a:rPr>
              <a:t>to be chosen: </a:t>
            </a:r>
            <a:r>
              <a:rPr lang="en-GB" altLang="de-DE" sz="1600" dirty="0">
                <a:latin typeface="Calibri" panose="020F0502020204030204" pitchFamily="34" charset="0"/>
              </a:rPr>
              <a:t>(1/4”, 3/8”, </a:t>
            </a:r>
            <a:r>
              <a:rPr lang="en-GB" altLang="de-DE" sz="1600" dirty="0">
                <a:latin typeface="Calibri" panose="020F0502020204030204" pitchFamily="34" charset="0"/>
              </a:rPr>
              <a:t>½”) - NBR, PA, PE</a:t>
            </a:r>
          </a:p>
          <a:p>
            <a:pPr>
              <a:spcBef>
                <a:spcPct val="0"/>
              </a:spcBef>
            </a:pPr>
            <a:r>
              <a:rPr lang="en-GB" altLang="de-DE" sz="1600" dirty="0">
                <a:latin typeface="Calibri" panose="020F0502020204030204" pitchFamily="34" charset="0"/>
              </a:rPr>
              <a:t>Size, flow coefficient </a:t>
            </a:r>
            <a:r>
              <a:rPr lang="en-GB" altLang="de-DE" sz="1600" dirty="0">
                <a:latin typeface="Calibri" panose="020F0502020204030204" pitchFamily="34" charset="0"/>
              </a:rPr>
              <a:t>to be </a:t>
            </a:r>
            <a:r>
              <a:rPr lang="en-GB" altLang="de-DE" sz="1600" dirty="0">
                <a:latin typeface="Calibri" panose="020F0502020204030204" pitchFamily="34" charset="0"/>
              </a:rPr>
              <a:t>understood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>
            <a:off x="1991544" y="1518545"/>
            <a:ext cx="7812360" cy="5328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76" y="4653137"/>
            <a:ext cx="4022216" cy="21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5946" y="3113259"/>
            <a:ext cx="26923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From </a:t>
            </a:r>
          </a:p>
          <a:p>
            <a:r>
              <a:rPr lang="en-US" sz="1000" dirty="0"/>
              <a:t>https</a:t>
            </a:r>
            <a:r>
              <a:rPr lang="en-US" sz="1000" dirty="0"/>
              <a:t>://detector-cooling.web.cern.ch/detector-cooling/data/Fluoro_Compatibility.htm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766461"/>
            <a:ext cx="8757160" cy="282866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47529" y="981076"/>
            <a:ext cx="309634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de-DE" sz="1800" dirty="0">
                <a:latin typeface="Calibri" panose="020F0502020204030204" pitchFamily="34" charset="0"/>
              </a:rPr>
              <a:t>Possible rubber/plastic candidates seem:</a:t>
            </a:r>
          </a:p>
          <a:p>
            <a:pPr>
              <a:spcBef>
                <a:spcPct val="0"/>
              </a:spcBef>
            </a:pPr>
            <a:r>
              <a:rPr lang="en-GB" altLang="de-DE" sz="1800" dirty="0">
                <a:latin typeface="Calibri" panose="020F0502020204030204" pitchFamily="34" charset="0"/>
              </a:rPr>
              <a:t>Buna / NBR</a:t>
            </a:r>
          </a:p>
          <a:p>
            <a:pPr>
              <a:spcBef>
                <a:spcPct val="0"/>
              </a:spcBef>
            </a:pPr>
            <a:r>
              <a:rPr lang="en-GB" altLang="de-DE" sz="1800" dirty="0">
                <a:latin typeface="Calibri" panose="020F0502020204030204" pitchFamily="34" charset="0"/>
              </a:rPr>
              <a:t>Polyurethane PU/PUR</a:t>
            </a:r>
          </a:p>
          <a:p>
            <a:pPr>
              <a:spcBef>
                <a:spcPct val="0"/>
              </a:spcBef>
            </a:pPr>
            <a:r>
              <a:rPr lang="en-GB" altLang="de-DE" sz="1800" dirty="0">
                <a:latin typeface="Calibri" panose="020F0502020204030204" pitchFamily="34" charset="0"/>
              </a:rPr>
              <a:t>Silicone, SIR</a:t>
            </a:r>
          </a:p>
          <a:p>
            <a:pPr>
              <a:spcBef>
                <a:spcPct val="0"/>
              </a:spcBef>
            </a:pPr>
            <a:endParaRPr lang="en-GB" altLang="de-DE" sz="18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sz="1800" dirty="0">
                <a:latin typeface="Calibri" panose="020F0502020204030204" pitchFamily="34" charset="0"/>
              </a:rPr>
              <a:t>To be confirmed …</a:t>
            </a:r>
            <a:endParaRPr lang="en-GB" altLang="de-DE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7991"/>
          <a:stretch/>
        </p:blipFill>
        <p:spPr>
          <a:xfrm>
            <a:off x="4655841" y="116632"/>
            <a:ext cx="5976866" cy="3718188"/>
          </a:xfrm>
          <a:prstGeom prst="rect">
            <a:avLst/>
          </a:prstGeom>
        </p:spPr>
      </p:pic>
      <p:sp>
        <p:nvSpPr>
          <p:cNvPr id="8" name="Titel 4"/>
          <p:cNvSpPr txBox="1">
            <a:spLocks/>
          </p:cNvSpPr>
          <p:nvPr/>
        </p:nvSpPr>
        <p:spPr bwMode="auto">
          <a:xfrm>
            <a:off x="1209006" y="368417"/>
            <a:ext cx="655272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de-DE" sz="20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Hoses material vs C6F14</a:t>
            </a:r>
            <a:endParaRPr lang="en-GB" altLang="de-DE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>
            <a:off x="4007768" y="2852937"/>
            <a:ext cx="1152128" cy="814321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1234" y="1080649"/>
            <a:ext cx="2319990" cy="56022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00092" y="939525"/>
            <a:ext cx="5257386" cy="5743376"/>
            <a:chOff x="3019292" y="1052736"/>
            <a:chExt cx="5257386" cy="57433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6281" y="1052736"/>
              <a:ext cx="1110397" cy="574337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184" y="4292737"/>
              <a:ext cx="2880000" cy="15410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9157" y="1203534"/>
              <a:ext cx="2880000" cy="1551693"/>
            </a:xfrm>
            <a:prstGeom prst="rect">
              <a:avLst/>
            </a:prstGeom>
          </p:spPr>
        </p:pic>
        <p:cxnSp>
          <p:nvCxnSpPr>
            <p:cNvPr id="11" name="Curved Connector 10"/>
            <p:cNvCxnSpPr/>
            <p:nvPr/>
          </p:nvCxnSpPr>
          <p:spPr>
            <a:xfrm>
              <a:off x="6753184" y="5808216"/>
              <a:ext cx="844391" cy="728619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>
              <a:off x="6687410" y="2054155"/>
              <a:ext cx="745308" cy="199250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 rot="10800000">
              <a:off x="3153252" y="1325898"/>
              <a:ext cx="776510" cy="572404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3019292" y="5808216"/>
              <a:ext cx="700444" cy="578320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909157" y="2796496"/>
              <a:ext cx="2880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Top of </a:t>
              </a:r>
              <a:r>
                <a:rPr lang="en-GB" sz="1400" dirty="0" smtClean="0"/>
                <a:t>column: </a:t>
              </a:r>
              <a:endParaRPr lang="en-GB" sz="1400" dirty="0"/>
            </a:p>
            <a:p>
              <a:r>
                <a:rPr lang="en-GB" sz="1400" dirty="0" smtClean="0"/>
                <a:t>Cooling U </a:t>
              </a:r>
              <a:r>
                <a:rPr lang="en-GB" sz="1400" dirty="0"/>
                <a:t>return </a:t>
              </a:r>
              <a:r>
                <a:rPr lang="en-GB" sz="1400" dirty="0" smtClean="0"/>
                <a:t>block and top cylindrical bearings 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73184" y="5932534"/>
              <a:ext cx="2961075" cy="7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Foot of </a:t>
              </a:r>
              <a:r>
                <a:rPr lang="en-GB" sz="1400" dirty="0" smtClean="0"/>
                <a:t>column:</a:t>
              </a:r>
              <a:endParaRPr lang="en-GB" sz="1400" dirty="0"/>
            </a:p>
            <a:p>
              <a:r>
                <a:rPr lang="en-GB" sz="1400" dirty="0" smtClean="0"/>
                <a:t>Cooling Inlet/outlet manifold block</a:t>
              </a:r>
              <a:r>
                <a:rPr lang="en-US" sz="1400" dirty="0"/>
                <a:t> </a:t>
              </a:r>
              <a:r>
                <a:rPr lang="en-US" sz="1400" dirty="0" smtClean="0"/>
                <a:t>and bottom bearings</a:t>
              </a:r>
              <a:endParaRPr lang="en-GB" sz="1400" dirty="0" smtClean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3719737" y="4869160"/>
              <a:ext cx="393077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3719736" y="4653136"/>
              <a:ext cx="39307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359696" y="4498734"/>
              <a:ext cx="4587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Out</a:t>
              </a:r>
            </a:p>
            <a:p>
              <a:r>
                <a:rPr lang="en-GB" sz="1400" dirty="0"/>
                <a:t>In</a:t>
              </a:r>
            </a:p>
            <a:p>
              <a:endParaRPr lang="en-GB" sz="14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66" y="260649"/>
            <a:ext cx="8910979" cy="697304"/>
          </a:xfrm>
        </p:spPr>
        <p:txBody>
          <a:bodyPr>
            <a:normAutofit fontScale="90000"/>
          </a:bodyPr>
          <a:lstStyle/>
          <a:p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Column </a:t>
            </a:r>
            <a:r>
              <a:rPr lang="en-GB" altLang="de-DE" sz="28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endblocks</a:t>
            </a:r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support </a:t>
            </a:r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bearings and </a:t>
            </a:r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cooling connections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21" y="1174429"/>
            <a:ext cx="342848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de-DE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Rack structure and rack </a:t>
            </a:r>
            <a:r>
              <a:rPr lang="en-GB" altLang="de-DE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rails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2403"/>
          <a:stretch/>
        </p:blipFill>
        <p:spPr>
          <a:xfrm>
            <a:off x="3361540" y="1244214"/>
            <a:ext cx="3285408" cy="54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0483" r="9607"/>
          <a:stretch/>
        </p:blipFill>
        <p:spPr>
          <a:xfrm>
            <a:off x="68925" y="1244214"/>
            <a:ext cx="3170533" cy="54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243" y="3944214"/>
            <a:ext cx="5003199" cy="2637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906" y="1244214"/>
            <a:ext cx="4677585" cy="24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632003" y="323150"/>
            <a:ext cx="813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GB" altLang="de-DE" sz="180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de-DE" sz="180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de-DE" sz="1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67" y="260649"/>
            <a:ext cx="9050316" cy="697304"/>
          </a:xfrm>
        </p:spPr>
        <p:txBody>
          <a:bodyPr>
            <a:normAutofit/>
          </a:bodyPr>
          <a:lstStyle/>
          <a:p>
            <a:r>
              <a:rPr lang="en-GB" altLang="en-US" sz="32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RICH2 </a:t>
            </a:r>
            <a:r>
              <a:rPr lang="en-GB" altLang="en-US" sz="32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PDA design</a:t>
            </a:r>
            <a:r>
              <a:rPr lang="en-GB" altLang="en-US" sz="32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: natural frequency study</a:t>
            </a:r>
            <a:r>
              <a:rPr lang="en-GB" altLang="de-DE" sz="3200" b="1" dirty="0" smtClean="0">
                <a:solidFill>
                  <a:schemeClr val="accent1"/>
                </a:solidFill>
                <a:latin typeface="+mn-lt"/>
              </a:rPr>
              <a:t>	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696" y="1087308"/>
            <a:ext cx="39990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Single column natural frequency: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Freq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/2L</a:t>
            </a:r>
            <a:r>
              <a:rPr lang="en-US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x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(EI/m’)</a:t>
            </a:r>
            <a:r>
              <a:rPr lang="en-US" sz="16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1/2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~ 15Hz (analytic) to 25Hz (FEM)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Depending on mass, constraints, </a:t>
            </a:r>
            <a:r>
              <a:rPr lang="en-GB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etc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0.5 mm bumpers along </a:t>
            </a:r>
            <a:r>
              <a:rPr lang="en-GB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colums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leaving 0.5 mm nominal clearance</a:t>
            </a:r>
          </a:p>
          <a:p>
            <a:endParaRPr lang="en-GB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Rack structure natural frequency:</a:t>
            </a:r>
          </a:p>
          <a:p>
            <a:endParaRPr lang="en-GB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GB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freq. 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~ 4Hz,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Set screws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GB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nd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freq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~12Hz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Stiffer sides</a:t>
            </a:r>
          </a:p>
          <a:p>
            <a:endParaRPr lang="en-GB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Following modes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oncern T-bars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GB" sz="16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rd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freq. ~13.5 Hz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ongruent with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ingle bar mode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nalytic calculation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622" y="3191831"/>
            <a:ext cx="3383002" cy="354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21" y="1245942"/>
            <a:ext cx="3870631" cy="1657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29" y="1245942"/>
            <a:ext cx="3870631" cy="1657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618" y="3191832"/>
            <a:ext cx="3205423" cy="3542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8035" y="3192240"/>
            <a:ext cx="3128825" cy="35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Rack structure and rack </a:t>
            </a:r>
            <a:r>
              <a:rPr lang="en-GB" altLang="de-DE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rails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40314"/>
          <a:stretch/>
        </p:blipFill>
        <p:spPr>
          <a:xfrm>
            <a:off x="8113027" y="1210072"/>
            <a:ext cx="3960869" cy="54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" y="3874904"/>
            <a:ext cx="3960000" cy="247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27" y="3874903"/>
            <a:ext cx="3960000" cy="2476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681" y="985267"/>
            <a:ext cx="821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Recycling</a:t>
            </a:r>
            <a:r>
              <a:rPr lang="en-GB" dirty="0" smtClean="0"/>
              <a:t> </a:t>
            </a:r>
            <a:r>
              <a:rPr lang="en-GB" dirty="0" smtClean="0"/>
              <a:t>current rails and insertion/adjustment system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Rails at increased </a:t>
            </a:r>
            <a:r>
              <a:rPr lang="en-GB" dirty="0" smtClean="0"/>
              <a:t>pitch: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dirty="0" smtClean="0"/>
              <a:t>improve</a:t>
            </a:r>
            <a:r>
              <a:rPr lang="en-GB" dirty="0" smtClean="0"/>
              <a:t> stability </a:t>
            </a:r>
            <a:endParaRPr lang="en-GB" dirty="0"/>
          </a:p>
          <a:p>
            <a:pPr marL="742950" lvl="1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allow manifold lodgement in between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Cooling manifolds below rails level, deep drilled bars (</a:t>
            </a:r>
            <a:r>
              <a:rPr lang="en-GB" dirty="0" smtClean="0"/>
              <a:t>stainless steel)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DESO Quick connectors for fast cooling disconnection (if acceptable </a:t>
            </a:r>
            <a:r>
              <a:rPr lang="en-GB" dirty="0" err="1" smtClean="0"/>
              <a:t>Dp</a:t>
            </a:r>
            <a:r>
              <a:rPr lang="en-GB" dirty="0" smtClean="0"/>
              <a:t>)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GB" dirty="0" smtClean="0"/>
              <a:t>Hoses length ~ 1.4, inner diameter </a:t>
            </a:r>
            <a:r>
              <a:rPr lang="en-GB" dirty="0" smtClean="0"/>
              <a:t>min. 7 mm </a:t>
            </a: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5">
                  <a:lumMod val="75000"/>
                </a:schemeClr>
              </a:buClr>
              <a:buSzPct val="1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066">
            <a:off x="243757" y="1545818"/>
            <a:ext cx="11603899" cy="508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5" y="3957731"/>
            <a:ext cx="4414916" cy="2759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844" y="1250188"/>
            <a:ext cx="3785176" cy="2868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67" y="260649"/>
            <a:ext cx="9050316" cy="697304"/>
          </a:xfrm>
        </p:spPr>
        <p:txBody>
          <a:bodyPr>
            <a:normAutofit/>
          </a:bodyPr>
          <a:lstStyle/>
          <a:p>
            <a:r>
              <a:rPr lang="en-GB" altLang="en-US" sz="32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RICH2 column design: bearings and rails</a:t>
            </a:r>
            <a:r>
              <a:rPr lang="en-GB" altLang="de-DE" sz="3200" b="1" dirty="0" smtClean="0">
                <a:solidFill>
                  <a:schemeClr val="accent1"/>
                </a:solidFill>
                <a:latin typeface="+mn-lt"/>
              </a:rPr>
              <a:t>	</a:t>
            </a:r>
            <a:endParaRPr lang="en-US" sz="3200" dirty="0">
              <a:latin typeface="+mn-lt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2260728" y="981075"/>
            <a:ext cx="7651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GB" altLang="de-DE" sz="180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de-DE" sz="180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de-DE" sz="1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194" y="981075"/>
            <a:ext cx="6042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/>
              <a:t>Sliding coupling btw column and top bearings with preloaded </a:t>
            </a:r>
          </a:p>
          <a:p>
            <a:pPr algn="r"/>
            <a:r>
              <a:rPr lang="en-GB" dirty="0" smtClean="0"/>
              <a:t>spring </a:t>
            </a:r>
            <a:r>
              <a:rPr lang="en-GB" dirty="0"/>
              <a:t>to compensate  pitch </a:t>
            </a:r>
            <a:r>
              <a:rPr lang="en-GB" dirty="0" smtClean="0"/>
              <a:t>mismatching btw rails thus ensuring </a:t>
            </a:r>
            <a:r>
              <a:rPr lang="en-GB" dirty="0" err="1" smtClean="0"/>
              <a:t>smoth</a:t>
            </a:r>
            <a:r>
              <a:rPr lang="en-GB" dirty="0" smtClean="0"/>
              <a:t> movement</a:t>
            </a:r>
            <a:endParaRPr lang="en-GB" dirty="0"/>
          </a:p>
          <a:p>
            <a:pPr algn="r"/>
            <a:r>
              <a:rPr lang="en-GB" dirty="0"/>
              <a:t>B</a:t>
            </a:r>
            <a:r>
              <a:rPr lang="en-GB" dirty="0" smtClean="0"/>
              <a:t>earings </a:t>
            </a:r>
            <a:r>
              <a:rPr lang="en-US" dirty="0" err="1"/>
              <a:t>Igus</a:t>
            </a:r>
            <a:r>
              <a:rPr lang="en-US" dirty="0"/>
              <a:t> </a:t>
            </a:r>
            <a:r>
              <a:rPr lang="en-US" dirty="0" smtClean="0"/>
              <a:t>OJUM-06-20 (low friction plastic)</a:t>
            </a:r>
          </a:p>
          <a:p>
            <a:pPr algn="r"/>
            <a:r>
              <a:rPr lang="en-GB" dirty="0" smtClean="0"/>
              <a:t>Rails </a:t>
            </a:r>
            <a:r>
              <a:rPr lang="en-US" dirty="0" err="1"/>
              <a:t>Igus</a:t>
            </a:r>
            <a:r>
              <a:rPr lang="en-US" dirty="0"/>
              <a:t> </a:t>
            </a:r>
            <a:r>
              <a:rPr lang="en-US" dirty="0" smtClean="0"/>
              <a:t>AWMU-20 (drawn aluminum)</a:t>
            </a:r>
          </a:p>
          <a:p>
            <a:pPr algn="r"/>
            <a:r>
              <a:rPr lang="en-US" dirty="0" smtClean="0"/>
              <a:t>Electrical </a:t>
            </a:r>
            <a:r>
              <a:rPr lang="en-US" dirty="0" smtClean="0"/>
              <a:t>I</a:t>
            </a:r>
            <a:r>
              <a:rPr lang="en-US" dirty="0" smtClean="0"/>
              <a:t>nsulating bearings, </a:t>
            </a:r>
          </a:p>
          <a:p>
            <a:pPr algn="r"/>
            <a:r>
              <a:rPr lang="en-US" dirty="0" smtClean="0"/>
              <a:t>T-bar connection to GND </a:t>
            </a:r>
            <a:endParaRPr lang="en-GB" dirty="0"/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8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988" y="3180113"/>
            <a:ext cx="2977521" cy="3600000"/>
          </a:xfrm>
          <a:prstGeom prst="rect">
            <a:avLst/>
          </a:prstGeom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424996" y="1010333"/>
            <a:ext cx="101802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Calibri" panose="020F050202020403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alibri" panose="020F050202020403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alibri" panose="020F0502020204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de-DE" sz="1800" dirty="0" smtClean="0">
                <a:latin typeface="Calibri" panose="020F0502020204030204" pitchFamily="34" charset="0"/>
              </a:rPr>
              <a:t>Columns </a:t>
            </a:r>
            <a:r>
              <a:rPr lang="en-GB" altLang="de-DE" sz="1800" dirty="0">
                <a:latin typeface="Calibri" panose="020F0502020204030204" pitchFamily="34" charset="0"/>
              </a:rPr>
              <a:t>maintenance shall be possible without disconnect services</a:t>
            </a:r>
          </a:p>
          <a:p>
            <a:pPr>
              <a:spcBef>
                <a:spcPct val="0"/>
              </a:spcBef>
            </a:pPr>
            <a:r>
              <a:rPr lang="en-GB" altLang="de-DE" sz="1800" dirty="0" smtClean="0">
                <a:latin typeface="Calibri" panose="020F0502020204030204" pitchFamily="34" charset="0"/>
              </a:rPr>
              <a:t>Disconnecting/unsealing cooling circuit </a:t>
            </a:r>
            <a:r>
              <a:rPr lang="en-GB" altLang="de-DE" sz="1800" dirty="0">
                <a:latin typeface="Calibri" panose="020F0502020204030204" pitchFamily="34" charset="0"/>
              </a:rPr>
              <a:t>should “never” be needed. </a:t>
            </a:r>
            <a:endParaRPr lang="en-GB" altLang="de-DE" sz="1800" dirty="0" smtClean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sz="1800" dirty="0" smtClean="0">
                <a:latin typeface="Calibri" panose="020F0502020204030204" pitchFamily="34" charset="0"/>
              </a:rPr>
              <a:t>Disconnecting services (</a:t>
            </a:r>
            <a:r>
              <a:rPr lang="en-GB" altLang="de-DE" sz="1800" dirty="0" err="1" smtClean="0">
                <a:latin typeface="Calibri" panose="020F0502020204030204" pitchFamily="34" charset="0"/>
              </a:rPr>
              <a:t>HV,LV,fibers</a:t>
            </a:r>
            <a:r>
              <a:rPr lang="en-GB" altLang="de-DE" sz="1800" dirty="0" smtClean="0">
                <a:latin typeface="Calibri" panose="020F0502020204030204" pitchFamily="34" charset="0"/>
              </a:rPr>
              <a:t>) </a:t>
            </a:r>
            <a:r>
              <a:rPr lang="en-GB" altLang="de-DE" sz="1800" dirty="0">
                <a:latin typeface="Calibri" panose="020F0502020204030204" pitchFamily="34" charset="0"/>
              </a:rPr>
              <a:t>should “never” be needed. </a:t>
            </a:r>
          </a:p>
          <a:p>
            <a:pPr>
              <a:spcBef>
                <a:spcPct val="0"/>
              </a:spcBef>
            </a:pPr>
            <a:r>
              <a:rPr lang="en-GB" altLang="de-DE" sz="1800" dirty="0" smtClean="0">
                <a:latin typeface="Calibri" panose="020F0502020204030204" pitchFamily="34" charset="0"/>
              </a:rPr>
              <a:t>Disconnection of services required </a:t>
            </a:r>
            <a:r>
              <a:rPr lang="en-GB" altLang="de-DE" sz="1800" dirty="0">
                <a:latin typeface="Calibri" panose="020F0502020204030204" pitchFamily="34" charset="0"/>
              </a:rPr>
              <a:t>only to </a:t>
            </a:r>
            <a:r>
              <a:rPr lang="en-GB" altLang="de-DE" sz="1800" dirty="0" smtClean="0">
                <a:latin typeface="Calibri" panose="020F0502020204030204" pitchFamily="34" charset="0"/>
              </a:rPr>
              <a:t>remove/replace </a:t>
            </a:r>
            <a:r>
              <a:rPr lang="en-GB" altLang="de-DE" sz="1800" dirty="0" smtClean="0">
                <a:latin typeface="Calibri" panose="020F0502020204030204" pitchFamily="34" charset="0"/>
              </a:rPr>
              <a:t>one full </a:t>
            </a:r>
            <a:r>
              <a:rPr lang="en-GB" altLang="de-DE" sz="1800" dirty="0" smtClean="0">
                <a:latin typeface="Calibri" panose="020F0502020204030204" pitchFamily="34" charset="0"/>
              </a:rPr>
              <a:t>column, </a:t>
            </a:r>
            <a:r>
              <a:rPr lang="en-GB" altLang="de-DE" sz="1800" dirty="0">
                <a:latin typeface="Calibri" panose="020F0502020204030204" pitchFamily="34" charset="0"/>
              </a:rPr>
              <a:t>or </a:t>
            </a:r>
            <a:r>
              <a:rPr lang="en-GB" altLang="de-DE" sz="1800" dirty="0" smtClean="0">
                <a:latin typeface="Calibri" panose="020F0502020204030204" pitchFamily="34" charset="0"/>
              </a:rPr>
              <a:t>removal of the </a:t>
            </a:r>
            <a:r>
              <a:rPr lang="en-GB" altLang="de-DE" sz="1800" dirty="0" smtClean="0">
                <a:latin typeface="Calibri" panose="020F0502020204030204" pitchFamily="34" charset="0"/>
              </a:rPr>
              <a:t>full </a:t>
            </a:r>
            <a:r>
              <a:rPr lang="en-GB" altLang="de-DE" sz="1800" dirty="0">
                <a:latin typeface="Calibri" panose="020F0502020204030204" pitchFamily="34" charset="0"/>
              </a:rPr>
              <a:t>rack </a:t>
            </a:r>
            <a:r>
              <a:rPr lang="en-GB" altLang="de-DE" sz="1800" dirty="0" smtClean="0">
                <a:latin typeface="Calibri" panose="020F0502020204030204" pitchFamily="34" charset="0"/>
              </a:rPr>
              <a:t>…</a:t>
            </a:r>
            <a:endParaRPr lang="en-GB" altLang="de-DE" sz="18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492" y="3164769"/>
            <a:ext cx="2831670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059" y="3125965"/>
            <a:ext cx="2771608" cy="36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04" y="2494325"/>
            <a:ext cx="3221429" cy="4231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0058" y="2210662"/>
            <a:ext cx="2868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Single column retracted, columns in the middle fully reachable for </a:t>
            </a:r>
            <a:r>
              <a:rPr lang="en-GB" sz="1400" dirty="0" smtClean="0"/>
              <a:t>maintenance </a:t>
            </a:r>
            <a:r>
              <a:rPr lang="en-GB" sz="1400" b="1" dirty="0" smtClean="0"/>
              <a:t>(165mm min. side clearance to access 1</a:t>
            </a:r>
            <a:r>
              <a:rPr lang="en-GB" sz="1400" b="1" baseline="30000" dirty="0" smtClean="0"/>
              <a:t>st</a:t>
            </a:r>
            <a:r>
              <a:rPr lang="en-GB" sz="1400" b="1" dirty="0" smtClean="0"/>
              <a:t>/last columns, </a:t>
            </a:r>
          </a:p>
          <a:p>
            <a:r>
              <a:rPr lang="en-GB" sz="1400" b="1" dirty="0"/>
              <a:t> </a:t>
            </a:r>
            <a:r>
              <a:rPr lang="en-GB" sz="1400" b="1" dirty="0" smtClean="0"/>
              <a:t>                                      if 12 columns) 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17722" y="2210662"/>
            <a:ext cx="2625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Single column </a:t>
            </a:r>
            <a:r>
              <a:rPr lang="en-GB" sz="1400" u="sng" dirty="0"/>
              <a:t>and full rack retracted</a:t>
            </a:r>
            <a:r>
              <a:rPr lang="en-GB" sz="1400" dirty="0"/>
              <a:t>, columns in the middle and  one side </a:t>
            </a:r>
            <a:r>
              <a:rPr lang="en-GB" sz="1400" dirty="0" smtClean="0"/>
              <a:t>(</a:t>
            </a:r>
            <a:r>
              <a:rPr lang="en-GB" sz="1400" dirty="0" err="1" smtClean="0"/>
              <a:t>Velo</a:t>
            </a:r>
            <a:r>
              <a:rPr lang="en-GB" sz="1400" dirty="0" smtClean="0"/>
              <a:t> side) fully </a:t>
            </a:r>
            <a:r>
              <a:rPr lang="en-GB" sz="1400" dirty="0"/>
              <a:t>reachable for maintenance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237476" y="2210662"/>
            <a:ext cx="2887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Full rack retracted, single column retracted </a:t>
            </a:r>
            <a:r>
              <a:rPr lang="en-GB" sz="1400" u="sng" dirty="0"/>
              <a:t>on rail extension</a:t>
            </a:r>
            <a:r>
              <a:rPr lang="en-GB" sz="1400" dirty="0"/>
              <a:t>, all columns fully reachable for maintenance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RICH2 “in situ” maintenance: ECs and DBs replacement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35528</TotalTime>
  <Words>2666</Words>
  <Application>Microsoft Office PowerPoint</Application>
  <PresentationFormat>Widescreen</PresentationFormat>
  <Paragraphs>406</Paragraphs>
  <Slides>38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Microsoft YaHei</vt:lpstr>
      <vt:lpstr>MS PGothic</vt:lpstr>
      <vt:lpstr>Arial</vt:lpstr>
      <vt:lpstr>Berlin Sans FB Demi</vt:lpstr>
      <vt:lpstr>Calibri</vt:lpstr>
      <vt:lpstr>Calibri Light</vt:lpstr>
      <vt:lpstr>Lucida Sans Unicode</vt:lpstr>
      <vt:lpstr>Symbol</vt:lpstr>
      <vt:lpstr>Office Theme</vt:lpstr>
      <vt:lpstr> RICH2 detector mechanics PRR   Massimo Benettoni – INFN Padova with thanks to all contributors</vt:lpstr>
      <vt:lpstr>PowerPoint Presentation</vt:lpstr>
      <vt:lpstr>RICH2 overview </vt:lpstr>
      <vt:lpstr>Column endblocks: support bearings and cooling connections</vt:lpstr>
      <vt:lpstr>Rack structure and rack rails</vt:lpstr>
      <vt:lpstr>RICH2 PDA design: natural frequency study </vt:lpstr>
      <vt:lpstr>Rack structure and rack rails</vt:lpstr>
      <vt:lpstr>RICH2 column design: bearings and rails </vt:lpstr>
      <vt:lpstr>RICH2 “in situ” maintenance: ECs and DBs replacement</vt:lpstr>
      <vt:lpstr>Finalized levelling plate (Christoph et all.)</vt:lpstr>
      <vt:lpstr>Single PDM T-bar prototype to qualify design</vt:lpstr>
      <vt:lpstr>T-bar assembly and geometric quality control</vt:lpstr>
      <vt:lpstr>RICH2 T-bar design status: endblocks, bearings and rails</vt:lpstr>
      <vt:lpstr>RICH2 T-bar prototype: endblocks, bearings and rails</vt:lpstr>
      <vt:lpstr>RICH2 T-bar cables and fiber tray</vt:lpstr>
      <vt:lpstr>Rich2 T-bar service routing: LV</vt:lpstr>
      <vt:lpstr>Rich2 T-bar service routing: HV</vt:lpstr>
      <vt:lpstr>Rich2 T-bar service routing: signals and control fibers</vt:lpstr>
      <vt:lpstr>RICH2 Cooling circuit main specs</vt:lpstr>
      <vt:lpstr>RICH2 Cooling circuit patch panel and manifold</vt:lpstr>
      <vt:lpstr>RICH2 Cooling patch panels</vt:lpstr>
      <vt:lpstr>RICH1 Manifold (James Kariuki et all.)</vt:lpstr>
      <vt:lpstr>Pressure loss estimates (J. Kariuki et all.)</vt:lpstr>
      <vt:lpstr>To do temptative list toward production</vt:lpstr>
      <vt:lpstr>RICH2 schedule</vt:lpstr>
      <vt:lpstr>Thanks!   SPARE follows</vt:lpstr>
      <vt:lpstr>RICHx T-bar design history</vt:lpstr>
      <vt:lpstr>Cooling study of ducts with\w.o. inserts </vt:lpstr>
      <vt:lpstr>Preliminary cooling setup, cooled with water</vt:lpstr>
      <vt:lpstr>ECs cooling efficiency</vt:lpstr>
      <vt:lpstr>Cooling study: test with cylindrical inserts and baffles</vt:lpstr>
      <vt:lpstr>Final cooling design</vt:lpstr>
      <vt:lpstr>Cooling test with C6F14  to confirm calculations (Simon, Christoph)</vt:lpstr>
      <vt:lpstr>DBs thermal interface to T-bar: levelling plate</vt:lpstr>
      <vt:lpstr>T-bar cooling connections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bmax</dc:creator>
  <cp:lastModifiedBy>bmax</cp:lastModifiedBy>
  <cp:revision>193</cp:revision>
  <dcterms:created xsi:type="dcterms:W3CDTF">2017-09-24T20:16:24Z</dcterms:created>
  <dcterms:modified xsi:type="dcterms:W3CDTF">2018-02-07T12:08:11Z</dcterms:modified>
</cp:coreProperties>
</file>