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handoutMasterIdLst>
    <p:handoutMasterId r:id="rId19"/>
  </p:handoutMasterIdLst>
  <p:sldIdLst>
    <p:sldId id="256" r:id="rId4"/>
    <p:sldId id="280" r:id="rId5"/>
    <p:sldId id="281" r:id="rId6"/>
    <p:sldId id="278" r:id="rId7"/>
    <p:sldId id="277" r:id="rId8"/>
    <p:sldId id="282" r:id="rId9"/>
    <p:sldId id="268" r:id="rId10"/>
    <p:sldId id="283" r:id="rId11"/>
    <p:sldId id="284" r:id="rId12"/>
    <p:sldId id="285" r:id="rId13"/>
    <p:sldId id="257" r:id="rId14"/>
    <p:sldId id="275" r:id="rId15"/>
    <p:sldId id="266" r:id="rId16"/>
    <p:sldId id="269" r:id="rId17"/>
  </p:sldIdLst>
  <p:sldSz cx="9144000" cy="6858000" type="screen4x3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C6DB8FD-38FA-4884-8A42-CEDEEB76F5CC}">
          <p14:sldIdLst>
            <p14:sldId id="256"/>
            <p14:sldId id="280"/>
            <p14:sldId id="281"/>
            <p14:sldId id="278"/>
            <p14:sldId id="277"/>
            <p14:sldId id="282"/>
            <p14:sldId id="268"/>
            <p14:sldId id="283"/>
            <p14:sldId id="284"/>
            <p14:sldId id="285"/>
            <p14:sldId id="257"/>
            <p14:sldId id="275"/>
            <p14:sldId id="266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0" d="100"/>
          <a:sy n="160" d="100"/>
        </p:scale>
        <p:origin x="-2132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2CD65F13-1CF0-43C0-BA56-F9456ED19DEF}" type="slidenum">
              <a:t>‹#›</a:t>
            </a:fld>
            <a:endParaRPr lang="it-IT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25031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26" name="Slide Image Placeholder 25"/>
          <p:cNvSpPr>
            <a:spLocks noGrp="1" noRot="1" noChangeAspect="1"/>
          </p:cNvSpPr>
          <p:nvPr>
            <p:ph type="sldImg" idx="2"/>
          </p:nvPr>
        </p:nvSpPr>
        <p:spPr>
          <a:xfrm>
            <a:off x="1106280" y="812880"/>
            <a:ext cx="5306759" cy="397007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27" name="Notes Placeholder 26"/>
          <p:cNvSpPr txBox="1">
            <a:spLocks noGrp="1"/>
          </p:cNvSpPr>
          <p:nvPr>
            <p:ph type="body" sz="quarter" idx="3"/>
          </p:nvPr>
        </p:nvSpPr>
        <p:spPr>
          <a:xfrm>
            <a:off x="755280" y="5078520"/>
            <a:ext cx="6010200" cy="4773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/>
          </a:p>
        </p:txBody>
      </p:sp>
      <p:sp>
        <p:nvSpPr>
          <p:cNvPr id="28" name="Header Placeholder 27"/>
          <p:cNvSpPr txBox="1">
            <a:spLocks noGrp="1"/>
          </p:cNvSpPr>
          <p:nvPr>
            <p:ph type="hdr" sz="quarter"/>
          </p:nvPr>
        </p:nvSpPr>
        <p:spPr>
          <a:xfrm>
            <a:off x="-360" y="0"/>
            <a:ext cx="3243240" cy="496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29" name="Date Placeholder 28"/>
          <p:cNvSpPr txBox="1">
            <a:spLocks noGrp="1"/>
          </p:cNvSpPr>
          <p:nvPr>
            <p:ph type="dt" idx="1"/>
          </p:nvPr>
        </p:nvSpPr>
        <p:spPr>
          <a:xfrm>
            <a:off x="4277880" y="0"/>
            <a:ext cx="3243240" cy="496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30" name="Footer Placeholder 29"/>
          <p:cNvSpPr txBox="1">
            <a:spLocks noGrp="1"/>
          </p:cNvSpPr>
          <p:nvPr>
            <p:ph type="ftr" sz="quarter" idx="4"/>
          </p:nvPr>
        </p:nvSpPr>
        <p:spPr>
          <a:xfrm>
            <a:off x="-360" y="10156320"/>
            <a:ext cx="3243240" cy="49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31" name="Slide Number Placeholder 30"/>
          <p:cNvSpPr txBox="1">
            <a:spLocks noGrp="1"/>
          </p:cNvSpPr>
          <p:nvPr>
            <p:ph type="sldNum" sz="quarter" idx="5"/>
          </p:nvPr>
        </p:nvSpPr>
        <p:spPr>
          <a:xfrm>
            <a:off x="4277880" y="10156320"/>
            <a:ext cx="3243240" cy="49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DAE6F274-C156-495A-A56E-1CC9EFE435D5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79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it-IT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1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A78B6E9B-93CD-4C18-A90C-8F1EB04BD09E}" type="slidenum">
              <a:t>11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B09C62D9-F0EB-4C24-8F69-2574AA656A82}" type="slidenum">
              <a:t>13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9663" y="812800"/>
            <a:ext cx="5318125" cy="3987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27840" cy="479088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2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3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4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5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0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/>
          <a:lstStyle/>
          <a:p>
            <a:pPr lvl="0"/>
            <a:fld id="{94D725EA-9363-45A1-AA4A-45C07382B151}" type="slidenum">
              <a:t>6</a:t>
            </a:fld>
            <a:endParaRPr lang="it-IT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5280" y="5078520"/>
            <a:ext cx="6048360" cy="481176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it-IT" kern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A4E07E-1349-4155-A4AD-F1A92778F218}" type="slidenum">
              <a:rPr lang="it-IT" altLang="en-US"/>
              <a:pPr/>
              <a:t>8</a:t>
            </a:fld>
            <a:endParaRPr lang="it-IT" altLang="en-US"/>
          </a:p>
        </p:txBody>
      </p:sp>
      <p:sp>
        <p:nvSpPr>
          <p:cNvPr id="245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09663" y="812800"/>
            <a:ext cx="5318125" cy="3987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27738" cy="4791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9CCCA0-4460-4374-B65B-DD4CCBC3FA50}" type="slidenum">
              <a:rPr lang="it-IT" altLang="en-US"/>
              <a:pPr/>
              <a:t>9</a:t>
            </a:fld>
            <a:endParaRPr lang="it-IT" altLang="en-US"/>
          </a:p>
        </p:txBody>
      </p:sp>
      <p:sp>
        <p:nvSpPr>
          <p:cNvPr id="29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1250" y="812800"/>
            <a:ext cx="5303838" cy="3976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16625" cy="4779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C43B9D-0A34-4539-BFB7-AA0A19A9CCE6}" type="slidenum">
              <a:rPr lang="it-IT" altLang="en-US"/>
              <a:pPr/>
              <a:t>10</a:t>
            </a:fld>
            <a:endParaRPr lang="it-IT" altLang="en-US"/>
          </a:p>
        </p:txBody>
      </p:sp>
      <p:sp>
        <p:nvSpPr>
          <p:cNvPr id="30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1250" y="812800"/>
            <a:ext cx="5303838" cy="3976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16625" cy="4779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8750756-F866-478E-9F0A-5D72B7AF8DF5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48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3EBB0AB-A824-4563-AAB6-B756D2D594DA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5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0825" y="1604963"/>
            <a:ext cx="2047875" cy="4487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91225" cy="4487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45DE5AB-2152-43FA-A5FC-EACCF395450C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5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1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1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9550" cy="4487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0"/>
            <a:ext cx="4019550" cy="4487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1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3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4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5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9285D17-DCA5-403C-82DA-F209064B7DC1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0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3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0825" y="274638"/>
            <a:ext cx="2047875" cy="5813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91225" cy="5813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4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96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95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5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63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68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44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4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B940755-1AC1-467A-B1ED-70ED8A3D01D1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4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93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3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162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0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9550" cy="448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4963"/>
            <a:ext cx="4019550" cy="448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9D1CD28-8F67-4CCB-95E4-1B640A0EFD48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0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2F8022F-7044-407D-BAF0-B3B41E3D181A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95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28117EA-4CFF-400D-A503-E410397721F2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C703177-ED73-4883-B412-4704F6A1337E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4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30B473E-317C-499D-BF43-186451CE222B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it-IT" smtClean="0"/>
              <a:t>02/05/14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F61E55D-7F15-4CB2-8F13-D3444849CB91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8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85799" y="2130120"/>
            <a:ext cx="7734239" cy="14317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2"/>
          </p:nvPr>
        </p:nvSpPr>
        <p:spPr>
          <a:xfrm>
            <a:off x="456839" y="6356520"/>
            <a:ext cx="2095560" cy="326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defRPr>
            </a:lvl1pPr>
          </a:lstStyle>
          <a:p>
            <a:pPr lvl="0"/>
            <a:r>
              <a:rPr lang="it-IT"/>
              <a:t>02/05/14</a:t>
            </a:r>
          </a:p>
        </p:txBody>
      </p:sp>
      <p:sp>
        <p:nvSpPr>
          <p:cNvPr id="4" name="Freeform 3"/>
          <p:cNvSpPr/>
          <p:nvPr/>
        </p:nvSpPr>
        <p:spPr>
          <a:xfrm>
            <a:off x="3124079" y="6356520"/>
            <a:ext cx="2895839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4"/>
          </p:nvPr>
        </p:nvSpPr>
        <p:spPr>
          <a:xfrm>
            <a:off x="8280000" y="6356520"/>
            <a:ext cx="368279" cy="326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baseline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defRPr>
            </a:lvl1pPr>
          </a:lstStyle>
          <a:p>
            <a:pPr lvl="0"/>
            <a:fld id="{4A769F86-3262-4684-9612-07205132B403}" type="slidenum">
              <a:t>‹#›</a:t>
            </a:fld>
            <a:endParaRPr lang="it-IT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191440" cy="44881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marL="342720" marR="0" lvl="0" indent="-342720" algn="l" rtl="0" hangingPunct="1">
              <a:lnSpc>
                <a:spcPct val="102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defPPr>
            <a:lvl1pPr marL="342720" marR="0" lvl="0" indent="-342720" algn="l" rtl="0" hangingPunct="1">
              <a:lnSpc>
                <a:spcPct val="102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it-IT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1pPr>
            <a:lvl2pPr marL="742680" marR="0" lvl="1" indent="-285480" algn="l" rtl="0" hangingPunct="1">
              <a:lnSpc>
                <a:spcPct val="102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it-IT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2pPr>
            <a:lvl3pPr marL="1143000" marR="0" lvl="2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3pPr>
            <a:lvl4pPr marL="1600199" marR="0" lvl="3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4pPr>
            <a:lvl5pPr marL="2057400" marR="0" lvl="4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5pPr>
            <a:lvl6pPr marL="2057400" marR="0" lvl="5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6pPr>
            <a:lvl7pPr marL="2057400" marR="0" lvl="6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7pPr>
            <a:lvl8pPr marL="2057400" marR="0" lvl="7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8pPr>
            <a:lvl9pPr marL="2057400" marR="0" lvl="8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l" rtl="0" hangingPunct="1">
        <a:lnSpc>
          <a:spcPct val="102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it-IT" sz="1800" b="0" i="0" u="none" strike="noStrike" baseline="0">
          <a:ln>
            <a:noFill/>
          </a:ln>
          <a:solidFill>
            <a:srgbClr val="000000"/>
          </a:solidFill>
          <a:latin typeface="Calibri" pitchFamily="18"/>
          <a:ea typeface="Microsoft YaHei" pitchFamily="2"/>
        </a:defRPr>
      </a:lvl1pPr>
    </p:titleStyle>
    <p:bodyStyle>
      <a:lvl1pPr marL="342720" marR="0" indent="-342720" algn="l" rtl="0" hangingPunct="1">
        <a:lnSpc>
          <a:spcPct val="102000"/>
        </a:lnSpc>
        <a:spcBef>
          <a:spcPts val="0"/>
        </a:spcBef>
        <a:spcAft>
          <a:spcPts val="1423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it-IT" sz="3200" b="0" i="0" u="none" strike="noStrike" baseline="0">
          <a:ln>
            <a:noFill/>
          </a:ln>
          <a:solidFill>
            <a:srgbClr val="000000"/>
          </a:solidFill>
          <a:latin typeface="Calibri" pitchFamily="18"/>
          <a:ea typeface="Microsoft YaHei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191440" cy="11048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191440" cy="44877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marL="342720" marR="0" lvl="0" indent="-342720" algn="l" rtl="0" hangingPunct="1">
              <a:lnSpc>
                <a:spcPct val="102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it-IT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defPPr>
            <a:lvl1pPr marL="342720" marR="0" lvl="0" indent="-342720" algn="l" rtl="0" hangingPunct="1">
              <a:lnSpc>
                <a:spcPct val="102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it-IT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1pPr>
            <a:lvl2pPr marL="742680" marR="0" lvl="1" indent="-285480" algn="l" rtl="0" hangingPunct="1">
              <a:lnSpc>
                <a:spcPct val="102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it-IT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2pPr>
            <a:lvl3pPr marL="1143000" marR="0" lvl="2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it-IT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3pPr>
            <a:lvl4pPr marL="1600199" marR="0" lvl="3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it-IT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4pPr>
            <a:lvl5pPr marL="2057400" marR="0" lvl="4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5pPr>
            <a:lvl6pPr marL="2057400" marR="0" lvl="5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6pPr>
            <a:lvl7pPr marL="2057400" marR="0" lvl="6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7pPr>
            <a:lvl8pPr marL="2057400" marR="0" lvl="7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8pPr>
            <a:lvl9pPr marL="2057400" marR="0" lvl="8" indent="-228600" algn="l" rtl="0" hangingPunct="1">
              <a:lnSpc>
                <a:spcPct val="102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it-IT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Microsoft YaHei" pitchFamily="2"/>
                <a:cs typeface="Microsoft YaHei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6839" y="6356520"/>
            <a:ext cx="2095560" cy="3268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800" kern="1200">
                <a:solidFill>
                  <a:srgbClr val="000000"/>
                </a:solidFill>
                <a:latin typeface="Calibri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r>
              <a:rPr lang="it-IT"/>
              <a:t>02/05/14</a:t>
            </a:r>
          </a:p>
        </p:txBody>
      </p:sp>
      <p:sp>
        <p:nvSpPr>
          <p:cNvPr id="5" name="Freeform 4"/>
          <p:cNvSpPr/>
          <p:nvPr/>
        </p:nvSpPr>
        <p:spPr>
          <a:xfrm>
            <a:off x="3124079" y="6356520"/>
            <a:ext cx="2895839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l" rtl="0" hangingPunct="1">
        <a:lnSpc>
          <a:spcPct val="102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it-IT" sz="1800" b="0" i="0" u="none" strike="noStrike" kern="1200" baseline="0">
          <a:ln>
            <a:noFill/>
          </a:ln>
          <a:solidFill>
            <a:srgbClr val="000000"/>
          </a:solidFill>
          <a:latin typeface="Calibri" pitchFamily="18"/>
          <a:ea typeface="Microsoft YaHei" pitchFamily="2"/>
        </a:defRPr>
      </a:lvl1pPr>
    </p:titleStyle>
    <p:bodyStyle>
      <a:lvl1pPr marL="342720" marR="0" indent="-342720" algn="l" rtl="0" hangingPunct="1">
        <a:lnSpc>
          <a:spcPct val="102000"/>
        </a:lnSpc>
        <a:spcBef>
          <a:spcPts val="0"/>
        </a:spcBef>
        <a:spcAft>
          <a:spcPts val="1423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it-IT" sz="3200" b="0" i="0" u="none" strike="noStrike" kern="1200" baseline="0">
          <a:ln>
            <a:noFill/>
          </a:ln>
          <a:solidFill>
            <a:srgbClr val="000000"/>
          </a:solidFill>
          <a:latin typeface="Calibri" pitchFamily="18"/>
          <a:ea typeface="Microsoft YaHei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C6C69-ADC1-4DF9-A0B3-CBC290D4FD5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14/05/2016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97077-D591-4DC0-91BF-F9AD3AEDCD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5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1570464"/>
            <a:ext cx="8183520" cy="850424"/>
          </a:xfrm>
        </p:spPr>
        <p:txBody>
          <a:bodyPr wrap="square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RICH2 Upgrade EDR – Mechanics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18,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Massimo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Benettoni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on behalf of RICH2 collaboration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8593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b="0" i="0" u="none" strike="noStrike" kern="1200" baseline="0" dirty="0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3355245"/>
            <a:ext cx="7632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PDA layout 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layout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DEBs Cooling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B91AF0E-87BC-41D4-B0F1-868C83718C0E}" type="slidenum">
              <a:rPr lang="it-IT" altLang="en-US"/>
              <a:pPr/>
              <a:t>10</a:t>
            </a:fld>
            <a:endParaRPr lang="it-IT" altLang="en-US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838"/>
            <a:ext cx="9144000" cy="394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1" b="23866"/>
          <a:stretch>
            <a:fillRect/>
          </a:stretch>
        </p:blipFill>
        <p:spPr bwMode="auto">
          <a:xfrm>
            <a:off x="885825" y="155575"/>
            <a:ext cx="71532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201" b="238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7629525" y="1200150"/>
            <a:ext cx="1042988" cy="1588"/>
          </a:xfrm>
          <a:prstGeom prst="line">
            <a:avLst/>
          </a:prstGeom>
          <a:noFill/>
          <a:ln w="72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7593013" y="1412875"/>
            <a:ext cx="1052512" cy="1588"/>
          </a:xfrm>
          <a:prstGeom prst="line">
            <a:avLst/>
          </a:prstGeom>
          <a:noFill/>
          <a:ln w="72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215313" y="1492250"/>
            <a:ext cx="40957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/>
              <a:t>IN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8107363" y="812800"/>
            <a:ext cx="665162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/>
              <a:t>OUT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1423988" y="5903913"/>
            <a:ext cx="309562" cy="171450"/>
          </a:xfrm>
          <a:prstGeom prst="roundRect">
            <a:avLst>
              <a:gd name="adj" fmla="val 926"/>
            </a:avLst>
          </a:prstGeom>
          <a:noFill/>
          <a:ln w="3600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374650" y="2024063"/>
            <a:ext cx="309563" cy="171450"/>
          </a:xfrm>
          <a:prstGeom prst="roundRect">
            <a:avLst>
              <a:gd name="adj" fmla="val 926"/>
            </a:avLst>
          </a:prstGeom>
          <a:noFill/>
          <a:ln w="3600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8868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593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CEEE323-0C67-439A-9DD7-67B92FC6C6F9}" type="slidenum">
              <a:t>11</a:t>
            </a:fld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2936" y="2924944"/>
            <a:ext cx="5063252" cy="385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75677" y="826247"/>
            <a:ext cx="2520000" cy="202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677" y="4848189"/>
            <a:ext cx="2520000" cy="19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2936" y="188640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DEBs thermal interface</a:t>
            </a:r>
            <a:endParaRPr lang="en-US" sz="32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677" y="2915768"/>
            <a:ext cx="2520000" cy="188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836712"/>
            <a:ext cx="51005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levelling plate to </a:t>
            </a:r>
            <a:r>
              <a:rPr lang="en-US" sz="1600" dirty="0" smtClean="0"/>
              <a:t>match DEBs hot components to T-bar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thermal pads between plate and dissipating chip </a:t>
            </a:r>
            <a:endParaRPr lang="en-US" sz="1600" dirty="0" smtClean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DEB screwed to levelling plate</a:t>
            </a:r>
            <a:endParaRPr lang="en-US" sz="1600" dirty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“</a:t>
            </a:r>
            <a:r>
              <a:rPr lang="en-US" sz="1600" dirty="0" err="1" smtClean="0"/>
              <a:t>DEB+plate</a:t>
            </a:r>
            <a:r>
              <a:rPr lang="en-US" sz="1600" dirty="0" smtClean="0"/>
              <a:t>” sandwich screwed to T-bar</a:t>
            </a:r>
            <a:endParaRPr lang="en-US" sz="1600" dirty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low </a:t>
            </a:r>
            <a:r>
              <a:rPr lang="en-US" sz="1600" dirty="0"/>
              <a:t>roughness &amp; flatness of bar &amp; interface plate 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/>
              <a:t>thermal contact </a:t>
            </a:r>
            <a:r>
              <a:rPr lang="en-US" sz="1600" dirty="0" smtClean="0"/>
              <a:t>to be studied vs pads, grease ….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1848" y="6289575"/>
            <a:ext cx="827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prstClr val="black"/>
                </a:solidFill>
              </a:rPr>
              <a:t>IR </a:t>
            </a:r>
            <a:r>
              <a:rPr lang="it-IT" sz="1400" dirty="0" smtClean="0">
                <a:solidFill>
                  <a:prstClr val="black"/>
                </a:solidFill>
              </a:rPr>
              <a:t>measurement on EC: </a:t>
            </a:r>
            <a:r>
              <a:rPr lang="it-IT" sz="1400" dirty="0" smtClean="0">
                <a:solidFill>
                  <a:prstClr val="black"/>
                </a:solidFill>
              </a:rPr>
              <a:t>M2 </a:t>
            </a:r>
            <a:r>
              <a:rPr lang="it-IT" sz="1400" dirty="0" smtClean="0">
                <a:solidFill>
                  <a:prstClr val="black"/>
                </a:solidFill>
              </a:rPr>
              <a:t>screws @ 0.4Nm, </a:t>
            </a:r>
            <a:r>
              <a:rPr lang="it-IT" sz="1400" dirty="0" smtClean="0">
                <a:solidFill>
                  <a:prstClr val="black"/>
                </a:solidFill>
              </a:rPr>
              <a:t>w/w.o thermal grease: </a:t>
            </a:r>
            <a:r>
              <a:rPr lang="it-IT" sz="1400" dirty="0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it-IT" sz="1400" dirty="0" smtClean="0">
                <a:solidFill>
                  <a:prstClr val="black"/>
                </a:solidFill>
              </a:rPr>
              <a:t>t ~ 8</a:t>
            </a:r>
            <a:r>
              <a:rPr lang="it-IT" altLang="en-US" sz="1400" dirty="0">
                <a:cs typeface="Arial" charset="0"/>
              </a:rPr>
              <a:t> °</a:t>
            </a:r>
            <a:r>
              <a:rPr lang="it-IT" altLang="en-US" sz="1400" dirty="0"/>
              <a:t>C</a:t>
            </a:r>
            <a:endParaRPr lang="it-IT" sz="1400" dirty="0" smtClean="0">
              <a:solidFill>
                <a:prstClr val="black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49080"/>
            <a:ext cx="2340000" cy="199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7"/>
            <a:ext cx="371897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92936" y="188640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ECs thermal interface</a:t>
            </a:r>
            <a:endParaRPr lang="en-US" sz="32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2171"/>
            <a:ext cx="4421154" cy="212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1"/>
            <a:ext cx="2340000" cy="17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95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07704" y="1309709"/>
            <a:ext cx="2340000" cy="200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1520" y="356736"/>
            <a:ext cx="1481399" cy="28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88328" y="4140360"/>
            <a:ext cx="2340000" cy="238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307040" y="792000"/>
            <a:ext cx="4262400" cy="17132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2504764" y="908720"/>
            <a:ext cx="1145880" cy="344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5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“EC” face</a:t>
            </a:r>
          </a:p>
        </p:txBody>
      </p:sp>
      <p:sp>
        <p:nvSpPr>
          <p:cNvPr id="8" name="Freeform 7"/>
          <p:cNvSpPr/>
          <p:nvPr/>
        </p:nvSpPr>
        <p:spPr>
          <a:xfrm>
            <a:off x="2487600" y="3760919"/>
            <a:ext cx="1298520" cy="344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“</a:t>
            </a:r>
            <a:r>
              <a:rPr lang="it-IT" sz="1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DEBs” </a:t>
            </a: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face(s)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5496" y="3320288"/>
            <a:ext cx="2024279" cy="342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b="34927"/>
          <a:stretch>
            <a:fillRect/>
          </a:stretch>
        </p:blipFill>
        <p:spPr>
          <a:xfrm>
            <a:off x="4307040" y="2505240"/>
            <a:ext cx="4173480" cy="8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reeform 10"/>
          <p:cNvSpPr/>
          <p:nvPr/>
        </p:nvSpPr>
        <p:spPr>
          <a:xfrm>
            <a:off x="4716016" y="4221088"/>
            <a:ext cx="4176464" cy="23064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Slots pitch: </a:t>
            </a:r>
            <a:r>
              <a:rPr lang="it-IT" sz="14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&lt;</a:t>
            </a:r>
            <a:r>
              <a:rPr lang="it-IT" sz="1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+/-0.05mm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Slots position wrt to ref. End: </a:t>
            </a:r>
            <a:r>
              <a:rPr lang="it-IT" sz="14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&lt;</a:t>
            </a:r>
            <a:r>
              <a:rPr lang="it-IT" sz="1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+/-0.05 mm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Bar lenght: </a:t>
            </a:r>
            <a:r>
              <a:rPr lang="it-IT" sz="14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&lt;</a:t>
            </a:r>
            <a:r>
              <a:rPr lang="it-IT" sz="1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+/- 0.05 mm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5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hangingPunct="0">
              <a:lnSpc>
                <a:spcPct val="93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Two DEB faces </a:t>
            </a:r>
            <a:r>
              <a:rPr lang="it-IT" sz="14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strightness/planarity &lt; 0.2 </a:t>
            </a:r>
            <a:r>
              <a:rPr lang="it-IT" sz="1400" dirty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mm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Two </a:t>
            </a: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DEB faces distance </a:t>
            </a:r>
            <a:r>
              <a:rPr lang="it-IT" sz="1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&lt;+/- 0.1 mm</a:t>
            </a:r>
            <a:endParaRPr lang="it-IT" sz="14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Two DEB faces parallelism </a:t>
            </a:r>
            <a:r>
              <a:rPr lang="it-IT" sz="14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~</a:t>
            </a:r>
            <a:r>
              <a:rPr lang="it-IT" sz="1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0.2 mm</a:t>
            </a:r>
            <a:endParaRPr lang="it-IT" sz="14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DEB faces to EC face perpendicularity: </a:t>
            </a:r>
            <a:r>
              <a:rPr lang="it-IT" sz="1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~0.2 </a:t>
            </a: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mm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it-IT" sz="15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it-IT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Ducts mismatching @ bar center </a:t>
            </a:r>
            <a:r>
              <a:rPr lang="it-IT" sz="1400" dirty="0" smtClean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&lt;1</a:t>
            </a:r>
            <a:r>
              <a:rPr lang="it-IT" sz="1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mm</a:t>
            </a:r>
            <a:endParaRPr lang="it-IT" sz="14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2936" y="188640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T-bar </a:t>
            </a:r>
            <a:r>
              <a:rPr lang="en-US" sz="3200" b="1" dirty="0" err="1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protoype</a:t>
            </a:r>
            <a:endParaRPr lang="en-US" sz="32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26" y="2105822"/>
            <a:ext cx="2656510" cy="432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132856"/>
            <a:ext cx="2421555" cy="429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10436"/>
            <a:ext cx="2082730" cy="43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764704"/>
            <a:ext cx="80381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kern="0" dirty="0" smtClean="0"/>
              <a:t>Support </a:t>
            </a:r>
            <a:r>
              <a:rPr lang="en-US" sz="1600" kern="0" dirty="0"/>
              <a:t>rails and </a:t>
            </a:r>
            <a:r>
              <a:rPr lang="en-US" sz="1600" kern="0" dirty="0" smtClean="0"/>
              <a:t>extraction movement on rails extension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kern="0" dirty="0" smtClean="0"/>
              <a:t>Further test in progress: compressive vs tensile preload…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kern="0" dirty="0" smtClean="0"/>
              <a:t>Column rotation vs services t.b.c. </a:t>
            </a:r>
            <a:endParaRPr lang="en-US" sz="1600" kern="0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kern="0" dirty="0" smtClean="0"/>
              <a:t>Final design vs services, cable chains, extraction procedure in progress</a:t>
            </a:r>
          </a:p>
          <a:p>
            <a:endParaRPr lang="en-US" kern="0" dirty="0" smtClean="0"/>
          </a:p>
          <a:p>
            <a:endParaRPr lang="en-US" sz="1200" kern="0" dirty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2936" y="188640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Rack </a:t>
            </a:r>
            <a:r>
              <a:rPr lang="en-US" sz="3200" b="1" dirty="0" err="1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protoype</a:t>
            </a:r>
            <a:endParaRPr lang="en-US" sz="32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60648"/>
            <a:ext cx="8183520" cy="720080"/>
          </a:xfrm>
        </p:spPr>
        <p:txBody>
          <a:bodyPr wrap="square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Rack </a:t>
            </a:r>
            <a:r>
              <a:rPr lang="en-US" sz="36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layout</a:t>
            </a:r>
            <a:endParaRPr lang="en-US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8593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t>2</a:t>
            </a:fld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b="0" i="0" u="none" strike="noStrike" kern="120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64" y="1174318"/>
            <a:ext cx="2506011" cy="481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196752"/>
            <a:ext cx="3600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PDA layout similar to actual ones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Two </a:t>
            </a:r>
            <a:r>
              <a:rPr lang="en-US" sz="1600" dirty="0"/>
              <a:t>PDAs aside </a:t>
            </a:r>
            <a:r>
              <a:rPr lang="en-US" sz="1600" dirty="0" err="1" smtClean="0"/>
              <a:t>beampipe</a:t>
            </a:r>
            <a:endParaRPr lang="en-US" sz="1600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PDAs </a:t>
            </a:r>
            <a:r>
              <a:rPr lang="en-US" sz="1600" dirty="0"/>
              <a:t>lodged </a:t>
            </a:r>
            <a:r>
              <a:rPr lang="en-US" sz="1600" dirty="0" smtClean="0"/>
              <a:t>inside racks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PDAs </a:t>
            </a:r>
            <a:r>
              <a:rPr lang="en-US" sz="1600" dirty="0"/>
              <a:t>organized in </a:t>
            </a:r>
            <a:r>
              <a:rPr lang="en-US" sz="1600" dirty="0" smtClean="0"/>
              <a:t>columns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support </a:t>
            </a:r>
            <a:r>
              <a:rPr lang="en-US" sz="1600" dirty="0"/>
              <a:t>columns hosting ECs, DEBs, </a:t>
            </a:r>
            <a:r>
              <a:rPr lang="en-US" sz="1600" dirty="0" smtClean="0"/>
              <a:t>services</a:t>
            </a:r>
            <a:r>
              <a:rPr lang="en-US" sz="1600" dirty="0"/>
              <a:t>, </a:t>
            </a:r>
            <a:r>
              <a:rPr lang="en-US" sz="1600" dirty="0" smtClean="0"/>
              <a:t>cooling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each </a:t>
            </a:r>
            <a:r>
              <a:rPr lang="en-US" sz="1600" dirty="0"/>
              <a:t>column sliding </a:t>
            </a:r>
            <a:r>
              <a:rPr lang="en-US" sz="1600" dirty="0" smtClean="0"/>
              <a:t>on rails for maintenance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full </a:t>
            </a:r>
            <a:r>
              <a:rPr lang="en-US" sz="1600" dirty="0"/>
              <a:t>maintenance in situ: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600" dirty="0" smtClean="0"/>
              <a:t>DEBs </a:t>
            </a:r>
            <a:r>
              <a:rPr lang="en-US" sz="1600" dirty="0"/>
              <a:t>replacement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600" dirty="0" smtClean="0"/>
              <a:t>ECs </a:t>
            </a:r>
            <a:r>
              <a:rPr lang="en-US" sz="1600" dirty="0"/>
              <a:t>replacement</a:t>
            </a:r>
            <a:br>
              <a:rPr lang="en-US" sz="1600" dirty="0"/>
            </a:br>
            <a:r>
              <a:rPr lang="en-US" sz="1600" dirty="0" smtClean="0"/>
              <a:t>by </a:t>
            </a:r>
            <a:r>
              <a:rPr lang="en-US" sz="1600" dirty="0"/>
              <a:t>extracting single column from </a:t>
            </a:r>
            <a:r>
              <a:rPr lang="en-US" sz="1600" dirty="0" smtClean="0"/>
              <a:t>PDA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12 columns, option to 14.</a:t>
            </a:r>
            <a:endParaRPr lang="en-US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0232" y="1124744"/>
            <a:ext cx="2376264" cy="457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42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17452"/>
            <a:ext cx="2736033" cy="485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60648"/>
            <a:ext cx="8183520" cy="720080"/>
          </a:xfrm>
        </p:spPr>
        <p:txBody>
          <a:bodyPr wrap="square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Rack layout</a:t>
            </a:r>
            <a:endParaRPr lang="en-US" sz="2000" dirty="0"/>
          </a:p>
        </p:txBody>
      </p:sp>
      <p:sp>
        <p:nvSpPr>
          <p:cNvPr id="3" name="Freeform 2"/>
          <p:cNvSpPr/>
          <p:nvPr/>
        </p:nvSpPr>
        <p:spPr>
          <a:xfrm>
            <a:off x="8593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t>3</a:t>
            </a:fld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b="0" i="0" u="none" strike="noStrike" kern="120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331236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Each rack accessible as nowaday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Racks movable on rails: 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150000"/>
            </a:pPr>
            <a:r>
              <a:rPr lang="it-IT" sz="1600" dirty="0" smtClean="0"/>
              <a:t>	- position fine tuning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150000"/>
            </a:pPr>
            <a:r>
              <a:rPr lang="it-IT" sz="1600" dirty="0"/>
              <a:t>	</a:t>
            </a:r>
            <a:r>
              <a:rPr lang="it-IT" sz="1600" dirty="0" smtClean="0"/>
              <a:t>- retracted toward door 	  for maintenance</a:t>
            </a:r>
            <a:endParaRPr lang="en-US" sz="1600" dirty="0" smtClean="0"/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each </a:t>
            </a:r>
            <a:r>
              <a:rPr lang="en-US" sz="1600" dirty="0"/>
              <a:t>column sliding on </a:t>
            </a:r>
            <a:r>
              <a:rPr lang="en-US" sz="1600" dirty="0" smtClean="0"/>
              <a:t>rails for access and maintenance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full </a:t>
            </a:r>
            <a:r>
              <a:rPr lang="en-US" sz="1600" dirty="0"/>
              <a:t>maintenance in situ: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600" dirty="0" smtClean="0"/>
              <a:t>DEBs </a:t>
            </a:r>
            <a:r>
              <a:rPr lang="en-US" sz="1600" dirty="0"/>
              <a:t>replacement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600" dirty="0" smtClean="0"/>
              <a:t>ECs </a:t>
            </a:r>
            <a:r>
              <a:rPr lang="en-US" sz="1600" dirty="0"/>
              <a:t>replacement</a:t>
            </a:r>
            <a:br>
              <a:rPr lang="en-US" sz="1600" dirty="0"/>
            </a:br>
            <a:r>
              <a:rPr lang="en-US" sz="1600" dirty="0" smtClean="0"/>
              <a:t>by extracting </a:t>
            </a:r>
            <a:r>
              <a:rPr lang="en-US" sz="1600" dirty="0"/>
              <a:t>single </a:t>
            </a:r>
            <a:r>
              <a:rPr lang="en-US" sz="1600" dirty="0" smtClean="0"/>
              <a:t>column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Design ongoing to retract rack and column to maintenance position without disconnect services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LV, HV, signal from patch panel via cable chains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Cooling from manifolds on the floor to fittings on the bottom of columns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Services extralenght to allow rack and column retraction and access without disconnection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54" y="980728"/>
            <a:ext cx="252603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9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1052736"/>
            <a:ext cx="8183520" cy="5040248"/>
          </a:xfrm>
        </p:spPr>
        <p:txBody>
          <a:bodyPr wrap="square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en-US" sz="1400" b="1" dirty="0"/>
              <a:t>C</a:t>
            </a:r>
            <a:r>
              <a:rPr lang="en-US" sz="1400" b="1" dirty="0" smtClean="0"/>
              <a:t>olumns provide: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precise interfaces to support ECs and DEBs</a:t>
            </a:r>
            <a:br>
              <a:rPr lang="en-US" sz="1400" dirty="0" smtClean="0"/>
            </a:br>
            <a:r>
              <a:rPr lang="en-US" sz="1400" dirty="0" smtClean="0"/>
              <a:t>geometrical references – support and fixing features</a:t>
            </a:r>
            <a:br>
              <a:rPr lang="en-US" sz="1400" dirty="0" smtClean="0"/>
            </a:br>
            <a:r>
              <a:rPr lang="en-US" sz="1400" dirty="0" smtClean="0"/>
              <a:t>cooling interfaces</a:t>
            </a:r>
            <a:br>
              <a:rPr lang="en-US" sz="1400" dirty="0" smtClean="0"/>
            </a:br>
            <a:r>
              <a:rPr lang="en-US" sz="1400" dirty="0" smtClean="0"/>
              <a:t>services housing and support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ECs: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positioning/alignment </a:t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relative pitch to match DEBs connectors</a:t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thermal contact for FEBs and Base Board dissipation</a:t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maintenance by replacing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DEBs: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positioning/alignment to match connectors on  ECs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		thermal contact </a:t>
            </a:r>
            <a:r>
              <a:rPr lang="en-US" sz="1400" dirty="0" smtClean="0"/>
              <a:t>for DEBs dissipating components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	</a:t>
            </a:r>
            <a:r>
              <a:rPr lang="en-US" sz="1400" dirty="0"/>
              <a:t>	</a:t>
            </a:r>
            <a:r>
              <a:rPr lang="en-US" sz="1400" dirty="0" smtClean="0"/>
              <a:t>maintenance </a:t>
            </a:r>
            <a:r>
              <a:rPr lang="en-US" sz="1400" dirty="0"/>
              <a:t>by </a:t>
            </a:r>
            <a:r>
              <a:rPr lang="en-US" sz="1400" dirty="0" smtClean="0"/>
              <a:t>replacing</a:t>
            </a:r>
            <a:br>
              <a:rPr lang="en-US" sz="1400" dirty="0" smtClean="0"/>
            </a:br>
            <a:r>
              <a:rPr lang="en-US" sz="1400" b="1" dirty="0" smtClean="0"/>
              <a:t>Services: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cables and fibers lodging and support along column</a:t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HV PDM patch panels </a:t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Routing to </a:t>
            </a:r>
            <a:r>
              <a:rPr lang="en-US" sz="1400" dirty="0" err="1" smtClean="0"/>
              <a:t>ppanel</a:t>
            </a:r>
            <a:r>
              <a:rPr lang="en-US" sz="1400" dirty="0" smtClean="0"/>
              <a:t> through cable chains</a:t>
            </a:r>
            <a:br>
              <a:rPr lang="en-US" sz="1400" dirty="0" smtClean="0"/>
            </a:br>
            <a:r>
              <a:rPr lang="en-US" sz="1400" b="1" dirty="0" smtClean="0"/>
              <a:t>Cooling: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embedded in the column</a:t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uniformity and efficiency</a:t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suited for C6F14 and possible replacement coolant</a:t>
            </a:r>
            <a:br>
              <a:rPr lang="en-US" sz="1400" dirty="0" smtClean="0"/>
            </a:br>
            <a:r>
              <a:rPr lang="en-US" sz="1400" b="1" dirty="0" smtClean="0"/>
              <a:t>Support and positioning: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rails and bearing at two column ends</a:t>
            </a:r>
            <a:br>
              <a:rPr lang="en-US" sz="1400" dirty="0" smtClean="0"/>
            </a:br>
            <a:r>
              <a:rPr lang="en-US" sz="1400" dirty="0"/>
              <a:t>	</a:t>
            </a:r>
            <a:r>
              <a:rPr lang="en-US" sz="1400" dirty="0" smtClean="0"/>
              <a:t>	columns pitch</a:t>
            </a:r>
            <a:endParaRPr lang="en-US" sz="1400" dirty="0"/>
          </a:p>
        </p:txBody>
      </p:sp>
      <p:sp>
        <p:nvSpPr>
          <p:cNvPr id="3" name="Freeform 2"/>
          <p:cNvSpPr/>
          <p:nvPr/>
        </p:nvSpPr>
        <p:spPr>
          <a:xfrm>
            <a:off x="8593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t>4</a:t>
            </a:fld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b="0" i="0" u="none" strike="noStrike" kern="120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60648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Column layout</a:t>
            </a:r>
            <a:endParaRPr lang="en-US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92941"/>
            <a:ext cx="1234239" cy="56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25344"/>
            <a:ext cx="1603353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6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8640000" cy="356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8593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t>5</a:t>
            </a:fld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b="0" i="0" u="none" strike="noStrike" kern="120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60648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Column layout</a:t>
            </a:r>
            <a:endParaRPr lang="en-US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4" y="2145318"/>
            <a:ext cx="7740000" cy="157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980728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T-bar 15 mm thick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DEBs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interface: cast aluminum plate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AW 5086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(geometrical stability) 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drilled cooling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ducts, 8 to 10 mm </a:t>
            </a:r>
            <a:r>
              <a:rPr lang="en-US" sz="1600" dirty="0" smtClean="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flowed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opposite direction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Cable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tray: e.g. from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laminated profile</a:t>
            </a:r>
          </a:p>
        </p:txBody>
      </p:sp>
    </p:spTree>
    <p:extLst>
      <p:ext uri="{BB962C8B-B14F-4D97-AF65-F5344CB8AC3E}">
        <p14:creationId xmlns:p14="http://schemas.microsoft.com/office/powerpoint/2010/main" val="20945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2635"/>
            <a:ext cx="2016224" cy="651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8593200" y="6356520"/>
            <a:ext cx="3348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0001561-3AB7-4401-831D-6BB3FE8B391C}" type="slidenum">
              <a:t>6</a:t>
            </a:fld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Calibri" pitchFamily="18"/>
              <a:ea typeface="Lucida Sans Unicode" pitchFamily="2"/>
              <a:cs typeface="Lucida Sans Unicode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6403554"/>
            <a:ext cx="5306040" cy="3956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t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1400" b="0" i="0" u="none" strike="noStrike" kern="1200" baseline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60648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Column layout</a:t>
            </a:r>
            <a:endParaRPr lang="en-US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980728"/>
            <a:ext cx="60391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Top end-block: cooling return </a:t>
            </a:r>
            <a:r>
              <a:rPr lang="en-US" sz="1600" dirty="0"/>
              <a:t>&amp; connections to </a:t>
            </a:r>
            <a:r>
              <a:rPr lang="en-US" sz="1600" dirty="0" smtClean="0"/>
              <a:t>bearings trolley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 smtClean="0"/>
              <a:t>Bottom end-block </a:t>
            </a:r>
            <a:r>
              <a:rPr lang="en-US" sz="1600" dirty="0"/>
              <a:t>: cooling manifold &amp; connections to </a:t>
            </a:r>
            <a:r>
              <a:rPr lang="en-US" sz="1600" dirty="0" smtClean="0"/>
              <a:t>bearings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Industrial grade O-ring sealing</a:t>
            </a:r>
            <a:endParaRPr lang="en-US" sz="1600" dirty="0" smtClean="0"/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/>
              <a:t>L</a:t>
            </a:r>
            <a:r>
              <a:rPr lang="it-IT" sz="1600" dirty="0" smtClean="0"/>
              <a:t>ow-friction polymeric cylindrical bearings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Free bearing pitch to match rails pitch, preload springs </a:t>
            </a:r>
          </a:p>
          <a:p>
            <a:pPr marL="285750" indent="-285750"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600" dirty="0" smtClean="0"/>
              <a:t>Iterating design to increase precision and stiffness of sliding system</a:t>
            </a:r>
            <a:endParaRPr lang="en-US" sz="16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5"/>
          <a:stretch/>
        </p:blipFill>
        <p:spPr bwMode="auto">
          <a:xfrm>
            <a:off x="3635896" y="3690609"/>
            <a:ext cx="3240000" cy="305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1133" y="2614716"/>
            <a:ext cx="3240000" cy="290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1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48" y="3933056"/>
            <a:ext cx="3600000" cy="290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602" y="980728"/>
            <a:ext cx="4485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Baseline layout with two longitudinal ducts</a:t>
            </a:r>
            <a:endParaRPr lang="en-US" sz="1600" dirty="0"/>
          </a:p>
          <a:p>
            <a:r>
              <a:rPr lang="en-US" sz="1600" dirty="0" smtClean="0"/>
              <a:t>Calculations, simulation and test to check </a:t>
            </a:r>
            <a:r>
              <a:rPr lang="en-US" sz="1600" dirty="0" smtClean="0"/>
              <a:t>effect </a:t>
            </a:r>
            <a:r>
              <a:rPr lang="en-US" sz="1600" dirty="0" smtClean="0"/>
              <a:t>of: </a:t>
            </a:r>
            <a:r>
              <a:rPr lang="en-US" sz="1600" dirty="0" smtClean="0"/>
              <a:t> </a:t>
            </a:r>
          </a:p>
          <a:p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Ducts position vs </a:t>
            </a:r>
            <a:r>
              <a:rPr lang="en-US" sz="1600" dirty="0" smtClean="0"/>
              <a:t>temperature </a:t>
            </a:r>
            <a:r>
              <a:rPr lang="en-US" sz="1600" dirty="0" smtClean="0"/>
              <a:t>uniformity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Coolant type 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Ducts dimension</a:t>
            </a:r>
            <a:r>
              <a:rPr lang="en-US" sz="1600" dirty="0"/>
              <a:t>: </a:t>
            </a:r>
            <a:r>
              <a:rPr lang="en-US" sz="1600" dirty="0" smtClean="0">
                <a:latin typeface="Symbol" panose="05050102010706020507" pitchFamily="18" charset="2"/>
              </a:rPr>
              <a:t>F</a:t>
            </a:r>
            <a:r>
              <a:rPr lang="en-US" sz="1600" dirty="0" smtClean="0"/>
              <a:t>  8 to</a:t>
            </a:r>
            <a:r>
              <a:rPr lang="en-US" sz="1600" dirty="0" smtClean="0"/>
              <a:t> 10 mm </a:t>
            </a:r>
          </a:p>
          <a:p>
            <a:r>
              <a:rPr lang="it-IT" sz="1600" dirty="0"/>
              <a:t> </a:t>
            </a:r>
            <a:r>
              <a:rPr lang="it-IT" sz="1600" dirty="0" smtClean="0"/>
              <a:t>     </a:t>
            </a:r>
            <a:r>
              <a:rPr lang="it-IT" sz="1600" dirty="0" smtClean="0"/>
              <a:t>(deep drilling and wall thickness constraints)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Ducts</a:t>
            </a:r>
            <a:r>
              <a:rPr lang="en-US" sz="1600" dirty="0" smtClean="0"/>
              <a:t> section shape (e.g. annular) 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</a:t>
            </a:r>
            <a:r>
              <a:rPr lang="en-US" sz="1600" dirty="0" smtClean="0"/>
              <a:t>affles inside ducts</a:t>
            </a:r>
            <a:endParaRPr lang="en-US" sz="16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60648"/>
            <a:ext cx="8183520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1"/>
          <a:lstStyle>
            <a:defPPr lvl="0">
              <a:buNone/>
              <a:defRPr/>
            </a:defPPr>
            <a:lvl1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it-IT" sz="1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Column cooling</a:t>
            </a:r>
            <a:endParaRPr lang="en-US" sz="2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48" y="908720"/>
            <a:ext cx="3600000" cy="290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77"/>
          <a:stretch>
            <a:fillRect/>
          </a:stretch>
        </p:blipFill>
        <p:spPr bwMode="auto">
          <a:xfrm rot="10800000">
            <a:off x="683569" y="3356992"/>
            <a:ext cx="2880000" cy="138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99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83568" y="3933056"/>
            <a:ext cx="2664296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400" dirty="0"/>
              <a:t>Inserts to </a:t>
            </a:r>
            <a:r>
              <a:rPr lang="it-IT" altLang="en-US" sz="1400" dirty="0" smtClean="0"/>
              <a:t>get annular x-section</a:t>
            </a:r>
            <a:endParaRPr lang="it-IT" altLang="en-US" sz="1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23611"/>
            <a:ext cx="2880000" cy="162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91843" y="4869160"/>
            <a:ext cx="244827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400" dirty="0" smtClean="0"/>
              <a:t>Baffles to increase turbulence</a:t>
            </a:r>
            <a:endParaRPr lang="it-IT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054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1F34B6B-2F1A-4C21-9B66-DFCC364805F5}" type="slidenum">
              <a:rPr lang="it-IT" altLang="en-US"/>
              <a:pPr/>
              <a:t>8</a:t>
            </a:fld>
            <a:endParaRPr lang="it-IT" altLang="en-US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96900" y="373063"/>
            <a:ext cx="8016875" cy="542925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en-US" sz="2600" b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Test setup </a:t>
            </a:r>
            <a:r>
              <a:rPr lang="it-IT" altLang="en-US" sz="26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of </a:t>
            </a:r>
            <a:r>
              <a:rPr lang="it-IT" altLang="en-US" sz="2600" b="1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T-bar to study cooling efficiency</a:t>
            </a:r>
            <a:endParaRPr lang="it-IT" altLang="en-US" sz="2600" b="1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604838" y="4313238"/>
            <a:ext cx="8132762" cy="1997075"/>
            <a:chOff x="381" y="2717"/>
            <a:chExt cx="5123" cy="1258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" y="2723"/>
              <a:ext cx="1672" cy="1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" y="2723"/>
              <a:ext cx="1663" cy="1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2717"/>
              <a:ext cx="1678" cy="1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984250"/>
            <a:ext cx="89963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2051050"/>
            <a:ext cx="640871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endParaRPr lang="it-IT" altLang="en-US" sz="1600" dirty="0" smtClean="0"/>
          </a:p>
          <a:p>
            <a:pPr>
              <a:buClrTx/>
              <a:buFontTx/>
              <a:buNone/>
            </a:pPr>
            <a:r>
              <a:rPr lang="it-IT" altLang="en-US" sz="1600" dirty="0" smtClean="0"/>
              <a:t>Resistors overall power </a:t>
            </a:r>
            <a:r>
              <a:rPr lang="it-IT" altLang="en-US" sz="1600" dirty="0"/>
              <a:t>~ </a:t>
            </a:r>
            <a:r>
              <a:rPr lang="it-IT" altLang="en-US" sz="1600" dirty="0" smtClean="0"/>
              <a:t>360W to simulate Ecs and DEBs dissipation</a:t>
            </a:r>
            <a:endParaRPr lang="it-IT" altLang="en-US" sz="1600" dirty="0"/>
          </a:p>
          <a:p>
            <a:pPr>
              <a:buClrTx/>
              <a:buFontTx/>
              <a:buNone/>
            </a:pPr>
            <a:endParaRPr lang="it-IT" altLang="en-US" sz="1600" dirty="0" smtClean="0"/>
          </a:p>
          <a:p>
            <a:pPr>
              <a:buClrTx/>
              <a:buFontTx/>
              <a:buNone/>
            </a:pPr>
            <a:r>
              <a:rPr lang="it-IT" altLang="en-US" sz="1600" dirty="0" smtClean="0"/>
              <a:t>Measured:</a:t>
            </a:r>
            <a:endParaRPr lang="it-IT" altLang="en-US" sz="1600" dirty="0"/>
          </a:p>
          <a:p>
            <a:pPr>
              <a:buClrTx/>
              <a:buFontTx/>
              <a:buNone/>
            </a:pPr>
            <a:r>
              <a:rPr lang="it-IT" altLang="en-US" sz="1600" dirty="0" smtClean="0"/>
              <a:t>T </a:t>
            </a:r>
            <a:r>
              <a:rPr lang="it-IT" altLang="en-US" sz="1600" dirty="0"/>
              <a:t>inlet water (PT100 probe immersed in flow)</a:t>
            </a:r>
          </a:p>
          <a:p>
            <a:pPr>
              <a:buClrTx/>
              <a:buFontTx/>
              <a:buNone/>
            </a:pPr>
            <a:r>
              <a:rPr lang="it-IT" altLang="en-US" sz="1600" dirty="0"/>
              <a:t>T outlet water (PT100 probe immersed in flow)</a:t>
            </a:r>
          </a:p>
          <a:p>
            <a:pPr>
              <a:buClrTx/>
              <a:buFontTx/>
              <a:buNone/>
            </a:pPr>
            <a:r>
              <a:rPr lang="it-IT" altLang="en-US" sz="1600" dirty="0" smtClean="0"/>
              <a:t>Pressure drop </a:t>
            </a:r>
            <a:r>
              <a:rPr lang="it-IT" altLang="en-US" sz="1600" dirty="0"/>
              <a:t>Inlet </a:t>
            </a:r>
            <a:r>
              <a:rPr lang="it-IT" altLang="en-US" sz="1600" dirty="0" smtClean="0"/>
              <a:t>to </a:t>
            </a:r>
            <a:r>
              <a:rPr lang="it-IT" altLang="en-US" sz="1600" dirty="0"/>
              <a:t>outlet (differential probe)</a:t>
            </a:r>
          </a:p>
          <a:p>
            <a:pPr>
              <a:buClrTx/>
              <a:buFontTx/>
              <a:buNone/>
            </a:pPr>
            <a:r>
              <a:rPr lang="it-IT" altLang="en-US" sz="1600" dirty="0"/>
              <a:t>Flow (optical flowmeter 0 – 2 liters/1')</a:t>
            </a:r>
          </a:p>
          <a:p>
            <a:pPr>
              <a:buClrTx/>
              <a:buFontTx/>
              <a:buNone/>
            </a:pPr>
            <a:endParaRPr lang="it-IT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92355020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30B7417-B2D9-4E4C-84B2-102E1C6AF192}" type="slidenum">
              <a:rPr lang="it-IT" altLang="en-US"/>
              <a:pPr/>
              <a:t>9</a:t>
            </a:fld>
            <a:endParaRPr lang="it-IT" altLang="en-US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481263"/>
            <a:ext cx="8874125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1" b="23866"/>
          <a:stretch>
            <a:fillRect/>
          </a:stretch>
        </p:blipFill>
        <p:spPr bwMode="auto">
          <a:xfrm>
            <a:off x="885825" y="155575"/>
            <a:ext cx="71532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201" b="238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7629525" y="1200150"/>
            <a:ext cx="1042988" cy="1588"/>
          </a:xfrm>
          <a:prstGeom prst="line">
            <a:avLst/>
          </a:prstGeom>
          <a:noFill/>
          <a:ln w="72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7593013" y="1412875"/>
            <a:ext cx="1052512" cy="1588"/>
          </a:xfrm>
          <a:prstGeom prst="line">
            <a:avLst/>
          </a:prstGeom>
          <a:noFill/>
          <a:ln w="72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8215313" y="1492250"/>
            <a:ext cx="40957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/>
              <a:t>IN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8107363" y="812800"/>
            <a:ext cx="665162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/>
              <a:t>OUT</a:t>
            </a: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6705600" y="4086225"/>
            <a:ext cx="309563" cy="171450"/>
          </a:xfrm>
          <a:prstGeom prst="roundRect">
            <a:avLst>
              <a:gd name="adj" fmla="val 926"/>
            </a:avLst>
          </a:prstGeom>
          <a:noFill/>
          <a:ln w="3600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8646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49931</TotalTime>
  <Words>497</Words>
  <Application>Microsoft Office PowerPoint</Application>
  <PresentationFormat>On-screen Show (4:3)</PresentationFormat>
  <Paragraphs>123</Paragraphs>
  <Slides>14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Default</vt:lpstr>
      <vt:lpstr>Title1</vt:lpstr>
      <vt:lpstr>Office Theme</vt:lpstr>
      <vt:lpstr>LHCb RICH2 Upgrade EDR – Mechanics  May 18, 2016  Massimo Benettoni, on behalf of RICH2 collaboration </vt:lpstr>
      <vt:lpstr>Rack layout</vt:lpstr>
      <vt:lpstr>Rack layout</vt:lpstr>
      <vt:lpstr>Columns provide:  precise interfaces to support ECs and DEBs geometrical references – support and fixing features cooling interfaces services housing and support  ECs:   positioning/alignment    relative pitch to match DEBs connectors   thermal contact for FEBs and Base Board dissipation   maintenance by replacing DEBs:   positioning/alignment to match connectors on  ECs   thermal contact for DEBs dissipating components   maintenance by replacing Services:   cables and fibers lodging and support along column   HV PDM patch panels    Routing to ppanel through cable chains Cooling:   embedded in the column   uniformity and efficiency   suited for C6F14 and possible replacement coolant Support and positioning:   rails and bearing at two column ends   columns pitch</vt:lpstr>
      <vt:lpstr>PowerPoint Presentation</vt:lpstr>
      <vt:lpstr>PowerPoint Presentation</vt:lpstr>
      <vt:lpstr>PowerPoint Presentation</vt:lpstr>
      <vt:lpstr>Test setup of T-bar to study cooling efficiency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 and DEB support/cooling bar   - Philip 3D model rebuilt due to CAD interchange format issues - here DCDC in the regular (toward board) position - first sketches of interface plate:  - mate all hot chips/faces with thermal pads   - single plane to mate cold bar  - protect Deb when sliding for plug - unplug Deb on EC connectors</dc:title>
  <dc:creator>bmassimo</dc:creator>
  <cp:lastModifiedBy>bmassimo</cp:lastModifiedBy>
  <cp:revision>121</cp:revision>
  <cp:lastPrinted>2014-07-30T14:28:54Z</cp:lastPrinted>
  <dcterms:modified xsi:type="dcterms:W3CDTF">2016-05-17T14:41:18Z</dcterms:modified>
</cp:coreProperties>
</file>