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9" r:id="rId2"/>
    <p:sldId id="260" r:id="rId3"/>
    <p:sldId id="264" r:id="rId4"/>
    <p:sldId id="302" r:id="rId5"/>
    <p:sldId id="385" r:id="rId6"/>
    <p:sldId id="308" r:id="rId7"/>
    <p:sldId id="375" r:id="rId8"/>
    <p:sldId id="376" r:id="rId9"/>
    <p:sldId id="309" r:id="rId10"/>
    <p:sldId id="387" r:id="rId11"/>
    <p:sldId id="281" r:id="rId12"/>
    <p:sldId id="367" r:id="rId13"/>
    <p:sldId id="368" r:id="rId14"/>
    <p:sldId id="321" r:id="rId15"/>
    <p:sldId id="329" r:id="rId16"/>
    <p:sldId id="393" r:id="rId17"/>
    <p:sldId id="323" r:id="rId18"/>
    <p:sldId id="288" r:id="rId19"/>
    <p:sldId id="392" r:id="rId20"/>
    <p:sldId id="390" r:id="rId21"/>
    <p:sldId id="345" r:id="rId22"/>
    <p:sldId id="347" r:id="rId23"/>
    <p:sldId id="349" r:id="rId24"/>
    <p:sldId id="358" r:id="rId25"/>
    <p:sldId id="363" r:id="rId26"/>
    <p:sldId id="394" r:id="rId27"/>
    <p:sldId id="391" r:id="rId28"/>
    <p:sldId id="396" r:id="rId29"/>
    <p:sldId id="352" r:id="rId30"/>
    <p:sldId id="388" r:id="rId31"/>
    <p:sldId id="389" r:id="rId32"/>
  </p:sldIdLst>
  <p:sldSz cx="9144000" cy="6858000" type="screen4x3"/>
  <p:notesSz cx="6805613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3300"/>
    <a:srgbClr val="CC99FF"/>
    <a:srgbClr val="660066"/>
    <a:srgbClr val="FFFF99"/>
    <a:srgbClr val="6600CC"/>
    <a:srgbClr val="000066"/>
    <a:srgbClr val="FF9900"/>
    <a:srgbClr val="669900"/>
    <a:srgbClr val="66FF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518" y="38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229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AB3877-ECF0-4932-9111-5FC2B554CE13}" type="datetimeFigureOut">
              <a:rPr kumimoji="1" lang="ja-JP" altLang="en-US" smtClean="0"/>
              <a:pPr/>
              <a:t>2009/3/10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854939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9DD87C-E7FD-4480-8200-B5288B857320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179B93-3093-4427-BA5F-B96E5F6D675E}" type="datetimeFigureOut">
              <a:rPr kumimoji="1" lang="ja-JP" altLang="en-US" smtClean="0"/>
              <a:pPr/>
              <a:t>2009/3/10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54939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BDE632-7499-4793-8583-780E8F3B7243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B3374B-144A-4CEE-BB4C-F1ECD43295FE}" type="slidenum">
              <a:rPr lang="en-US" altLang="ja-JP"/>
              <a:pPr/>
              <a:t>6</a:t>
            </a:fld>
            <a:endParaRPr lang="en-US" altLang="ja-JP"/>
          </a:p>
        </p:txBody>
      </p:sp>
      <p:sp>
        <p:nvSpPr>
          <p:cNvPr id="71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65700" cy="3725863"/>
          </a:xfrm>
          <a:ln/>
        </p:spPr>
      </p:sp>
      <p:sp>
        <p:nvSpPr>
          <p:cNvPr id="71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32-7499-4793-8583-780E8F3B7243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20458B-1FD6-4ECA-8D87-6C443035AB75}" type="slidenum">
              <a:rPr lang="en-US" altLang="ja-JP"/>
              <a:pPr/>
              <a:t>11</a:t>
            </a:fld>
            <a:endParaRPr lang="en-US" altLang="ja-JP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70462" cy="3729038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993" y="4721385"/>
            <a:ext cx="4991628" cy="4472305"/>
          </a:xfrm>
          <a:noFill/>
          <a:ln/>
        </p:spPr>
        <p:txBody>
          <a:bodyPr/>
          <a:lstStyle/>
          <a:p>
            <a:pPr eaLnBrk="1" hangingPunct="1"/>
            <a:endParaRPr lang="ja-JP" altLang="ja-JP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32-7499-4793-8583-780E8F3B7243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32-7499-4793-8583-780E8F3B7243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32-7499-4793-8583-780E8F3B7243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C291-715C-40FB-BDBE-85C5E370D1CC}" type="datetimeFigureOut">
              <a:rPr kumimoji="1" lang="ja-JP" altLang="en-US" smtClean="0"/>
              <a:pPr/>
              <a:t>2009/3/10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BB9AB-BA7D-4171-866D-AE34DE0DC70F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C291-715C-40FB-BDBE-85C5E370D1CC}" type="datetimeFigureOut">
              <a:rPr kumimoji="1" lang="ja-JP" altLang="en-US" smtClean="0"/>
              <a:pPr/>
              <a:t>2009/3/10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BB9AB-BA7D-4171-866D-AE34DE0DC70F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C291-715C-40FB-BDBE-85C5E370D1CC}" type="datetimeFigureOut">
              <a:rPr kumimoji="1" lang="ja-JP" altLang="en-US" smtClean="0"/>
              <a:pPr/>
              <a:t>2009/3/10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BB9AB-BA7D-4171-866D-AE34DE0DC70F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C291-715C-40FB-BDBE-85C5E370D1CC}" type="datetimeFigureOut">
              <a:rPr kumimoji="1" lang="ja-JP" altLang="en-US" smtClean="0"/>
              <a:pPr/>
              <a:t>2009/3/10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BB9AB-BA7D-4171-866D-AE34DE0DC70F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C291-715C-40FB-BDBE-85C5E370D1CC}" type="datetimeFigureOut">
              <a:rPr kumimoji="1" lang="ja-JP" altLang="en-US" smtClean="0"/>
              <a:pPr/>
              <a:t>2009/3/10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BB9AB-BA7D-4171-866D-AE34DE0DC70F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C291-715C-40FB-BDBE-85C5E370D1CC}" type="datetimeFigureOut">
              <a:rPr kumimoji="1" lang="ja-JP" altLang="en-US" smtClean="0"/>
              <a:pPr/>
              <a:t>2009/3/10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BB9AB-BA7D-4171-866D-AE34DE0DC70F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C291-715C-40FB-BDBE-85C5E370D1CC}" type="datetimeFigureOut">
              <a:rPr kumimoji="1" lang="ja-JP" altLang="en-US" smtClean="0"/>
              <a:pPr/>
              <a:t>2009/3/10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BB9AB-BA7D-4171-866D-AE34DE0DC70F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C291-715C-40FB-BDBE-85C5E370D1CC}" type="datetimeFigureOut">
              <a:rPr kumimoji="1" lang="ja-JP" altLang="en-US" smtClean="0"/>
              <a:pPr/>
              <a:t>2009/3/10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BB9AB-BA7D-4171-866D-AE34DE0DC70F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C291-715C-40FB-BDBE-85C5E370D1CC}" type="datetimeFigureOut">
              <a:rPr kumimoji="1" lang="ja-JP" altLang="en-US" smtClean="0"/>
              <a:pPr/>
              <a:t>2009/3/10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BB9AB-BA7D-4171-866D-AE34DE0DC70F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C291-715C-40FB-BDBE-85C5E370D1CC}" type="datetimeFigureOut">
              <a:rPr kumimoji="1" lang="ja-JP" altLang="en-US" smtClean="0"/>
              <a:pPr/>
              <a:t>2009/3/10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BB9AB-BA7D-4171-866D-AE34DE0DC70F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9C291-715C-40FB-BDBE-85C5E370D1CC}" type="datetimeFigureOut">
              <a:rPr kumimoji="1" lang="ja-JP" altLang="en-US" smtClean="0"/>
              <a:pPr/>
              <a:t>2009/3/10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BB9AB-BA7D-4171-866D-AE34DE0DC70F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9C291-715C-40FB-BDBE-85C5E370D1CC}" type="datetimeFigureOut">
              <a:rPr kumimoji="1" lang="ja-JP" altLang="en-US" smtClean="0"/>
              <a:pPr/>
              <a:t>2009/3/10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BB9AB-BA7D-4171-866D-AE34DE0DC70F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9.jpeg"/><Relationship Id="rId4" Type="http://schemas.openxmlformats.org/officeDocument/2006/relationships/image" Target="../media/image6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FirstEv"/>
          <p:cNvPicPr>
            <a:picLocks noChangeAspect="1" noChangeArrowheads="1"/>
          </p:cNvPicPr>
          <p:nvPr/>
        </p:nvPicPr>
        <p:blipFill>
          <a:blip r:embed="rId2">
            <a:lum bright="-14000"/>
          </a:blip>
          <a:srcRect/>
          <a:stretch>
            <a:fillRect/>
          </a:stretch>
        </p:blipFill>
        <p:spPr bwMode="auto">
          <a:xfrm>
            <a:off x="0" y="-1323975"/>
            <a:ext cx="9324975" cy="931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ext Box 6"/>
          <p:cNvSpPr txBox="1">
            <a:spLocks noChangeArrowheads="1"/>
          </p:cNvSpPr>
          <p:nvPr/>
        </p:nvSpPr>
        <p:spPr bwMode="auto">
          <a:xfrm>
            <a:off x="571472" y="785794"/>
            <a:ext cx="771530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3200" b="1" u="sng" dirty="0" smtClean="0">
                <a:solidFill>
                  <a:srgbClr val="FFFF66"/>
                </a:solidFill>
                <a:latin typeface="Comic Sans MS" pitchFamily="66" charset="0"/>
                <a:ea typeface="HGS創英角ｺﾞｼｯｸUB" pitchFamily="50" charset="-128"/>
              </a:rPr>
              <a:t>KamLAND</a:t>
            </a:r>
            <a:r>
              <a:rPr lang="ja-JP" altLang="en-US" sz="3200" b="1" u="sng" dirty="0" smtClean="0">
                <a:solidFill>
                  <a:srgbClr val="FFFF66"/>
                </a:solidFill>
                <a:latin typeface="Comic Sans MS" pitchFamily="66" charset="0"/>
                <a:ea typeface="HGS創英角ｺﾞｼｯｸUB" pitchFamily="50" charset="-128"/>
              </a:rPr>
              <a:t> </a:t>
            </a:r>
            <a:r>
              <a:rPr lang="en-US" altLang="ja-JP" sz="3200" b="1" u="sng" dirty="0" smtClean="0">
                <a:solidFill>
                  <a:srgbClr val="FFFF66"/>
                </a:solidFill>
                <a:latin typeface="Comic Sans MS" pitchFamily="66" charset="0"/>
                <a:ea typeface="HGS創英角ｺﾞｼｯｸUB" pitchFamily="50" charset="-128"/>
              </a:rPr>
              <a:t>: </a:t>
            </a:r>
          </a:p>
          <a:p>
            <a:pPr algn="ctr"/>
            <a:r>
              <a:rPr lang="en-US" altLang="ja-JP" sz="3200" b="1" u="sng" dirty="0" smtClean="0">
                <a:solidFill>
                  <a:srgbClr val="FFFF66"/>
                </a:solidFill>
                <a:latin typeface="Comic Sans MS" pitchFamily="66" charset="0"/>
                <a:ea typeface="HGS創英角ｺﾞｼｯｸUB" pitchFamily="50" charset="-128"/>
              </a:rPr>
              <a:t>Studying Neutrinos from Reactor</a:t>
            </a:r>
            <a:endParaRPr lang="en-US" altLang="ja-JP" sz="3200" b="1" u="sng" dirty="0">
              <a:solidFill>
                <a:srgbClr val="FFFF66"/>
              </a:solidFill>
              <a:latin typeface="Comic Sans MS" pitchFamily="66" charset="0"/>
              <a:ea typeface="HGS創英角ｺﾞｼｯｸUB" pitchFamily="50" charset="-128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228112" y="3429000"/>
            <a:ext cx="2402024" cy="647700"/>
            <a:chOff x="2059" y="2341"/>
            <a:chExt cx="1406" cy="408"/>
          </a:xfrm>
        </p:grpSpPr>
        <p:sp>
          <p:nvSpPr>
            <p:cNvPr id="3079" name="Rectangle 8"/>
            <p:cNvSpPr>
              <a:spLocks noChangeArrowheads="1"/>
            </p:cNvSpPr>
            <p:nvPr/>
          </p:nvSpPr>
          <p:spPr bwMode="auto">
            <a:xfrm>
              <a:off x="2059" y="2341"/>
              <a:ext cx="1406" cy="408"/>
            </a:xfrm>
            <a:prstGeom prst="rect">
              <a:avLst/>
            </a:prstGeom>
            <a:solidFill>
              <a:srgbClr val="0000FF">
                <a:alpha val="52156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3080" name="Text Box 9"/>
            <p:cNvSpPr txBox="1">
              <a:spLocks noChangeArrowheads="1"/>
            </p:cNvSpPr>
            <p:nvPr/>
          </p:nvSpPr>
          <p:spPr bwMode="auto">
            <a:xfrm>
              <a:off x="2141" y="2400"/>
              <a:ext cx="124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2400" b="1" dirty="0">
                  <a:solidFill>
                    <a:srgbClr val="99FF33"/>
                  </a:solidFill>
                  <a:latin typeface="Century Gothic" pitchFamily="34" charset="0"/>
                </a:rPr>
                <a:t>Atsuto Suzuki</a:t>
              </a:r>
            </a:p>
          </p:txBody>
        </p:sp>
      </p:grpSp>
      <p:sp>
        <p:nvSpPr>
          <p:cNvPr id="3078" name="Text Box 11"/>
          <p:cNvSpPr txBox="1">
            <a:spLocks noChangeArrowheads="1"/>
          </p:cNvSpPr>
          <p:nvPr/>
        </p:nvSpPr>
        <p:spPr bwMode="auto">
          <a:xfrm>
            <a:off x="4572000" y="6000768"/>
            <a:ext cx="35119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 b="1" i="1" dirty="0">
                <a:solidFill>
                  <a:srgbClr val="CCFFFF"/>
                </a:solidFill>
                <a:latin typeface="Calibri" pitchFamily="34" charset="0"/>
                <a:ea typeface="HG行書体" pitchFamily="65" charset="-128"/>
                <a:cs typeface="Arial" pitchFamily="34" charset="0"/>
              </a:rPr>
              <a:t>KamLAND</a:t>
            </a:r>
            <a:r>
              <a:rPr lang="ja-JP" altLang="en-US" sz="2400" b="1" i="1" dirty="0">
                <a:solidFill>
                  <a:srgbClr val="CCFFFF"/>
                </a:solidFill>
                <a:latin typeface="Calibri" pitchFamily="34" charset="0"/>
                <a:ea typeface="HG行書体" pitchFamily="65" charset="-128"/>
                <a:cs typeface="Arial" pitchFamily="34" charset="0"/>
              </a:rPr>
              <a:t>　</a:t>
            </a:r>
            <a:r>
              <a:rPr lang="en-US" altLang="ja-JP" sz="2400" b="1" i="1" dirty="0">
                <a:solidFill>
                  <a:srgbClr val="CCFFFF"/>
                </a:solidFill>
                <a:latin typeface="Calibri" pitchFamily="34" charset="0"/>
                <a:ea typeface="HG行書体" pitchFamily="65" charset="-128"/>
                <a:cs typeface="Arial" pitchFamily="34" charset="0"/>
              </a:rPr>
              <a:t>Collaboration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1071538" y="4929198"/>
            <a:ext cx="6715172" cy="428628"/>
          </a:xfrm>
          <a:prstGeom prst="rect">
            <a:avLst/>
          </a:prstGeom>
          <a:solidFill>
            <a:srgbClr val="6600CC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3821901" y="4500570"/>
            <a:ext cx="1214446" cy="428628"/>
          </a:xfrm>
          <a:prstGeom prst="rect">
            <a:avLst/>
          </a:prstGeom>
          <a:solidFill>
            <a:srgbClr val="6600CC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077" name="Text Box 10"/>
          <p:cNvSpPr txBox="1">
            <a:spLocks noChangeArrowheads="1"/>
          </p:cNvSpPr>
          <p:nvPr/>
        </p:nvSpPr>
        <p:spPr bwMode="auto">
          <a:xfrm>
            <a:off x="1057528" y="4502150"/>
            <a:ext cx="67431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2400" dirty="0">
                <a:solidFill>
                  <a:srgbClr val="FFCCFF"/>
                </a:solidFill>
                <a:latin typeface="Arial" pitchFamily="34" charset="0"/>
                <a:cs typeface="Arial" pitchFamily="34" charset="0"/>
              </a:rPr>
              <a:t>KEK  </a:t>
            </a:r>
            <a:r>
              <a:rPr lang="en-US" altLang="ja-JP" sz="2400" dirty="0" smtClean="0">
                <a:solidFill>
                  <a:srgbClr val="FFCCFF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/>
            <a:r>
              <a:rPr lang="en-US" altLang="ja-JP" sz="2400" dirty="0" smtClean="0">
                <a:solidFill>
                  <a:srgbClr val="FFCCFF"/>
                </a:solidFill>
                <a:latin typeface="Arial" pitchFamily="34" charset="0"/>
                <a:cs typeface="Arial" pitchFamily="34" charset="0"/>
              </a:rPr>
              <a:t>High </a:t>
            </a:r>
            <a:r>
              <a:rPr lang="en-US" altLang="ja-JP" sz="2400" dirty="0">
                <a:solidFill>
                  <a:srgbClr val="FFCCFF"/>
                </a:solidFill>
                <a:latin typeface="Arial" pitchFamily="34" charset="0"/>
                <a:cs typeface="Arial" pitchFamily="34" charset="0"/>
              </a:rPr>
              <a:t>Energy Accelerator Research </a:t>
            </a:r>
            <a:r>
              <a:rPr lang="en-US" altLang="ja-JP" sz="2400" dirty="0" smtClean="0">
                <a:solidFill>
                  <a:srgbClr val="FFCCFF"/>
                </a:solidFill>
                <a:latin typeface="Arial" pitchFamily="34" charset="0"/>
                <a:cs typeface="Arial" pitchFamily="34" charset="0"/>
              </a:rPr>
              <a:t>Organization</a:t>
            </a:r>
            <a:endParaRPr lang="en-US" altLang="ja-JP" sz="2400" dirty="0">
              <a:solidFill>
                <a:srgbClr val="FFCCF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図 42" descr="KamLAND-AntiNeutrino-Status-Shimizu 4.jp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rcRect l="50791" t="52083" r="2325" b="9375"/>
          <a:stretch>
            <a:fillRect/>
          </a:stretch>
        </p:blipFill>
        <p:spPr>
          <a:xfrm>
            <a:off x="5072066" y="857232"/>
            <a:ext cx="3591208" cy="2214578"/>
          </a:xfrm>
          <a:prstGeom prst="rect">
            <a:avLst/>
          </a:prstGeom>
        </p:spPr>
      </p:pic>
      <p:grpSp>
        <p:nvGrpSpPr>
          <p:cNvPr id="39" name="グループ化 38"/>
          <p:cNvGrpSpPr/>
          <p:nvPr/>
        </p:nvGrpSpPr>
        <p:grpSpPr>
          <a:xfrm>
            <a:off x="357158" y="214290"/>
            <a:ext cx="4929222" cy="523220"/>
            <a:chOff x="357158" y="214290"/>
            <a:chExt cx="4929222" cy="523220"/>
          </a:xfrm>
        </p:grpSpPr>
        <p:sp>
          <p:nvSpPr>
            <p:cNvPr id="45" name="Text Box 4"/>
            <p:cNvSpPr txBox="1">
              <a:spLocks noChangeArrowheads="1"/>
            </p:cNvSpPr>
            <p:nvPr/>
          </p:nvSpPr>
          <p:spPr bwMode="auto">
            <a:xfrm>
              <a:off x="357158" y="214290"/>
              <a:ext cx="492922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ja-JP" sz="2800" b="1" u="sng" dirty="0" smtClean="0">
                  <a:solidFill>
                    <a:srgbClr val="66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doni MT Black"/>
                  <a:ea typeface="HG創英角ｺﾞｼｯｸUB" pitchFamily="49" charset="-128"/>
                </a:rPr>
                <a:t>3.  </a:t>
              </a:r>
              <a:r>
                <a:rPr lang="en-US" altLang="ja-JP" sz="2800" b="1" u="sng" dirty="0" smtClean="0">
                  <a:solidFill>
                    <a:srgbClr val="66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itchFamily="18" charset="2"/>
                  <a:ea typeface="HG創英角ｺﾞｼｯｸUB" pitchFamily="49" charset="-128"/>
                </a:rPr>
                <a:t>n</a:t>
              </a:r>
              <a:r>
                <a:rPr lang="en-US" altLang="ja-JP" sz="2800" b="1" u="sng" baseline="-25000" dirty="0" smtClean="0">
                  <a:solidFill>
                    <a:srgbClr val="66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doni MT Black" pitchFamily="18" charset="0"/>
                  <a:ea typeface="HG創英角ｺﾞｼｯｸUB" pitchFamily="49" charset="-128"/>
                </a:rPr>
                <a:t>e</a:t>
              </a:r>
              <a:r>
                <a:rPr lang="en-US" altLang="ja-JP" sz="2800" b="1" u="sng" dirty="0" smtClean="0">
                  <a:solidFill>
                    <a:srgbClr val="66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doni MT Black" pitchFamily="18" charset="0"/>
                  <a:ea typeface="HG創英角ｺﾞｼｯｸUB" pitchFamily="49" charset="-128"/>
                </a:rPr>
                <a:t> Detection in LS</a:t>
              </a:r>
            </a:p>
          </p:txBody>
        </p:sp>
        <p:cxnSp>
          <p:nvCxnSpPr>
            <p:cNvPr id="46" name="直線コネクタ 45"/>
            <p:cNvCxnSpPr/>
            <p:nvPr/>
          </p:nvCxnSpPr>
          <p:spPr>
            <a:xfrm rot="10800000" flipV="1">
              <a:off x="973311" y="357166"/>
              <a:ext cx="308076" cy="1588"/>
            </a:xfrm>
            <a:prstGeom prst="line">
              <a:avLst/>
            </a:prstGeom>
            <a:ln w="28575">
              <a:solidFill>
                <a:srgbClr val="66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7" name="Picture 2" descr="DetectInv"/>
          <p:cNvPicPr>
            <a:picLocks noChangeAspect="1" noChangeArrowheads="1"/>
          </p:cNvPicPr>
          <p:nvPr/>
        </p:nvPicPr>
        <p:blipFill>
          <a:blip r:embed="rId3">
            <a:lum contrast="22000"/>
          </a:blip>
          <a:srcRect l="33918" b="85260"/>
          <a:stretch>
            <a:fillRect/>
          </a:stretch>
        </p:blipFill>
        <p:spPr bwMode="auto">
          <a:xfrm>
            <a:off x="357158" y="1428736"/>
            <a:ext cx="4710086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1" name="直線コネクタ 40"/>
          <p:cNvCxnSpPr/>
          <p:nvPr/>
        </p:nvCxnSpPr>
        <p:spPr>
          <a:xfrm>
            <a:off x="5357818" y="1571612"/>
            <a:ext cx="142876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43" name="Text Box 27"/>
          <p:cNvSpPr txBox="1">
            <a:spLocks noChangeArrowheads="1"/>
          </p:cNvSpPr>
          <p:nvPr/>
        </p:nvSpPr>
        <p:spPr bwMode="auto">
          <a:xfrm>
            <a:off x="1000100" y="2357430"/>
            <a:ext cx="1582738" cy="366713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r>
              <a:rPr lang="en-US" altLang="ja-JP" i="1" dirty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HG創英ﾌﾟﾚｾﾞﾝｽEB" pitchFamily="17" charset="-128"/>
              </a:rPr>
              <a:t>E</a:t>
            </a:r>
            <a:r>
              <a:rPr lang="en-US" altLang="ja-JP" i="1" baseline="-25000" dirty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HG創英ﾌﾟﾚｾﾞﾝｽEB" pitchFamily="17" charset="-128"/>
              </a:rPr>
              <a:t>th</a:t>
            </a:r>
            <a:r>
              <a:rPr lang="en-US" altLang="ja-JP" i="1" dirty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HG創英ﾌﾟﾚｾﾞﾝｽEB" pitchFamily="17" charset="-128"/>
              </a:rPr>
              <a:t> = 1.8 </a:t>
            </a:r>
            <a:r>
              <a:rPr lang="en-US" altLang="ja-JP" i="1" dirty="0" err="1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HG創英ﾌﾟﾚｾﾞﾝｽEB" pitchFamily="17" charset="-128"/>
              </a:rPr>
              <a:t>MeV</a:t>
            </a:r>
            <a:endParaRPr lang="en-US" altLang="ja-JP" i="1" dirty="0">
              <a:solidFill>
                <a:srgbClr val="00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  <a:ea typeface="HG創英ﾌﾟﾚｾﾞﾝｽEB" pitchFamily="17" charset="-128"/>
            </a:endParaRPr>
          </a:p>
        </p:txBody>
      </p:sp>
      <p:grpSp>
        <p:nvGrpSpPr>
          <p:cNvPr id="23" name="グループ化 22"/>
          <p:cNvGrpSpPr/>
          <p:nvPr/>
        </p:nvGrpSpPr>
        <p:grpSpPr>
          <a:xfrm>
            <a:off x="214282" y="3214686"/>
            <a:ext cx="8763023" cy="3643314"/>
            <a:chOff x="214282" y="3214686"/>
            <a:chExt cx="8763023" cy="3643314"/>
          </a:xfrm>
        </p:grpSpPr>
        <p:sp>
          <p:nvSpPr>
            <p:cNvPr id="9220" name="Text Box 4"/>
            <p:cNvSpPr txBox="1">
              <a:spLocks noChangeArrowheads="1"/>
            </p:cNvSpPr>
            <p:nvPr/>
          </p:nvSpPr>
          <p:spPr bwMode="auto">
            <a:xfrm>
              <a:off x="1000116" y="4481512"/>
              <a:ext cx="184150" cy="36671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 type="none" w="lg" len="lg"/>
            </a:ln>
            <a:effectLst/>
          </p:spPr>
          <p:txBody>
            <a:bodyPr wrap="none">
              <a:spAutoFit/>
            </a:bodyPr>
            <a:lstStyle/>
            <a:p>
              <a:endParaRPr lang="ja-JP" altLang="ja-JP" b="1">
                <a:ea typeface="HG創英ﾌﾟﾚｾﾞﾝｽEB" pitchFamily="17" charset="-128"/>
              </a:endParaRPr>
            </a:p>
          </p:txBody>
        </p:sp>
        <p:sp>
          <p:nvSpPr>
            <p:cNvPr id="9238" name="Text Box 22"/>
            <p:cNvSpPr txBox="1">
              <a:spLocks noChangeArrowheads="1"/>
            </p:cNvSpPr>
            <p:nvPr/>
          </p:nvSpPr>
          <p:spPr bwMode="auto">
            <a:xfrm>
              <a:off x="1000100" y="4214818"/>
              <a:ext cx="2801937" cy="36671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 type="none" w="lg" len="lg"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i="1" dirty="0" err="1">
                  <a:solidFill>
                    <a:srgbClr val="00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  <a:ea typeface="HG創英ﾌﾟﾚｾﾞﾝｽEB" pitchFamily="17" charset="-128"/>
                </a:rPr>
                <a:t>E</a:t>
              </a:r>
              <a:r>
                <a:rPr lang="en-US" altLang="ja-JP" i="1" baseline="-25000" dirty="0" err="1">
                  <a:solidFill>
                    <a:srgbClr val="00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  <a:ea typeface="HG創英ﾌﾟﾚｾﾞﾝｽEB" pitchFamily="17" charset="-128"/>
                </a:rPr>
                <a:t>prompt</a:t>
              </a:r>
              <a:r>
                <a:rPr lang="en-US" altLang="ja-JP" i="1" baseline="-25000" dirty="0">
                  <a:solidFill>
                    <a:srgbClr val="00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  <a:ea typeface="HG創英ﾌﾟﾚｾﾞﾝｽEB" pitchFamily="17" charset="-128"/>
                </a:rPr>
                <a:t> </a:t>
              </a:r>
              <a:r>
                <a:rPr lang="en-US" altLang="ja-JP" i="1" dirty="0">
                  <a:solidFill>
                    <a:srgbClr val="00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  <a:ea typeface="HG創英ﾌﾟﾚｾﾞﾝｽEB" pitchFamily="17" charset="-128"/>
                </a:rPr>
                <a:t>(e</a:t>
              </a:r>
              <a:r>
                <a:rPr lang="en-US" altLang="ja-JP" i="1" baseline="30000" dirty="0">
                  <a:solidFill>
                    <a:srgbClr val="00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  <a:ea typeface="HG創英ﾌﾟﾚｾﾞﾝｽEB" pitchFamily="17" charset="-128"/>
                </a:rPr>
                <a:t>+</a:t>
              </a:r>
              <a:r>
                <a:rPr lang="en-US" altLang="ja-JP" i="1" dirty="0">
                  <a:solidFill>
                    <a:srgbClr val="00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  <a:ea typeface="HG創英ﾌﾟﾚｾﾞﾝｽEB" pitchFamily="17" charset="-128"/>
                </a:rPr>
                <a:t>) = E</a:t>
              </a:r>
              <a:r>
                <a:rPr lang="en-US" altLang="ja-JP" i="1" baseline="-25000" dirty="0">
                  <a:solidFill>
                    <a:srgbClr val="00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  <a:ea typeface="HG創英ﾌﾟﾚｾﾞﾝｽEB" pitchFamily="17" charset="-128"/>
                </a:rPr>
                <a:t>n </a:t>
              </a:r>
              <a:r>
                <a:rPr lang="en-US" altLang="ja-JP" i="1" dirty="0">
                  <a:solidFill>
                    <a:srgbClr val="00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  <a:ea typeface="HG創英ﾌﾟﾚｾﾞﾝｽEB" pitchFamily="17" charset="-128"/>
                </a:rPr>
                <a:t>- 0.8 MeV</a:t>
              </a:r>
            </a:p>
          </p:txBody>
        </p:sp>
        <p:sp>
          <p:nvSpPr>
            <p:cNvPr id="9240" name="Oval 24"/>
            <p:cNvSpPr>
              <a:spLocks noChangeArrowheads="1"/>
            </p:cNvSpPr>
            <p:nvPr/>
          </p:nvSpPr>
          <p:spPr bwMode="auto">
            <a:xfrm>
              <a:off x="214282" y="3357562"/>
              <a:ext cx="215900" cy="215900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660066"/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chemeClr val="tx1"/>
              </a:solidFill>
              <a:round/>
              <a:headEnd/>
              <a:tailEnd type="none" w="lg" len="lg"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9241" name="Text Box 25"/>
            <p:cNvSpPr txBox="1">
              <a:spLocks noChangeArrowheads="1"/>
            </p:cNvSpPr>
            <p:nvPr/>
          </p:nvSpPr>
          <p:spPr bwMode="auto">
            <a:xfrm>
              <a:off x="500034" y="3214686"/>
              <a:ext cx="4256293" cy="3554819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 type="none" w="lg" len="lg"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ja-JP" sz="2000" dirty="0" smtClean="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Georgia" pitchFamily="18" charset="0"/>
                  <a:ea typeface="HG創英ﾌﾟﾚｾﾞﾝｽEB" pitchFamily="17" charset="-128"/>
                </a:rPr>
                <a:t>Distinct 2-step </a:t>
              </a:r>
              <a:r>
                <a:rPr lang="en-US" altLang="ja-JP" sz="2000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Georgia" pitchFamily="18" charset="0"/>
                  <a:ea typeface="HG創英ﾌﾟﾚｾﾞﾝｽEB" pitchFamily="17" charset="-128"/>
                </a:rPr>
                <a:t>signature </a:t>
              </a:r>
              <a:r>
                <a:rPr lang="en-US" altLang="ja-JP" sz="2000" dirty="0" smtClean="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Georgia" pitchFamily="18" charset="0"/>
                  <a:ea typeface="HG創英ﾌﾟﾚｾﾞﾝｽEB" pitchFamily="17" charset="-128"/>
                </a:rPr>
                <a:t>:</a:t>
              </a:r>
              <a:endParaRPr lang="en-US" altLang="ja-JP" sz="200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ea typeface="HG創英ﾌﾟﾚｾﾞﾝｽEB" pitchFamily="17" charset="-128"/>
              </a:endParaRPr>
            </a:p>
            <a:p>
              <a:pPr>
                <a:lnSpc>
                  <a:spcPct val="130000"/>
                </a:lnSpc>
              </a:pPr>
              <a:r>
                <a:rPr lang="en-US" altLang="ja-JP" sz="2000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Georgia" pitchFamily="18" charset="0"/>
                  <a:ea typeface="HG創英ﾌﾟﾚｾﾞﾝｽEB" pitchFamily="17" charset="-128"/>
                </a:rPr>
                <a:t> prompt : </a:t>
              </a:r>
              <a:r>
                <a:rPr lang="en-US" altLang="ja-JP" sz="2000" i="1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Georgia" pitchFamily="18" charset="0"/>
                  <a:ea typeface="HG創英ﾌﾟﾚｾﾞﾝｽEB" pitchFamily="17" charset="-128"/>
                </a:rPr>
                <a:t>e</a:t>
              </a:r>
              <a:r>
                <a:rPr lang="en-US" altLang="ja-JP" sz="2000" i="1" baseline="30000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Georgia" pitchFamily="18" charset="0"/>
                  <a:ea typeface="HG創英ﾌﾟﾚｾﾞﾝｽEB" pitchFamily="17" charset="-128"/>
                </a:rPr>
                <a:t>+</a:t>
              </a:r>
              <a:r>
                <a:rPr lang="en-US" altLang="ja-JP" sz="2000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Georgia" pitchFamily="18" charset="0"/>
                  <a:ea typeface="HG創英ﾌﾟﾚｾﾞﾝｽEB" pitchFamily="17" charset="-128"/>
                </a:rPr>
                <a:t> ionization, annihilation</a:t>
              </a:r>
            </a:p>
            <a:p>
              <a:pPr>
                <a:lnSpc>
                  <a:spcPct val="130000"/>
                </a:lnSpc>
              </a:pPr>
              <a:endParaRPr lang="en-US" altLang="ja-JP" sz="200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ea typeface="HG創英ﾌﾟﾚｾﾞﾝｽEB" pitchFamily="17" charset="-128"/>
              </a:endParaRPr>
            </a:p>
            <a:p>
              <a:pPr>
                <a:lnSpc>
                  <a:spcPct val="105000"/>
                </a:lnSpc>
              </a:pPr>
              <a:r>
                <a:rPr lang="en-US" altLang="ja-JP" sz="2000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Georgia" pitchFamily="18" charset="0"/>
                  <a:ea typeface="HG創英ﾌﾟﾚｾﾞﾝｽEB" pitchFamily="17" charset="-128"/>
                </a:rPr>
                <a:t> </a:t>
              </a:r>
              <a:endParaRPr lang="en-US" altLang="ja-JP" sz="20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ea typeface="HG創英ﾌﾟﾚｾﾞﾝｽEB" pitchFamily="17" charset="-128"/>
              </a:endParaRPr>
            </a:p>
            <a:p>
              <a:pPr>
                <a:lnSpc>
                  <a:spcPct val="105000"/>
                </a:lnSpc>
              </a:pPr>
              <a:r>
                <a:rPr lang="en-US" altLang="ja-JP" sz="2000" dirty="0" smtClean="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Georgia" pitchFamily="18" charset="0"/>
                  <a:ea typeface="HG創英ﾌﾟﾚｾﾞﾝｽEB" pitchFamily="17" charset="-128"/>
                </a:rPr>
                <a:t>delayed </a:t>
              </a:r>
              <a:r>
                <a:rPr lang="en-US" altLang="ja-JP" sz="2000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Georgia" pitchFamily="18" charset="0"/>
                  <a:ea typeface="HG創英ﾌﾟﾚｾﾞﾝｽEB" pitchFamily="17" charset="-128"/>
                </a:rPr>
                <a:t>: </a:t>
              </a:r>
              <a:r>
                <a:rPr lang="en-US" altLang="ja-JP" sz="2000" b="1" dirty="0" smtClean="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  <a:ea typeface="HG創英ﾌﾟﾚｾﾞﾝｽEB" pitchFamily="17" charset="-128"/>
                </a:rPr>
                <a:t>g </a:t>
              </a:r>
              <a:r>
                <a:rPr lang="en-US" altLang="ja-JP" sz="2000" dirty="0" smtClean="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Georgia" pitchFamily="18" charset="0"/>
                  <a:ea typeface="HG創英ﾌﾟﾚｾﾞﾝｽEB" pitchFamily="17" charset="-128"/>
                </a:rPr>
                <a:t>from thermal </a:t>
              </a:r>
              <a:r>
                <a:rPr lang="en-US" altLang="ja-JP" sz="2000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Georgia" pitchFamily="18" charset="0"/>
                  <a:ea typeface="HG創英ﾌﾟﾚｾﾞﾝｽEB" pitchFamily="17" charset="-128"/>
                </a:rPr>
                <a:t>neutron </a:t>
              </a:r>
              <a:endParaRPr lang="en-US" altLang="ja-JP" sz="20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ea typeface="HG創英ﾌﾟﾚｾﾞﾝｽEB" pitchFamily="17" charset="-128"/>
              </a:endParaRPr>
            </a:p>
            <a:p>
              <a:pPr>
                <a:lnSpc>
                  <a:spcPct val="105000"/>
                </a:lnSpc>
              </a:pPr>
              <a:r>
                <a:rPr lang="en-US" altLang="ja-JP" sz="2000" dirty="0" smtClean="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Georgia" pitchFamily="18" charset="0"/>
                  <a:ea typeface="HG創英ﾌﾟﾚｾﾞﾝｽEB" pitchFamily="17" charset="-128"/>
                </a:rPr>
                <a:t>                    capture on </a:t>
              </a:r>
              <a:r>
                <a:rPr lang="en-US" altLang="ja-JP" sz="2000" i="1" dirty="0" smtClean="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Georgia" pitchFamily="18" charset="0"/>
                  <a:ea typeface="HG創英ﾌﾟﾚｾﾞﾝｽEB" pitchFamily="17" charset="-128"/>
                </a:rPr>
                <a:t>p</a:t>
              </a:r>
            </a:p>
            <a:p>
              <a:pPr>
                <a:lnSpc>
                  <a:spcPct val="105000"/>
                </a:lnSpc>
              </a:pPr>
              <a:endParaRPr lang="en-US" altLang="ja-JP" sz="2000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ea typeface="HG創英ﾌﾟﾚｾﾞﾝｽEB" pitchFamily="17" charset="-128"/>
              </a:endParaRPr>
            </a:p>
            <a:p>
              <a:pPr>
                <a:lnSpc>
                  <a:spcPct val="105000"/>
                </a:lnSpc>
              </a:pPr>
              <a:endParaRPr lang="en-US" altLang="ja-JP" sz="2000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ea typeface="HG創英ﾌﾟﾚｾﾞﾝｽEB" pitchFamily="17" charset="-128"/>
              </a:endParaRPr>
            </a:p>
            <a:p>
              <a:pPr>
                <a:lnSpc>
                  <a:spcPct val="105000"/>
                </a:lnSpc>
              </a:pPr>
              <a:r>
                <a:rPr lang="en-US" altLang="ja-JP" sz="2000" i="1" dirty="0" smtClean="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Georgia" pitchFamily="18" charset="0"/>
                  <a:ea typeface="HG創英ﾌﾟﾚｾﾞﾝｽEB" pitchFamily="17" charset="-128"/>
                </a:rPr>
                <a:t>                   </a:t>
              </a:r>
              <a:r>
                <a:rPr lang="en-US" altLang="ja-JP" sz="2000" dirty="0" smtClean="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Georgia" pitchFamily="18" charset="0"/>
                  <a:ea typeface="HG創英ﾌﾟﾚｾﾞﾝｽEB" pitchFamily="17" charset="-128"/>
                </a:rPr>
                <a:t>  or on </a:t>
              </a:r>
              <a:r>
                <a:rPr lang="en-US" altLang="ja-JP" sz="2000" baseline="30000" dirty="0" smtClean="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Georgia" pitchFamily="18" charset="0"/>
                  <a:ea typeface="HG創英ﾌﾟﾚｾﾞﾝｽEB" pitchFamily="17" charset="-128"/>
                </a:rPr>
                <a:t>12</a:t>
              </a:r>
              <a:r>
                <a:rPr lang="en-US" altLang="ja-JP" sz="2000" dirty="0" smtClean="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Georgia" pitchFamily="18" charset="0"/>
                  <a:ea typeface="HG創英ﾌﾟﾚｾﾞﾝｽEB" pitchFamily="17" charset="-128"/>
                </a:rPr>
                <a:t>C</a:t>
              </a:r>
              <a:r>
                <a:rPr lang="en-US" altLang="ja-JP" sz="2000" i="1" dirty="0" smtClean="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Georgia" pitchFamily="18" charset="0"/>
                  <a:ea typeface="HG創英ﾌﾟﾚｾﾞﾝｽEB" pitchFamily="17" charset="-128"/>
                </a:rPr>
                <a:t>  </a:t>
              </a:r>
              <a:r>
                <a:rPr lang="en-US" altLang="ja-JP" sz="2000" b="1" i="1" dirty="0" smtClean="0">
                  <a:solidFill>
                    <a:srgbClr val="FF0000"/>
                  </a:solidFill>
                </a:rPr>
                <a:t>(</a:t>
              </a:r>
              <a:r>
                <a:rPr lang="en-US" altLang="ja-JP" sz="2000" b="1" i="1" dirty="0" smtClean="0">
                  <a:solidFill>
                    <a:srgbClr val="FF0000"/>
                  </a:solidFill>
                  <a:latin typeface="Symbol" pitchFamily="18" charset="2"/>
                </a:rPr>
                <a:t>g </a:t>
              </a:r>
              <a:r>
                <a:rPr lang="en-US" altLang="ja-JP" sz="2000" b="1" i="1" dirty="0" smtClean="0">
                  <a:solidFill>
                    <a:srgbClr val="FF0000"/>
                  </a:solidFill>
                </a:rPr>
                <a:t>: 4.9 MeV) </a:t>
              </a:r>
              <a:endParaRPr lang="ja-JP" altLang="en-US" sz="2000" b="1" i="1" dirty="0" smtClean="0">
                <a:solidFill>
                  <a:srgbClr val="FF0000"/>
                </a:solidFill>
              </a:endParaRPr>
            </a:p>
            <a:p>
              <a:pPr>
                <a:lnSpc>
                  <a:spcPct val="105000"/>
                </a:lnSpc>
              </a:pPr>
              <a:endParaRPr lang="en-US" altLang="ja-JP" sz="2000" i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ea typeface="HG創英ﾌﾟﾚｾﾞﾝｽEB" pitchFamily="17" charset="-128"/>
              </a:endParaRPr>
            </a:p>
          </p:txBody>
        </p:sp>
        <p:sp>
          <p:nvSpPr>
            <p:cNvPr id="9242" name="Text Box 26"/>
            <p:cNvSpPr txBox="1">
              <a:spLocks noChangeArrowheads="1"/>
            </p:cNvSpPr>
            <p:nvPr/>
          </p:nvSpPr>
          <p:spPr bwMode="auto">
            <a:xfrm>
              <a:off x="785786" y="5500702"/>
              <a:ext cx="3695700" cy="36671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 type="none" w="lg" len="lg"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i="1" dirty="0" err="1">
                  <a:solidFill>
                    <a:srgbClr val="00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  <a:ea typeface="HG創英ﾌﾟﾚｾﾞﾝｽEB" pitchFamily="17" charset="-128"/>
                </a:rPr>
                <a:t>E</a:t>
              </a:r>
              <a:r>
                <a:rPr lang="en-US" altLang="ja-JP" i="1" baseline="-25000" dirty="0" err="1">
                  <a:solidFill>
                    <a:srgbClr val="00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  <a:ea typeface="HG創英ﾌﾟﾚｾﾞﾝｽEB" pitchFamily="17" charset="-128"/>
                </a:rPr>
                <a:t>delayed</a:t>
              </a:r>
              <a:r>
                <a:rPr lang="en-US" altLang="ja-JP" i="1" baseline="-25000" dirty="0">
                  <a:solidFill>
                    <a:srgbClr val="00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  <a:ea typeface="HG創英ﾌﾟﾚｾﾞﾝｽEB" pitchFamily="17" charset="-128"/>
                </a:rPr>
                <a:t> </a:t>
              </a:r>
              <a:r>
                <a:rPr lang="en-US" altLang="ja-JP" i="1" dirty="0" smtClean="0">
                  <a:solidFill>
                    <a:srgbClr val="00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  <a:ea typeface="HG創英ﾌﾟﾚｾﾞﾝｽEB" pitchFamily="17" charset="-128"/>
                </a:rPr>
                <a:t>(</a:t>
              </a:r>
              <a:r>
                <a:rPr lang="en-US" altLang="ja-JP" i="1" dirty="0" smtClean="0">
                  <a:solidFill>
                    <a:srgbClr val="00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  <a:ea typeface="HG創英ﾌﾟﾚｾﾞﾝｽEB" pitchFamily="17" charset="-128"/>
                </a:rPr>
                <a:t>g</a:t>
              </a:r>
              <a:r>
                <a:rPr lang="en-US" altLang="ja-JP" i="1" dirty="0" smtClean="0">
                  <a:solidFill>
                    <a:srgbClr val="00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  <a:ea typeface="HG創英ﾌﾟﾚｾﾞﾝｽEB" pitchFamily="17" charset="-128"/>
                </a:rPr>
                <a:t>) </a:t>
              </a:r>
              <a:r>
                <a:rPr lang="en-US" altLang="ja-JP" i="1" dirty="0">
                  <a:solidFill>
                    <a:srgbClr val="00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  <a:ea typeface="HG創英ﾌﾟﾚｾﾞﾝｽEB" pitchFamily="17" charset="-128"/>
                </a:rPr>
                <a:t>= 2.2 MeV, </a:t>
              </a:r>
              <a:r>
                <a:rPr lang="en-US" altLang="ja-JP" i="1" dirty="0" err="1">
                  <a:solidFill>
                    <a:srgbClr val="00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  <a:ea typeface="HG創英ﾌﾟﾚｾﾞﾝｽEB" pitchFamily="17" charset="-128"/>
                </a:rPr>
                <a:t>D</a:t>
              </a:r>
              <a:r>
                <a:rPr lang="en-US" altLang="ja-JP" i="1" dirty="0" err="1">
                  <a:solidFill>
                    <a:srgbClr val="00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  <a:ea typeface="HG創英ﾌﾟﾚｾﾞﾝｽEB" pitchFamily="17" charset="-128"/>
                </a:rPr>
                <a:t>t</a:t>
              </a:r>
              <a:r>
                <a:rPr lang="en-US" altLang="ja-JP" i="1" dirty="0">
                  <a:solidFill>
                    <a:srgbClr val="00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  <a:ea typeface="HG創英ﾌﾟﾚｾﾞﾝｽEB" pitchFamily="17" charset="-128"/>
                </a:rPr>
                <a:t> ~ 200 </a:t>
              </a:r>
              <a:r>
                <a:rPr lang="en-US" altLang="ja-JP" i="1" dirty="0">
                  <a:solidFill>
                    <a:srgbClr val="00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  <a:ea typeface="HG創英ﾌﾟﾚｾﾞﾝｽEB" pitchFamily="17" charset="-128"/>
                </a:rPr>
                <a:t>m</a:t>
              </a:r>
              <a:r>
                <a:rPr lang="en-US" altLang="ja-JP" i="1" dirty="0">
                  <a:solidFill>
                    <a:srgbClr val="00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  <a:ea typeface="HG創英ﾌﾟﾚｾﾞﾝｽEB" pitchFamily="17" charset="-128"/>
                </a:rPr>
                <a:t>s</a:t>
              </a:r>
            </a:p>
          </p:txBody>
        </p:sp>
        <p:pic>
          <p:nvPicPr>
            <p:cNvPr id="9247" name="Picture 31" descr="crosssection"/>
            <p:cNvPicPr>
              <a:picLocks noChangeAspect="1" noChangeArrowheads="1"/>
            </p:cNvPicPr>
            <p:nvPr/>
          </p:nvPicPr>
          <p:blipFill>
            <a:blip r:embed="rId4"/>
            <a:srcRect l="5128" t="3468" r="8728" b="3467"/>
            <a:stretch>
              <a:fillRect/>
            </a:stretch>
          </p:blipFill>
          <p:spPr bwMode="auto">
            <a:xfrm>
              <a:off x="5087929" y="3611562"/>
              <a:ext cx="3889376" cy="2841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49" name="Line 33"/>
            <p:cNvSpPr>
              <a:spLocks noChangeShapeType="1"/>
            </p:cNvSpPr>
            <p:nvPr/>
          </p:nvSpPr>
          <p:spPr bwMode="auto">
            <a:xfrm flipH="1">
              <a:off x="3857618" y="4286256"/>
              <a:ext cx="2214579" cy="14287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250" name="Rectangle 34"/>
            <p:cNvSpPr>
              <a:spLocks noChangeArrowheads="1"/>
            </p:cNvSpPr>
            <p:nvPr/>
          </p:nvSpPr>
          <p:spPr bwMode="auto">
            <a:xfrm>
              <a:off x="5286380" y="3786190"/>
              <a:ext cx="287338" cy="2447925"/>
            </a:xfrm>
            <a:prstGeom prst="rect">
              <a:avLst/>
            </a:prstGeom>
            <a:solidFill>
              <a:srgbClr val="9999FF">
                <a:alpha val="55000"/>
              </a:srgbClr>
            </a:solidFill>
            <a:ln w="19050">
              <a:noFill/>
              <a:miter lim="800000"/>
              <a:headEnd/>
              <a:tailEnd type="none" w="lg" len="lg"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grpSp>
          <p:nvGrpSpPr>
            <p:cNvPr id="14" name="Group 39"/>
            <p:cNvGrpSpPr>
              <a:grpSpLocks/>
            </p:cNvGrpSpPr>
            <p:nvPr/>
          </p:nvGrpSpPr>
          <p:grpSpPr bwMode="auto">
            <a:xfrm>
              <a:off x="7175492" y="3611562"/>
              <a:ext cx="1620838" cy="641350"/>
              <a:chOff x="6069" y="3386"/>
              <a:chExt cx="1021" cy="404"/>
            </a:xfrm>
          </p:grpSpPr>
          <p:sp>
            <p:nvSpPr>
              <p:cNvPr id="9256" name="Text Box 40"/>
              <p:cNvSpPr txBox="1">
                <a:spLocks noChangeArrowheads="1"/>
              </p:cNvSpPr>
              <p:nvPr/>
            </p:nvSpPr>
            <p:spPr bwMode="auto">
              <a:xfrm flipH="1">
                <a:off x="6069" y="3386"/>
                <a:ext cx="1021" cy="404"/>
              </a:xfrm>
              <a:prstGeom prst="rect">
                <a:avLst/>
              </a:prstGeom>
              <a:noFill/>
              <a:ln w="15875" algn="ctr">
                <a:noFill/>
                <a:miter lim="800000"/>
                <a:headEnd/>
                <a:tailEnd type="none" w="lg" len="lg"/>
              </a:ln>
              <a:effectLst>
                <a:outerShdw dist="17961" dir="2700000" algn="ctr" rotWithShape="0">
                  <a:schemeClr val="tx1">
                    <a:alpha val="50000"/>
                  </a:schemeClr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/>
                <a:r>
                  <a:rPr kumimoji="0" lang="el-GR" b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" pitchFamily="18" charset="0"/>
                  </a:rPr>
                  <a:t>ν</a:t>
                </a:r>
                <a:r>
                  <a:rPr kumimoji="0" lang="en-US" altLang="ja-JP" b="1" baseline="-25000" dirty="0" err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" pitchFamily="18" charset="0"/>
                  </a:rPr>
                  <a:t>e</a:t>
                </a:r>
                <a:r>
                  <a:rPr kumimoji="0" lang="en-US" altLang="ja-JP" b="1" dirty="0" err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" pitchFamily="18" charset="0"/>
                  </a:rPr>
                  <a:t>+p→n+e</a:t>
                </a:r>
                <a:r>
                  <a:rPr kumimoji="0" lang="en-US" altLang="ja-JP" b="1" baseline="30000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" pitchFamily="18" charset="0"/>
                  </a:rPr>
                  <a:t>+</a:t>
                </a:r>
                <a:r>
                  <a:rPr kumimoji="0" lang="en-US" altLang="ja-JP" b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" pitchFamily="18" charset="0"/>
                  </a:rPr>
                  <a:t> </a:t>
                </a:r>
              </a:p>
              <a:p>
                <a:pPr algn="ctr"/>
                <a:r>
                  <a:rPr kumimoji="0" lang="en-US" altLang="ja-JP" b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omic Sans MS" pitchFamily="66" charset="0"/>
                  </a:rPr>
                  <a:t>cross section</a:t>
                </a:r>
              </a:p>
            </p:txBody>
          </p:sp>
          <p:sp>
            <p:nvSpPr>
              <p:cNvPr id="9257" name="Line 41"/>
              <p:cNvSpPr>
                <a:spLocks noChangeShapeType="1"/>
              </p:cNvSpPr>
              <p:nvPr/>
            </p:nvSpPr>
            <p:spPr bwMode="auto">
              <a:xfrm>
                <a:off x="6191" y="3430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9258" name="Text Box 42"/>
            <p:cNvSpPr txBox="1">
              <a:spLocks noChangeArrowheads="1"/>
            </p:cNvSpPr>
            <p:nvPr/>
          </p:nvSpPr>
          <p:spPr bwMode="auto">
            <a:xfrm>
              <a:off x="6599230" y="6491287"/>
              <a:ext cx="1152525" cy="36671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kumimoji="0" lang="en-US" altLang="ja-JP" b="1" i="1">
                  <a:latin typeface="Comic Sans MS" pitchFamily="66" charset="0"/>
                  <a:ea typeface="HGP創英角ｺﾞｼｯｸUB" pitchFamily="50" charset="-128"/>
                </a:rPr>
                <a:t>E</a:t>
              </a:r>
              <a:r>
                <a:rPr kumimoji="0" lang="en-US" altLang="ja-JP" b="1" i="1" baseline="-25000">
                  <a:latin typeface="Comic Sans MS" pitchFamily="66" charset="0"/>
                  <a:ea typeface="HGP創英角ｺﾞｼｯｸUB" pitchFamily="50" charset="-128"/>
                </a:rPr>
                <a:t>v</a:t>
              </a:r>
              <a:r>
                <a:rPr kumimoji="0" lang="en-US" altLang="ja-JP" b="1" i="1">
                  <a:latin typeface="Comic Sans MS" pitchFamily="66" charset="0"/>
                  <a:ea typeface="HGP創英角ｺﾞｼｯｸUB" pitchFamily="50" charset="-128"/>
                </a:rPr>
                <a:t> (MeV)</a:t>
              </a:r>
              <a:endParaRPr kumimoji="0" lang="el-GR" b="1" i="1">
                <a:latin typeface="Comic Sans MS" pitchFamily="66" charset="0"/>
                <a:ea typeface="HGP創英角ｺﾞｼｯｸUB" pitchFamily="50" charset="-128"/>
              </a:endParaRPr>
            </a:p>
          </p:txBody>
        </p:sp>
        <p:sp>
          <p:nvSpPr>
            <p:cNvPr id="9259" name="Line 43"/>
            <p:cNvSpPr>
              <a:spLocks noChangeShapeType="1"/>
            </p:cNvSpPr>
            <p:nvPr/>
          </p:nvSpPr>
          <p:spPr bwMode="auto">
            <a:xfrm>
              <a:off x="7896217" y="4187825"/>
              <a:ext cx="287338" cy="71913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2143108" y="4214818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rgbClr val="003300"/>
                  </a:solidFill>
                </a:rPr>
                <a:t>~</a:t>
              </a:r>
              <a:endParaRPr kumimoji="1" lang="ja-JP" altLang="en-US" b="1" dirty="0">
                <a:solidFill>
                  <a:srgbClr val="0033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4479925" y="-30163"/>
            <a:ext cx="184150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endParaRPr kumimoji="0" lang="ja-JP" altLang="ja-JP" sz="2400" i="1" dirty="0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graphicFrame>
        <p:nvGraphicFramePr>
          <p:cNvPr id="47107" name="Group 3"/>
          <p:cNvGraphicFramePr>
            <a:graphicFrameLocks noGrp="1"/>
          </p:cNvGraphicFramePr>
          <p:nvPr/>
        </p:nvGraphicFramePr>
        <p:xfrm>
          <a:off x="285720" y="1357298"/>
          <a:ext cx="4419600" cy="5070113"/>
        </p:xfrm>
        <a:graphic>
          <a:graphicData uri="http://schemas.openxmlformats.org/drawingml/2006/table">
            <a:tbl>
              <a:tblPr/>
              <a:tblGrid>
                <a:gridCol w="3505200"/>
                <a:gridCol w="914400"/>
              </a:tblGrid>
              <a:tr h="595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itchFamily="66" charset="0"/>
                          <a:ea typeface="ＭＳ Ｐゴシック" charset="-128"/>
                        </a:rPr>
                        <a:t>Systematic</a:t>
                      </a:r>
                    </a:p>
                  </a:txBody>
                  <a:tcPr marL="72000" marR="72000" marT="36000" marB="3600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45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itchFamily="66" charset="0"/>
                          <a:ea typeface="ＭＳ Ｐゴシック" charset="-128"/>
                        </a:rPr>
                        <a:t>%</a:t>
                      </a:r>
                    </a:p>
                  </a:txBody>
                  <a:tcPr marL="72000" marR="72000" marT="36000" marB="360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45">
                        <a:alpha val="50000"/>
                      </a:srgb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itchFamily="66" charset="0"/>
                          <a:ea typeface="ＭＳ Ｐゴシック" charset="-128"/>
                        </a:rPr>
                        <a:t>Fiducial volume</a:t>
                      </a:r>
                    </a:p>
                  </a:txBody>
                  <a:tcPr marL="72000" marR="72000" marT="36000" marB="3600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45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itchFamily="66" charset="0"/>
                          <a:ea typeface="ＭＳ Ｐゴシック" charset="-128"/>
                        </a:rPr>
                        <a:t>4.7</a:t>
                      </a:r>
                    </a:p>
                  </a:txBody>
                  <a:tcPr marL="72000" marR="72000" marT="36000" marB="360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45">
                        <a:alpha val="50000"/>
                      </a:srgb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itchFamily="66" charset="0"/>
                          <a:ea typeface="ＭＳ Ｐゴシック" charset="-128"/>
                        </a:rPr>
                        <a:t>Energy threshold </a:t>
                      </a:r>
                    </a:p>
                  </a:txBody>
                  <a:tcPr marL="72000" marR="72000" marT="36000" marB="3600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45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itchFamily="66" charset="0"/>
                          <a:ea typeface="ＭＳ Ｐゴシック" charset="-128"/>
                        </a:rPr>
                        <a:t>2.3</a:t>
                      </a:r>
                    </a:p>
                  </a:txBody>
                  <a:tcPr marL="72000" marR="72000" marT="36000" marB="360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45">
                        <a:alpha val="50000"/>
                      </a:srgb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itchFamily="66" charset="0"/>
                          <a:ea typeface="ＭＳ Ｐゴシック" charset="-128"/>
                        </a:rPr>
                        <a:t>Cuts efficiency</a:t>
                      </a:r>
                      <a:endParaRPr kumimoji="1" lang="el-GR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omic Sans MS" pitchFamily="66" charset="0"/>
                        <a:ea typeface="ＭＳ Ｐゴシック" charset="-128"/>
                      </a:endParaRPr>
                    </a:p>
                  </a:txBody>
                  <a:tcPr marL="72000" marR="72000" marT="36000" marB="3600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45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itchFamily="66" charset="0"/>
                          <a:ea typeface="ＭＳ Ｐゴシック" charset="-128"/>
                        </a:rPr>
                        <a:t>1.6</a:t>
                      </a:r>
                    </a:p>
                  </a:txBody>
                  <a:tcPr marL="72000" marR="72000" marT="36000" marB="360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45">
                        <a:alpha val="50000"/>
                      </a:srgb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itchFamily="66" charset="0"/>
                          <a:ea typeface="ＭＳ Ｐゴシック" charset="-128"/>
                        </a:rPr>
                        <a:t>Live time</a:t>
                      </a:r>
                      <a:endParaRPr kumimoji="1" lang="el-GR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omic Sans MS" pitchFamily="66" charset="0"/>
                        <a:ea typeface="ＭＳ Ｐゴシック" charset="-128"/>
                      </a:endParaRPr>
                    </a:p>
                  </a:txBody>
                  <a:tcPr marL="72000" marR="72000" marT="36000" marB="3600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45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itchFamily="66" charset="0"/>
                          <a:ea typeface="ＭＳ Ｐゴシック" charset="-128"/>
                        </a:rPr>
                        <a:t>0.06</a:t>
                      </a:r>
                    </a:p>
                  </a:txBody>
                  <a:tcPr marL="72000" marR="72000" marT="36000" marB="360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45">
                        <a:alpha val="50000"/>
                      </a:srgb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itchFamily="66" charset="0"/>
                          <a:ea typeface="ＭＳ Ｐゴシック" charset="-128"/>
                        </a:rPr>
                        <a:t>Reactor </a:t>
                      </a:r>
                      <a:r>
                        <a:rPr kumimoji="1" lang="en-US" altLang="ja-JP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itchFamily="66" charset="0"/>
                          <a:ea typeface="ＭＳ Ｐゴシック" charset="-128"/>
                        </a:rPr>
                        <a:t>P</a:t>
                      </a:r>
                      <a:r>
                        <a:rPr kumimoji="1" lang="en-US" altLang="ja-JP" sz="24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itchFamily="66" charset="0"/>
                          <a:ea typeface="ＭＳ Ｐゴシック" charset="-128"/>
                        </a:rPr>
                        <a:t>thermal</a:t>
                      </a:r>
                      <a:endParaRPr kumimoji="1" lang="el-GR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omic Sans MS" pitchFamily="66" charset="0"/>
                        <a:ea typeface="ＭＳ Ｐゴシック" charset="-128"/>
                      </a:endParaRPr>
                    </a:p>
                  </a:txBody>
                  <a:tcPr marL="72000" marR="72000" marT="36000" marB="3600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45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itchFamily="66" charset="0"/>
                          <a:ea typeface="ＭＳ Ｐゴシック" charset="-128"/>
                        </a:rPr>
                        <a:t>2.1</a:t>
                      </a:r>
                    </a:p>
                  </a:txBody>
                  <a:tcPr marL="72000" marR="72000" marT="36000" marB="360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45">
                        <a:alpha val="50000"/>
                      </a:srgbClr>
                    </a:solidFill>
                  </a:tcPr>
                </a:tc>
              </a:tr>
              <a:tr h="322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itchFamily="66" charset="0"/>
                          <a:ea typeface="ＭＳ Ｐゴシック" charset="-128"/>
                        </a:rPr>
                        <a:t>Fuel composition</a:t>
                      </a:r>
                    </a:p>
                  </a:txBody>
                  <a:tcPr marL="72000" marR="72000" marT="36000" marB="3600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45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itchFamily="66" charset="0"/>
                          <a:ea typeface="ＭＳ Ｐゴシック" charset="-128"/>
                        </a:rPr>
                        <a:t>1.0</a:t>
                      </a:r>
                    </a:p>
                  </a:txBody>
                  <a:tcPr marL="72000" marR="72000" marT="36000" marB="360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45">
                        <a:alpha val="50000"/>
                      </a:srgbClr>
                    </a:solidFill>
                  </a:tcPr>
                </a:tc>
              </a:tr>
              <a:tr h="322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itchFamily="66" charset="0"/>
                          <a:ea typeface="ＭＳ Ｐゴシック" charset="-128"/>
                        </a:rPr>
                        <a:t>Time lag</a:t>
                      </a:r>
                    </a:p>
                  </a:txBody>
                  <a:tcPr marL="72000" marR="72000" marT="36000" marB="3600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45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itchFamily="66" charset="0"/>
                          <a:ea typeface="ＭＳ Ｐゴシック" charset="-128"/>
                        </a:rPr>
                        <a:t>0.01</a:t>
                      </a:r>
                    </a:p>
                  </a:txBody>
                  <a:tcPr marL="72000" marR="72000" marT="36000" marB="360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45">
                        <a:alpha val="50000"/>
                      </a:srgbClr>
                    </a:solidFill>
                  </a:tcPr>
                </a:tc>
              </a:tr>
              <a:tr h="322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itchFamily="66" charset="0"/>
                          <a:ea typeface="ＭＳ Ｐゴシック" charset="-128"/>
                        </a:rPr>
                        <a:t>Antineutrino spectrum</a:t>
                      </a:r>
                    </a:p>
                  </a:txBody>
                  <a:tcPr marL="72000" marR="72000" marT="36000" marB="3600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45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itchFamily="66" charset="0"/>
                          <a:ea typeface="ＭＳ Ｐゴシック" charset="-128"/>
                        </a:rPr>
                        <a:t>2.5</a:t>
                      </a:r>
                    </a:p>
                  </a:txBody>
                  <a:tcPr marL="72000" marR="72000" marT="36000" marB="360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45">
                        <a:alpha val="50000"/>
                      </a:srgbClr>
                    </a:solidFill>
                  </a:tcPr>
                </a:tc>
              </a:tr>
              <a:tr h="322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  <a:ea typeface="ＭＳ Ｐゴシック" charset="-128"/>
                        </a:rPr>
                        <a:t>Antineutrino x-section</a:t>
                      </a:r>
                    </a:p>
                  </a:txBody>
                  <a:tcPr marL="72000" marR="72000" marT="36000" marB="3600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45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  <a:ea typeface="ＭＳ Ｐゴシック" charset="-128"/>
                        </a:rPr>
                        <a:t>0.2</a:t>
                      </a:r>
                    </a:p>
                  </a:txBody>
                  <a:tcPr marL="72000" marR="72000" marT="36000" marB="360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45">
                        <a:alpha val="50000"/>
                      </a:srgbClr>
                    </a:solidFill>
                  </a:tcPr>
                </a:tc>
              </a:tr>
              <a:tr h="322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itchFamily="66" charset="0"/>
                          <a:ea typeface="ＭＳ Ｐゴシック" charset="-128"/>
                        </a:rPr>
                        <a:t>Total</a:t>
                      </a:r>
                    </a:p>
                  </a:txBody>
                  <a:tcPr marL="72000" marR="72000" marT="36000" marB="3600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45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itchFamily="66" charset="0"/>
                          <a:ea typeface="ＭＳ Ｐゴシック" charset="-128"/>
                        </a:rPr>
                        <a:t>6.5</a:t>
                      </a:r>
                    </a:p>
                  </a:txBody>
                  <a:tcPr marL="72000" marR="72000" marT="36000" marB="360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45">
                        <a:alpha val="5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47163" name="AutoShape 59"/>
          <p:cNvSpPr>
            <a:spLocks noChangeArrowheads="1"/>
          </p:cNvSpPr>
          <p:nvPr/>
        </p:nvSpPr>
        <p:spPr bwMode="auto">
          <a:xfrm rot="10800000">
            <a:off x="4929190" y="2571744"/>
            <a:ext cx="431800" cy="576262"/>
          </a:xfrm>
          <a:custGeom>
            <a:avLst/>
            <a:gdLst>
              <a:gd name="T0" fmla="*/ 323850 w 21600"/>
              <a:gd name="T1" fmla="*/ 0 h 21600"/>
              <a:gd name="T2" fmla="*/ 0 w 21600"/>
              <a:gd name="T3" fmla="*/ 288131 h 21600"/>
              <a:gd name="T4" fmla="*/ 323850 w 21600"/>
              <a:gd name="T5" fmla="*/ 576262 h 21600"/>
              <a:gd name="T6" fmla="*/ 431800 w 21600"/>
              <a:gd name="T7" fmla="*/ 288131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CC99FF"/>
          </a:solidFill>
          <a:ln w="28575">
            <a:solidFill>
              <a:srgbClr val="6600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4" name="Text Box 4"/>
          <p:cNvSpPr txBox="1">
            <a:spLocks noChangeArrowheads="1"/>
          </p:cNvSpPr>
          <p:nvPr/>
        </p:nvSpPr>
        <p:spPr bwMode="auto">
          <a:xfrm>
            <a:off x="142844" y="142852"/>
            <a:ext cx="857256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2400" b="1" u="sng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  <a:ea typeface="HG創英角ｺﾞｼｯｸUB" pitchFamily="49" charset="-128"/>
              </a:rPr>
              <a:t>Systematic Errors for Reactor Neutrino Detection</a:t>
            </a:r>
          </a:p>
          <a:p>
            <a:pPr>
              <a:defRPr/>
            </a:pPr>
            <a:r>
              <a:rPr lang="en-US" altLang="ja-JP" sz="2400" b="1" u="sng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  <a:ea typeface="HG創英角ｺﾞｼｯｸUB" pitchFamily="49" charset="-128"/>
              </a:rPr>
              <a:t>at KL1</a:t>
            </a:r>
          </a:p>
        </p:txBody>
      </p:sp>
      <p:grpSp>
        <p:nvGrpSpPr>
          <p:cNvPr id="57" name="グループ化 56"/>
          <p:cNvGrpSpPr/>
          <p:nvPr/>
        </p:nvGrpSpPr>
        <p:grpSpPr>
          <a:xfrm>
            <a:off x="5429256" y="1071546"/>
            <a:ext cx="3527425" cy="5219711"/>
            <a:chOff x="5429256" y="1071546"/>
            <a:chExt cx="3527425" cy="5219711"/>
          </a:xfrm>
        </p:grpSpPr>
        <p:grpSp>
          <p:nvGrpSpPr>
            <p:cNvPr id="56" name="グループ化 55"/>
            <p:cNvGrpSpPr/>
            <p:nvPr/>
          </p:nvGrpSpPr>
          <p:grpSpPr>
            <a:xfrm>
              <a:off x="5429256" y="1071546"/>
              <a:ext cx="3527425" cy="5219711"/>
              <a:chOff x="5429256" y="1071546"/>
              <a:chExt cx="3527425" cy="5219711"/>
            </a:xfrm>
          </p:grpSpPr>
          <p:grpSp>
            <p:nvGrpSpPr>
              <p:cNvPr id="25" name="Group 8"/>
              <p:cNvGrpSpPr>
                <a:grpSpLocks/>
              </p:cNvGrpSpPr>
              <p:nvPr/>
            </p:nvGrpSpPr>
            <p:grpSpPr bwMode="auto">
              <a:xfrm>
                <a:off x="5500694" y="2571744"/>
                <a:ext cx="3313112" cy="3719513"/>
                <a:chOff x="118" y="2136"/>
                <a:chExt cx="1602" cy="2032"/>
              </a:xfrm>
            </p:grpSpPr>
            <p:grpSp>
              <p:nvGrpSpPr>
                <p:cNvPr id="26" name="Group 9"/>
                <p:cNvGrpSpPr>
                  <a:grpSpLocks/>
                </p:cNvGrpSpPr>
                <p:nvPr/>
              </p:nvGrpSpPr>
              <p:grpSpPr bwMode="auto">
                <a:xfrm>
                  <a:off x="328" y="2136"/>
                  <a:ext cx="1392" cy="1814"/>
                  <a:chOff x="552" y="2088"/>
                  <a:chExt cx="1392" cy="1814"/>
                </a:xfrm>
              </p:grpSpPr>
              <p:grpSp>
                <p:nvGrpSpPr>
                  <p:cNvPr id="37" name="Group 10"/>
                  <p:cNvGrpSpPr>
                    <a:grpSpLocks/>
                  </p:cNvGrpSpPr>
                  <p:nvPr/>
                </p:nvGrpSpPr>
                <p:grpSpPr bwMode="auto">
                  <a:xfrm>
                    <a:off x="552" y="2088"/>
                    <a:ext cx="1392" cy="1736"/>
                    <a:chOff x="264" y="1832"/>
                    <a:chExt cx="1392" cy="1736"/>
                  </a:xfrm>
                </p:grpSpPr>
                <p:grpSp>
                  <p:nvGrpSpPr>
                    <p:cNvPr id="39" name="Group 1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64" y="1832"/>
                      <a:ext cx="1392" cy="1736"/>
                      <a:chOff x="264" y="1568"/>
                      <a:chExt cx="1720" cy="2144"/>
                    </a:xfrm>
                  </p:grpSpPr>
                  <p:grpSp>
                    <p:nvGrpSpPr>
                      <p:cNvPr id="41" name="Group 1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64" y="1568"/>
                        <a:ext cx="1720" cy="2144"/>
                        <a:chOff x="608" y="1584"/>
                        <a:chExt cx="1720" cy="2032"/>
                      </a:xfrm>
                    </p:grpSpPr>
                    <p:sp>
                      <p:nvSpPr>
                        <p:cNvPr id="51" name="Oval 1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08" y="1896"/>
                          <a:ext cx="1720" cy="1720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 w="28575">
                          <a:solidFill>
                            <a:srgbClr val="0066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ja-JP" altLang="en-US"/>
                        </a:p>
                      </p:txBody>
                    </p:sp>
                    <p:sp>
                      <p:nvSpPr>
                        <p:cNvPr id="52" name="Rectangle 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68" y="1584"/>
                          <a:ext cx="400" cy="32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28575">
                          <a:solidFill>
                            <a:srgbClr val="0066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ja-JP" altLang="en-US"/>
                        </a:p>
                      </p:txBody>
                    </p:sp>
                  </p:grpSp>
                  <p:grpSp>
                    <p:nvGrpSpPr>
                      <p:cNvPr id="42" name="Group 1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045" y="1942"/>
                        <a:ext cx="128" cy="1474"/>
                        <a:chOff x="2629" y="1670"/>
                        <a:chExt cx="128" cy="1474"/>
                      </a:xfrm>
                    </p:grpSpPr>
                    <p:sp>
                      <p:nvSpPr>
                        <p:cNvPr id="43" name="Oval 1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2572614">
                          <a:off x="2629" y="1670"/>
                          <a:ext cx="128" cy="128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 w="28575">
                          <a:solidFill>
                            <a:srgbClr val="660066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ja-JP" altLang="en-US"/>
                        </a:p>
                      </p:txBody>
                    </p:sp>
                    <p:sp>
                      <p:nvSpPr>
                        <p:cNvPr id="44" name="Oval 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2572614">
                          <a:off x="2629" y="1863"/>
                          <a:ext cx="128" cy="128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 w="28575">
                          <a:solidFill>
                            <a:srgbClr val="660066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ja-JP" altLang="en-US"/>
                        </a:p>
                      </p:txBody>
                    </p:sp>
                    <p:sp>
                      <p:nvSpPr>
                        <p:cNvPr id="45" name="Oval 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2572614">
                          <a:off x="2629" y="2055"/>
                          <a:ext cx="128" cy="128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 w="28575">
                          <a:solidFill>
                            <a:srgbClr val="660066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ja-JP" altLang="en-US"/>
                        </a:p>
                      </p:txBody>
                    </p:sp>
                    <p:sp>
                      <p:nvSpPr>
                        <p:cNvPr id="46" name="Oval 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2572614">
                          <a:off x="2629" y="2247"/>
                          <a:ext cx="128" cy="128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 w="28575">
                          <a:solidFill>
                            <a:srgbClr val="660066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ja-JP" altLang="en-US"/>
                        </a:p>
                      </p:txBody>
                    </p:sp>
                    <p:sp>
                      <p:nvSpPr>
                        <p:cNvPr id="47" name="Oval 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2572614">
                          <a:off x="2629" y="2439"/>
                          <a:ext cx="128" cy="128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 w="28575">
                          <a:solidFill>
                            <a:srgbClr val="660066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ja-JP" altLang="en-US"/>
                        </a:p>
                      </p:txBody>
                    </p:sp>
                    <p:sp>
                      <p:nvSpPr>
                        <p:cNvPr id="48" name="Oval 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2572614">
                          <a:off x="2629" y="2632"/>
                          <a:ext cx="128" cy="128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 w="28575">
                          <a:solidFill>
                            <a:srgbClr val="660066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ja-JP" altLang="en-US"/>
                        </a:p>
                      </p:txBody>
                    </p:sp>
                    <p:sp>
                      <p:nvSpPr>
                        <p:cNvPr id="49" name="Oval 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2572614">
                          <a:off x="2629" y="2824"/>
                          <a:ext cx="128" cy="128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 w="28575">
                          <a:solidFill>
                            <a:srgbClr val="660066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ja-JP" altLang="en-US"/>
                        </a:p>
                      </p:txBody>
                    </p:sp>
                    <p:sp>
                      <p:nvSpPr>
                        <p:cNvPr id="50" name="Oval 2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2572614">
                          <a:off x="2629" y="3016"/>
                          <a:ext cx="128" cy="128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 w="28575">
                          <a:solidFill>
                            <a:srgbClr val="660066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ja-JP" altLang="en-US"/>
                        </a:p>
                      </p:txBody>
                    </p:sp>
                  </p:grpSp>
                </p:grpSp>
                <p:sp>
                  <p:nvSpPr>
                    <p:cNvPr id="40" name="Line 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36" y="1928"/>
                      <a:ext cx="8" cy="160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99"/>
                      </a:solidFill>
                      <a:prstDash val="dash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/>
                    </a:p>
                  </p:txBody>
                </p:sp>
              </p:grpSp>
              <p:sp>
                <p:nvSpPr>
                  <p:cNvPr id="38" name="Rectangle 25"/>
                  <p:cNvSpPr>
                    <a:spLocks noChangeArrowheads="1"/>
                  </p:cNvSpPr>
                  <p:nvPr/>
                </p:nvSpPr>
                <p:spPr bwMode="auto">
                  <a:xfrm>
                    <a:off x="1191" y="3830"/>
                    <a:ext cx="114" cy="72"/>
                  </a:xfrm>
                  <a:prstGeom prst="rect">
                    <a:avLst/>
                  </a:prstGeom>
                  <a:solidFill>
                    <a:schemeClr val="accent1"/>
                  </a:solidFill>
                  <a:ln w="28575">
                    <a:solidFill>
                      <a:srgbClr val="0066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</p:grpSp>
            <p:sp>
              <p:nvSpPr>
                <p:cNvPr id="27" name="Line 26"/>
                <p:cNvSpPr>
                  <a:spLocks noChangeShapeType="1"/>
                </p:cNvSpPr>
                <p:nvPr/>
              </p:nvSpPr>
              <p:spPr bwMode="auto">
                <a:xfrm>
                  <a:off x="312" y="2248"/>
                  <a:ext cx="592" cy="188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stealth" w="lg" len="lg"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8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606" y="3918"/>
                  <a:ext cx="174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sz="2400">
                      <a:latin typeface="Symbol" pitchFamily="18" charset="2"/>
                      <a:ea typeface="Dotum" pitchFamily="34" charset="-127"/>
                    </a:rPr>
                    <a:t>m</a:t>
                  </a:r>
                </a:p>
              </p:txBody>
            </p:sp>
            <p:sp>
              <p:nvSpPr>
                <p:cNvPr id="29" name="Line 28"/>
                <p:cNvSpPr>
                  <a:spLocks noChangeShapeType="1"/>
                </p:cNvSpPr>
                <p:nvPr/>
              </p:nvSpPr>
              <p:spPr bwMode="auto">
                <a:xfrm>
                  <a:off x="584" y="2968"/>
                  <a:ext cx="192" cy="1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0" name="Line 29"/>
                <p:cNvSpPr>
                  <a:spLocks noChangeShapeType="1"/>
                </p:cNvSpPr>
                <p:nvPr/>
              </p:nvSpPr>
              <p:spPr bwMode="auto">
                <a:xfrm flipH="1" flipV="1">
                  <a:off x="728" y="2928"/>
                  <a:ext cx="48" cy="1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1" name="Line 30"/>
                <p:cNvSpPr>
                  <a:spLocks noChangeShapeType="1"/>
                </p:cNvSpPr>
                <p:nvPr/>
              </p:nvSpPr>
              <p:spPr bwMode="auto">
                <a:xfrm>
                  <a:off x="728" y="2928"/>
                  <a:ext cx="72" cy="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2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686" y="2718"/>
                  <a:ext cx="155" cy="2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>
                      <a:latin typeface="Century Gothic" pitchFamily="34" charset="0"/>
                      <a:ea typeface="Dotum" pitchFamily="34" charset="-127"/>
                    </a:rPr>
                    <a:t>n</a:t>
                  </a:r>
                </a:p>
              </p:txBody>
            </p:sp>
            <p:sp>
              <p:nvSpPr>
                <p:cNvPr id="33" name="Line 32"/>
                <p:cNvSpPr>
                  <a:spLocks noChangeShapeType="1"/>
                </p:cNvSpPr>
                <p:nvPr/>
              </p:nvSpPr>
              <p:spPr bwMode="auto">
                <a:xfrm flipH="1">
                  <a:off x="512" y="3176"/>
                  <a:ext cx="56" cy="2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4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118" y="3390"/>
                  <a:ext cx="604" cy="2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baseline="30000">
                      <a:latin typeface="Century Gothic" pitchFamily="34" charset="0"/>
                      <a:ea typeface="Dotum" pitchFamily="34" charset="-127"/>
                    </a:rPr>
                    <a:t>12</a:t>
                  </a:r>
                  <a:r>
                    <a:rPr lang="en-US" altLang="ja-JP">
                      <a:latin typeface="Century Gothic" pitchFamily="34" charset="0"/>
                      <a:ea typeface="Dotum" pitchFamily="34" charset="-127"/>
                    </a:rPr>
                    <a:t>N, </a:t>
                  </a:r>
                  <a:r>
                    <a:rPr lang="en-US" altLang="ja-JP" baseline="30000">
                      <a:latin typeface="Century Gothic" pitchFamily="34" charset="0"/>
                      <a:ea typeface="Dotum" pitchFamily="34" charset="-127"/>
                    </a:rPr>
                    <a:t>12</a:t>
                  </a:r>
                  <a:r>
                    <a:rPr lang="en-US" altLang="ja-JP">
                      <a:latin typeface="Century Gothic" pitchFamily="34" charset="0"/>
                      <a:ea typeface="Dotum" pitchFamily="34" charset="-127"/>
                    </a:rPr>
                    <a:t>B,…</a:t>
                  </a:r>
                </a:p>
              </p:txBody>
            </p:sp>
            <p:sp>
              <p:nvSpPr>
                <p:cNvPr id="35" name="Line 34"/>
                <p:cNvSpPr>
                  <a:spLocks noChangeShapeType="1"/>
                </p:cNvSpPr>
                <p:nvPr/>
              </p:nvSpPr>
              <p:spPr bwMode="auto">
                <a:xfrm flipH="1" flipV="1">
                  <a:off x="616" y="2736"/>
                  <a:ext cx="16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6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606" y="2525"/>
                  <a:ext cx="135" cy="20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>
                      <a:latin typeface="Symbol" pitchFamily="18" charset="2"/>
                      <a:ea typeface="Dotum" pitchFamily="34" charset="-127"/>
                    </a:rPr>
                    <a:t>g</a:t>
                  </a:r>
                </a:p>
              </p:txBody>
            </p:sp>
          </p:grpSp>
          <p:sp>
            <p:nvSpPr>
              <p:cNvPr id="53" name="Text Box 2"/>
              <p:cNvSpPr txBox="1">
                <a:spLocks noChangeArrowheads="1"/>
              </p:cNvSpPr>
              <p:nvPr/>
            </p:nvSpPr>
            <p:spPr bwMode="auto">
              <a:xfrm>
                <a:off x="5429256" y="1071546"/>
                <a:ext cx="3527425" cy="1311275"/>
              </a:xfrm>
              <a:prstGeom prst="rect">
                <a:avLst/>
              </a:prstGeom>
              <a:solidFill>
                <a:srgbClr val="00006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ja-JP" sz="2000" dirty="0">
                    <a:solidFill>
                      <a:srgbClr val="FFFF99"/>
                    </a:solidFill>
                  </a:rPr>
                  <a:t>radioactive sources, laser system, LEDs,</a:t>
                </a:r>
              </a:p>
              <a:p>
                <a:pPr algn="ctr"/>
                <a:r>
                  <a:rPr lang="en-US" altLang="ja-JP" sz="2000" dirty="0">
                    <a:solidFill>
                      <a:srgbClr val="FFFF99"/>
                    </a:solidFill>
                  </a:rPr>
                  <a:t>cosmic-ray </a:t>
                </a:r>
                <a:r>
                  <a:rPr lang="en-US" altLang="ja-JP" sz="2000" dirty="0">
                    <a:solidFill>
                      <a:srgbClr val="FFFF99"/>
                    </a:solidFill>
                    <a:latin typeface="Symbol" pitchFamily="18" charset="2"/>
                  </a:rPr>
                  <a:t>m</a:t>
                </a:r>
                <a:r>
                  <a:rPr lang="en-US" altLang="ja-JP" sz="2000" dirty="0">
                    <a:solidFill>
                      <a:srgbClr val="FFFF99"/>
                    </a:solidFill>
                  </a:rPr>
                  <a:t>, </a:t>
                </a:r>
                <a:r>
                  <a:rPr lang="en-US" altLang="ja-JP" sz="2000" dirty="0">
                    <a:solidFill>
                      <a:srgbClr val="FFFF99"/>
                    </a:solidFill>
                    <a:latin typeface="Symbol" pitchFamily="18" charset="2"/>
                  </a:rPr>
                  <a:t>m</a:t>
                </a:r>
                <a:r>
                  <a:rPr lang="en-US" altLang="ja-JP" sz="2000" dirty="0">
                    <a:solidFill>
                      <a:srgbClr val="FFFF99"/>
                    </a:solidFill>
                  </a:rPr>
                  <a:t> –induced spallation products</a:t>
                </a:r>
                <a:endParaRPr lang="en-US" altLang="ja-JP" sz="2000" dirty="0">
                  <a:solidFill>
                    <a:srgbClr val="FFFF99"/>
                  </a:solidFill>
                  <a:latin typeface="Century Gothic" pitchFamily="34" charset="0"/>
                  <a:ea typeface="Dotum" pitchFamily="34" charset="-127"/>
                </a:endParaRPr>
              </a:p>
            </p:txBody>
          </p:sp>
        </p:grpSp>
        <p:sp>
          <p:nvSpPr>
            <p:cNvPr id="55" name="Line 26"/>
            <p:cNvSpPr>
              <a:spLocks noChangeShapeType="1"/>
            </p:cNvSpPr>
            <p:nvPr/>
          </p:nvSpPr>
          <p:spPr bwMode="auto">
            <a:xfrm flipH="1">
              <a:off x="6500826" y="2786059"/>
              <a:ext cx="1714512" cy="300039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ja-JP" alt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7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6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Shirai 16.jpg"/>
          <p:cNvPicPr>
            <a:picLocks noChangeAspect="1"/>
          </p:cNvPicPr>
          <p:nvPr/>
        </p:nvPicPr>
        <p:blipFill>
          <a:blip r:embed="rId2">
            <a:lum contrast="20000"/>
          </a:blip>
          <a:srcRect l="10156" t="7978" r="41612" b="81196"/>
          <a:stretch>
            <a:fillRect/>
          </a:stretch>
        </p:blipFill>
        <p:spPr>
          <a:xfrm>
            <a:off x="285720" y="214290"/>
            <a:ext cx="4929222" cy="781616"/>
          </a:xfrm>
          <a:prstGeom prst="rect">
            <a:avLst/>
          </a:prstGeom>
        </p:spPr>
      </p:pic>
      <p:pic>
        <p:nvPicPr>
          <p:cNvPr id="6" name="図 5" descr="Shirai 16.jpg"/>
          <p:cNvPicPr>
            <a:picLocks noChangeAspect="1"/>
          </p:cNvPicPr>
          <p:nvPr/>
        </p:nvPicPr>
        <p:blipFill>
          <a:blip r:embed="rId2">
            <a:lum contrast="10000"/>
          </a:blip>
          <a:srcRect l="58295" t="9767" r="10156" b="48677"/>
          <a:stretch>
            <a:fillRect/>
          </a:stretch>
        </p:blipFill>
        <p:spPr>
          <a:xfrm>
            <a:off x="2857488" y="2000240"/>
            <a:ext cx="3015249" cy="2805920"/>
          </a:xfrm>
          <a:prstGeom prst="rect">
            <a:avLst/>
          </a:prstGeom>
        </p:spPr>
      </p:pic>
      <p:pic>
        <p:nvPicPr>
          <p:cNvPr id="4" name="図 3" descr="Shirai 16.jpg"/>
          <p:cNvPicPr>
            <a:picLocks noChangeAspect="1"/>
          </p:cNvPicPr>
          <p:nvPr/>
        </p:nvPicPr>
        <p:blipFill>
          <a:blip r:embed="rId2">
            <a:lum contrast="20000"/>
          </a:blip>
          <a:srcRect l="10156" t="18672" r="60578" b="66486"/>
          <a:stretch>
            <a:fillRect/>
          </a:stretch>
        </p:blipFill>
        <p:spPr>
          <a:xfrm>
            <a:off x="-1" y="1183492"/>
            <a:ext cx="2857489" cy="1023781"/>
          </a:xfrm>
          <a:prstGeom prst="rect">
            <a:avLst/>
          </a:prstGeom>
        </p:spPr>
      </p:pic>
      <p:pic>
        <p:nvPicPr>
          <p:cNvPr id="5" name="図 4" descr="Shirai 16.jpg"/>
          <p:cNvPicPr>
            <a:picLocks noChangeAspect="1"/>
          </p:cNvPicPr>
          <p:nvPr/>
        </p:nvPicPr>
        <p:blipFill>
          <a:blip r:embed="rId2">
            <a:lum contrast="20000"/>
          </a:blip>
          <a:srcRect l="10156" t="82185" r="43709" b="7920"/>
          <a:stretch>
            <a:fillRect/>
          </a:stretch>
        </p:blipFill>
        <p:spPr>
          <a:xfrm>
            <a:off x="0" y="5857892"/>
            <a:ext cx="4714940" cy="714380"/>
          </a:xfrm>
          <a:prstGeom prst="rect">
            <a:avLst/>
          </a:prstGeom>
        </p:spPr>
      </p:pic>
      <p:pic>
        <p:nvPicPr>
          <p:cNvPr id="3" name="図 2" descr="Shirai 16.jpg"/>
          <p:cNvPicPr>
            <a:picLocks noChangeAspect="1"/>
          </p:cNvPicPr>
          <p:nvPr/>
        </p:nvPicPr>
        <p:blipFill>
          <a:blip r:embed="rId2">
            <a:lum contrast="20000"/>
          </a:blip>
          <a:srcRect l="30334" t="33513" r="43103" b="19983"/>
          <a:stretch>
            <a:fillRect/>
          </a:stretch>
        </p:blipFill>
        <p:spPr>
          <a:xfrm>
            <a:off x="0" y="2285992"/>
            <a:ext cx="2945678" cy="3643338"/>
          </a:xfrm>
          <a:prstGeom prst="rect">
            <a:avLst/>
          </a:prstGeom>
        </p:spPr>
      </p:pic>
      <p:grpSp>
        <p:nvGrpSpPr>
          <p:cNvPr id="29" name="グループ化 28"/>
          <p:cNvGrpSpPr/>
          <p:nvPr/>
        </p:nvGrpSpPr>
        <p:grpSpPr>
          <a:xfrm rot="-1080000">
            <a:off x="917172" y="4338895"/>
            <a:ext cx="1285884" cy="129303"/>
            <a:chOff x="3214678" y="4429132"/>
            <a:chExt cx="1428760" cy="143670"/>
          </a:xfrm>
        </p:grpSpPr>
        <p:sp>
          <p:nvSpPr>
            <p:cNvPr id="17" name="円/楕円 16"/>
            <p:cNvSpPr/>
            <p:nvPr/>
          </p:nvSpPr>
          <p:spPr>
            <a:xfrm>
              <a:off x="4500562" y="4429926"/>
              <a:ext cx="142876" cy="142876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円/楕円 17"/>
            <p:cNvSpPr/>
            <p:nvPr/>
          </p:nvSpPr>
          <p:spPr>
            <a:xfrm>
              <a:off x="4214810" y="4429926"/>
              <a:ext cx="142876" cy="142876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円/楕円 21"/>
            <p:cNvSpPr/>
            <p:nvPr/>
          </p:nvSpPr>
          <p:spPr>
            <a:xfrm>
              <a:off x="4071934" y="4429926"/>
              <a:ext cx="142876" cy="142876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円/楕円 22"/>
            <p:cNvSpPr/>
            <p:nvPr/>
          </p:nvSpPr>
          <p:spPr>
            <a:xfrm>
              <a:off x="3929058" y="4429926"/>
              <a:ext cx="142876" cy="142876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円/楕円 23"/>
            <p:cNvSpPr/>
            <p:nvPr/>
          </p:nvSpPr>
          <p:spPr>
            <a:xfrm>
              <a:off x="3786182" y="4429926"/>
              <a:ext cx="142876" cy="142876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円/楕円 24"/>
            <p:cNvSpPr/>
            <p:nvPr/>
          </p:nvSpPr>
          <p:spPr>
            <a:xfrm>
              <a:off x="3643306" y="4429926"/>
              <a:ext cx="142876" cy="142876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円/楕円 25"/>
            <p:cNvSpPr/>
            <p:nvPr/>
          </p:nvSpPr>
          <p:spPr>
            <a:xfrm>
              <a:off x="3500430" y="4429132"/>
              <a:ext cx="142876" cy="142876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円/楕円 26"/>
            <p:cNvSpPr/>
            <p:nvPr/>
          </p:nvSpPr>
          <p:spPr>
            <a:xfrm>
              <a:off x="3357554" y="4429132"/>
              <a:ext cx="142876" cy="142876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円/楕円 27"/>
            <p:cNvSpPr/>
            <p:nvPr/>
          </p:nvSpPr>
          <p:spPr>
            <a:xfrm>
              <a:off x="3214678" y="4429132"/>
              <a:ext cx="142876" cy="142876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6" name="グループ化 35"/>
          <p:cNvGrpSpPr/>
          <p:nvPr/>
        </p:nvGrpSpPr>
        <p:grpSpPr>
          <a:xfrm>
            <a:off x="4714876" y="642918"/>
            <a:ext cx="4286248" cy="6075619"/>
            <a:chOff x="4714876" y="642918"/>
            <a:chExt cx="4286248" cy="6075619"/>
          </a:xfrm>
        </p:grpSpPr>
        <p:grpSp>
          <p:nvGrpSpPr>
            <p:cNvPr id="34" name="グループ化 33"/>
            <p:cNvGrpSpPr/>
            <p:nvPr/>
          </p:nvGrpSpPr>
          <p:grpSpPr>
            <a:xfrm>
              <a:off x="4714876" y="642918"/>
              <a:ext cx="4286248" cy="6075619"/>
              <a:chOff x="4714876" y="642918"/>
              <a:chExt cx="4286248" cy="6075619"/>
            </a:xfrm>
          </p:grpSpPr>
          <p:grpSp>
            <p:nvGrpSpPr>
              <p:cNvPr id="15" name="グループ化 14"/>
              <p:cNvGrpSpPr/>
              <p:nvPr/>
            </p:nvGrpSpPr>
            <p:grpSpPr>
              <a:xfrm>
                <a:off x="5500694" y="1285860"/>
                <a:ext cx="3286148" cy="2500330"/>
                <a:chOff x="5685791" y="1214422"/>
                <a:chExt cx="3458209" cy="2928958"/>
              </a:xfrm>
            </p:grpSpPr>
            <p:pic>
              <p:nvPicPr>
                <p:cNvPr id="7" name="図 6" descr="Decowski 10.jpg"/>
                <p:cNvPicPr>
                  <a:picLocks noChangeAspect="1"/>
                </p:cNvPicPr>
                <p:nvPr/>
              </p:nvPicPr>
              <p:blipFill>
                <a:blip r:embed="rId3">
                  <a:lum contrast="20000"/>
                </a:blip>
                <a:srcRect t="48819" r="58124" b="8472"/>
                <a:stretch>
                  <a:fillRect/>
                </a:stretch>
              </p:blipFill>
              <p:spPr>
                <a:xfrm>
                  <a:off x="5685791" y="1428736"/>
                  <a:ext cx="3458209" cy="2714644"/>
                </a:xfrm>
                <a:prstGeom prst="rect">
                  <a:avLst/>
                </a:prstGeom>
              </p:spPr>
            </p:pic>
            <p:sp>
              <p:nvSpPr>
                <p:cNvPr id="9" name="テキスト ボックス 8"/>
                <p:cNvSpPr txBox="1"/>
                <p:nvPr/>
              </p:nvSpPr>
              <p:spPr>
                <a:xfrm>
                  <a:off x="5693760" y="1214422"/>
                  <a:ext cx="3450240" cy="369332"/>
                </a:xfrm>
                <a:prstGeom prst="rect">
                  <a:avLst/>
                </a:prstGeom>
                <a:solidFill>
                  <a:srgbClr val="FFC000">
                    <a:alpha val="47059"/>
                  </a:srgbClr>
                </a:solidFill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b="1" dirty="0" smtClean="0">
                      <a:solidFill>
                        <a:srgbClr val="0000FF"/>
                      </a:solidFill>
                    </a:rPr>
                    <a:t>r</a:t>
                  </a:r>
                  <a:r>
                    <a:rPr kumimoji="1" lang="en-US" altLang="ja-JP" b="1" dirty="0" smtClean="0">
                      <a:solidFill>
                        <a:srgbClr val="0000FF"/>
                      </a:solidFill>
                    </a:rPr>
                    <a:t>econstructed energy deviation[%]</a:t>
                  </a:r>
                  <a:endParaRPr kumimoji="1" lang="ja-JP" altLang="en-US" b="1" dirty="0">
                    <a:solidFill>
                      <a:srgbClr val="0000FF"/>
                    </a:solidFill>
                  </a:endParaRPr>
                </a:p>
              </p:txBody>
            </p:sp>
            <p:sp>
              <p:nvSpPr>
                <p:cNvPr id="11" name="テキスト ボックス 10"/>
                <p:cNvSpPr txBox="1"/>
                <p:nvPr/>
              </p:nvSpPr>
              <p:spPr>
                <a:xfrm>
                  <a:off x="8462403" y="3500438"/>
                  <a:ext cx="681597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1600" b="1" dirty="0" smtClean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R(cm)</a:t>
                  </a:r>
                  <a:endParaRPr kumimoji="1" lang="ja-JP" altLang="en-US" sz="1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33" name="グループ化 32"/>
              <p:cNvGrpSpPr/>
              <p:nvPr/>
            </p:nvGrpSpPr>
            <p:grpSpPr>
              <a:xfrm>
                <a:off x="4714876" y="3929066"/>
                <a:ext cx="4286248" cy="2789471"/>
                <a:chOff x="4714876" y="3929066"/>
                <a:chExt cx="4286248" cy="2789471"/>
              </a:xfrm>
            </p:grpSpPr>
            <p:grpSp>
              <p:nvGrpSpPr>
                <p:cNvPr id="14" name="グループ化 13"/>
                <p:cNvGrpSpPr/>
                <p:nvPr/>
              </p:nvGrpSpPr>
              <p:grpSpPr>
                <a:xfrm>
                  <a:off x="5500694" y="3929066"/>
                  <a:ext cx="3500430" cy="2714620"/>
                  <a:chOff x="4929190" y="4000504"/>
                  <a:chExt cx="3722942" cy="2857496"/>
                </a:xfrm>
              </p:grpSpPr>
              <p:pic>
                <p:nvPicPr>
                  <p:cNvPr id="8" name="図 7" descr="Decowski 10.jpg"/>
                  <p:cNvPicPr>
                    <a:picLocks noChangeAspect="1"/>
                  </p:cNvPicPr>
                  <p:nvPr/>
                </p:nvPicPr>
                <p:blipFill>
                  <a:blip r:embed="rId3">
                    <a:lum contrast="20000"/>
                  </a:blip>
                  <a:srcRect l="52697" t="41667" b="13541"/>
                  <a:stretch>
                    <a:fillRect/>
                  </a:stretch>
                </p:blipFill>
                <p:spPr>
                  <a:xfrm>
                    <a:off x="4929190" y="4286232"/>
                    <a:ext cx="3528678" cy="2571768"/>
                  </a:xfrm>
                  <a:prstGeom prst="rect">
                    <a:avLst/>
                  </a:prstGeom>
                </p:spPr>
              </p:pic>
              <p:sp>
                <p:nvSpPr>
                  <p:cNvPr id="10" name="テキスト ボックス 9"/>
                  <p:cNvSpPr txBox="1"/>
                  <p:nvPr/>
                </p:nvSpPr>
                <p:spPr>
                  <a:xfrm>
                    <a:off x="4929190" y="4000504"/>
                    <a:ext cx="3722942" cy="369332"/>
                  </a:xfrm>
                  <a:prstGeom prst="rect">
                    <a:avLst/>
                  </a:prstGeom>
                  <a:solidFill>
                    <a:srgbClr val="FFC000">
                      <a:alpha val="47059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altLang="ja-JP" b="1" dirty="0" smtClean="0">
                        <a:solidFill>
                          <a:srgbClr val="0000FF"/>
                        </a:solidFill>
                      </a:rPr>
                      <a:t>r</a:t>
                    </a:r>
                    <a:r>
                      <a:rPr kumimoji="1" lang="en-US" altLang="ja-JP" b="1" dirty="0" smtClean="0">
                        <a:solidFill>
                          <a:srgbClr val="0000FF"/>
                        </a:solidFill>
                      </a:rPr>
                      <a:t>econstructed </a:t>
                    </a:r>
                    <a:r>
                      <a:rPr lang="en-US" altLang="ja-JP" b="1" dirty="0" smtClean="0">
                        <a:solidFill>
                          <a:srgbClr val="0000FF"/>
                        </a:solidFill>
                      </a:rPr>
                      <a:t>position </a:t>
                    </a:r>
                    <a:r>
                      <a:rPr kumimoji="1" lang="en-US" altLang="ja-JP" b="1" dirty="0" smtClean="0">
                        <a:solidFill>
                          <a:srgbClr val="0000FF"/>
                        </a:solidFill>
                      </a:rPr>
                      <a:t>deviation[cm]</a:t>
                    </a:r>
                    <a:endParaRPr kumimoji="1" lang="ja-JP" altLang="en-US" b="1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12" name="テキスト ボックス 11"/>
                  <p:cNvSpPr txBox="1"/>
                  <p:nvPr/>
                </p:nvSpPr>
                <p:spPr>
                  <a:xfrm>
                    <a:off x="7715272" y="6286520"/>
                    <a:ext cx="681597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sz="16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R(cm)</a:t>
                    </a:r>
                    <a:endParaRPr kumimoji="1" lang="ja-JP" altLang="en-US" sz="16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</p:grpSp>
            <p:sp>
              <p:nvSpPr>
                <p:cNvPr id="30" name="テキスト ボックス 29"/>
                <p:cNvSpPr txBox="1"/>
                <p:nvPr/>
              </p:nvSpPr>
              <p:spPr>
                <a:xfrm>
                  <a:off x="4714876" y="6072206"/>
                  <a:ext cx="837297" cy="646331"/>
                </a:xfrm>
                <a:prstGeom prst="rect">
                  <a:avLst/>
                </a:prstGeom>
                <a:solidFill>
                  <a:srgbClr val="000066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b="1" i="1" dirty="0" smtClean="0">
                      <a:solidFill>
                        <a:srgbClr val="00FFFF"/>
                      </a:solidFill>
                    </a:rPr>
                    <a:t>4.7 %</a:t>
                  </a:r>
                </a:p>
                <a:p>
                  <a:pPr algn="ctr"/>
                  <a:r>
                    <a:rPr lang="en-US" altLang="ja-JP" b="1" i="1" dirty="0" smtClean="0">
                      <a:solidFill>
                        <a:srgbClr val="00FFFF"/>
                      </a:solidFill>
                    </a:rPr>
                    <a:t>(KL1)</a:t>
                  </a:r>
                  <a:endParaRPr kumimoji="1" lang="ja-JP" altLang="en-US" b="1" i="1" dirty="0">
                    <a:solidFill>
                      <a:srgbClr val="00FFFF"/>
                    </a:solidFill>
                  </a:endParaRPr>
                </a:p>
              </p:txBody>
            </p:sp>
            <p:cxnSp>
              <p:nvCxnSpPr>
                <p:cNvPr id="32" name="直線矢印コネクタ 31"/>
                <p:cNvCxnSpPr/>
                <p:nvPr/>
              </p:nvCxnSpPr>
              <p:spPr>
                <a:xfrm flipV="1">
                  <a:off x="5572132" y="6286520"/>
                  <a:ext cx="1357322" cy="142876"/>
                </a:xfrm>
                <a:prstGeom prst="straightConnector1">
                  <a:avLst/>
                </a:prstGeom>
                <a:ln w="19050">
                  <a:solidFill>
                    <a:srgbClr val="000066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" name="テキスト ボックス 30"/>
              <p:cNvSpPr txBox="1"/>
              <p:nvPr/>
            </p:nvSpPr>
            <p:spPr>
              <a:xfrm>
                <a:off x="5715008" y="642918"/>
                <a:ext cx="302698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b="1" u="sng" dirty="0" smtClean="0">
                    <a:solidFill>
                      <a:srgbClr val="6600CC"/>
                    </a:solidFill>
                    <a:latin typeface="Arial" pitchFamily="34" charset="0"/>
                    <a:cs typeface="Arial" pitchFamily="34" charset="0"/>
                  </a:rPr>
                  <a:t>Full Volume Calibration</a:t>
                </a:r>
                <a:endParaRPr kumimoji="1" lang="ja-JP" altLang="en-US" sz="2000" b="1" u="sng" dirty="0">
                  <a:solidFill>
                    <a:srgbClr val="6600CC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35" name="テキスト ボックス 34"/>
            <p:cNvSpPr txBox="1"/>
            <p:nvPr/>
          </p:nvSpPr>
          <p:spPr>
            <a:xfrm>
              <a:off x="7000892" y="3214686"/>
              <a:ext cx="9653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0000"/>
                  </a:solidFill>
                </a:rPr>
                <a:t>R&lt;5.5 m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14282" y="142852"/>
            <a:ext cx="83582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2400" b="1" u="sng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  <a:ea typeface="HG創英角ｺﾞｼｯｸUB" pitchFamily="49" charset="-128"/>
              </a:rPr>
              <a:t>Dominant Background Source : </a:t>
            </a:r>
            <a:r>
              <a:rPr lang="en-US" altLang="ja-JP" sz="2400" b="1" u="sng" baseline="300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  <a:ea typeface="HG創英角ｺﾞｼｯｸUB" pitchFamily="49" charset="-128"/>
              </a:rPr>
              <a:t>13</a:t>
            </a:r>
            <a:r>
              <a:rPr lang="en-US" altLang="ja-JP" sz="2400" b="1" u="sng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  <a:ea typeface="HG創英角ｺﾞｼｯｸUB" pitchFamily="49" charset="-128"/>
              </a:rPr>
              <a:t>C(</a:t>
            </a:r>
            <a:r>
              <a:rPr lang="en-US" altLang="ja-JP" sz="2400" b="1" u="sng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ea typeface="HG創英角ｺﾞｼｯｸUB" pitchFamily="49" charset="-128"/>
              </a:rPr>
              <a:t>a</a:t>
            </a:r>
            <a:r>
              <a:rPr lang="en-US" altLang="ja-JP" sz="2400" b="1" u="sng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  <a:ea typeface="HG創英角ｺﾞｼｯｸUB" pitchFamily="49" charset="-128"/>
              </a:rPr>
              <a:t>,n</a:t>
            </a:r>
            <a:r>
              <a:rPr lang="en-US" altLang="ja-JP" sz="2400" b="1" u="sng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  <a:ea typeface="HG創英角ｺﾞｼｯｸUB" pitchFamily="49" charset="-128"/>
              </a:rPr>
              <a:t>)</a:t>
            </a:r>
            <a:r>
              <a:rPr lang="en-US" altLang="ja-JP" sz="2400" b="1" u="sng" baseline="300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  <a:ea typeface="HG創英角ｺﾞｼｯｸUB" pitchFamily="49" charset="-128"/>
              </a:rPr>
              <a:t>16</a:t>
            </a:r>
            <a:r>
              <a:rPr lang="en-US" altLang="ja-JP" sz="2400" b="1" u="sng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  <a:ea typeface="HG創英角ｺﾞｼｯｸUB" pitchFamily="49" charset="-128"/>
              </a:rPr>
              <a:t>O</a:t>
            </a:r>
          </a:p>
        </p:txBody>
      </p:sp>
      <p:pic>
        <p:nvPicPr>
          <p:cNvPr id="6" name="図 5" descr="Decowski 14.jpg"/>
          <p:cNvPicPr>
            <a:picLocks noChangeAspect="1"/>
          </p:cNvPicPr>
          <p:nvPr/>
        </p:nvPicPr>
        <p:blipFill>
          <a:blip r:embed="rId3"/>
          <a:srcRect l="-107" t="9375" r="29326" b="75331"/>
          <a:stretch>
            <a:fillRect/>
          </a:stretch>
        </p:blipFill>
        <p:spPr>
          <a:xfrm>
            <a:off x="428596" y="642918"/>
            <a:ext cx="4786346" cy="857256"/>
          </a:xfrm>
          <a:prstGeom prst="rect">
            <a:avLst/>
          </a:prstGeom>
        </p:spPr>
      </p:pic>
      <p:pic>
        <p:nvPicPr>
          <p:cNvPr id="9" name="図 8" descr="Decowski 14.jpg"/>
          <p:cNvPicPr>
            <a:picLocks noChangeAspect="1"/>
          </p:cNvPicPr>
          <p:nvPr/>
        </p:nvPicPr>
        <p:blipFill>
          <a:blip r:embed="rId3"/>
          <a:srcRect l="-107" t="25943" r="39890" b="67685"/>
          <a:stretch>
            <a:fillRect/>
          </a:stretch>
        </p:blipFill>
        <p:spPr>
          <a:xfrm>
            <a:off x="214282" y="1500174"/>
            <a:ext cx="4071966" cy="357190"/>
          </a:xfrm>
          <a:prstGeom prst="rect">
            <a:avLst/>
          </a:prstGeom>
        </p:spPr>
      </p:pic>
      <p:grpSp>
        <p:nvGrpSpPr>
          <p:cNvPr id="22" name="グループ化 21"/>
          <p:cNvGrpSpPr/>
          <p:nvPr/>
        </p:nvGrpSpPr>
        <p:grpSpPr>
          <a:xfrm>
            <a:off x="3857620" y="1785926"/>
            <a:ext cx="5500694" cy="4786346"/>
            <a:chOff x="3643306" y="1500174"/>
            <a:chExt cx="6072198" cy="5143536"/>
          </a:xfrm>
        </p:grpSpPr>
        <p:sp>
          <p:nvSpPr>
            <p:cNvPr id="10" name="テキスト ボックス 9"/>
            <p:cNvSpPr txBox="1"/>
            <p:nvPr/>
          </p:nvSpPr>
          <p:spPr>
            <a:xfrm>
              <a:off x="4572000" y="5286388"/>
              <a:ext cx="51435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b="1" dirty="0" smtClean="0">
                  <a:solidFill>
                    <a:srgbClr val="0000FF"/>
                  </a:solidFill>
                </a:rPr>
                <a:t>Annihilation </a:t>
              </a:r>
              <a:r>
                <a:rPr kumimoji="1" lang="en-US" altLang="ja-JP" sz="1400" b="1" dirty="0" smtClean="0">
                  <a:solidFill>
                    <a:srgbClr val="0000FF"/>
                  </a:solidFill>
                  <a:latin typeface="Symbol" pitchFamily="18" charset="2"/>
                </a:rPr>
                <a:t>g </a:t>
              </a:r>
              <a:r>
                <a:rPr lang="en-US" altLang="ja-JP" sz="1400" b="1" dirty="0" smtClean="0">
                  <a:solidFill>
                    <a:srgbClr val="0000FF"/>
                  </a:solidFill>
                </a:rPr>
                <a:t>(1</a:t>
              </a:r>
              <a:r>
                <a:rPr lang="en-US" altLang="ja-JP" sz="1400" b="1" baseline="30000" dirty="0" smtClean="0">
                  <a:solidFill>
                    <a:srgbClr val="0000FF"/>
                  </a:solidFill>
                </a:rPr>
                <a:t>st</a:t>
              </a:r>
              <a:r>
                <a:rPr lang="en-US" altLang="ja-JP" sz="1400" b="1" dirty="0" smtClean="0">
                  <a:solidFill>
                    <a:srgbClr val="0000FF"/>
                  </a:solidFill>
                </a:rPr>
                <a:t> excited state)     Neutron capture on </a:t>
              </a:r>
              <a:r>
                <a:rPr lang="en-US" altLang="ja-JP" sz="1400" b="1" baseline="30000" dirty="0" smtClean="0">
                  <a:solidFill>
                    <a:srgbClr val="0000FF"/>
                  </a:solidFill>
                </a:rPr>
                <a:t>12</a:t>
              </a:r>
              <a:r>
                <a:rPr lang="en-US" altLang="ja-JP" sz="1400" b="1" dirty="0" smtClean="0">
                  <a:solidFill>
                    <a:srgbClr val="0000FF"/>
                  </a:solidFill>
                </a:rPr>
                <a:t>C</a:t>
              </a:r>
            </a:p>
          </p:txBody>
        </p:sp>
        <p:grpSp>
          <p:nvGrpSpPr>
            <p:cNvPr id="19" name="グループ化 18"/>
            <p:cNvGrpSpPr/>
            <p:nvPr/>
          </p:nvGrpSpPr>
          <p:grpSpPr>
            <a:xfrm>
              <a:off x="3643306" y="1500174"/>
              <a:ext cx="5857884" cy="5143536"/>
              <a:chOff x="3643306" y="1500174"/>
              <a:chExt cx="5857884" cy="5143536"/>
            </a:xfrm>
          </p:grpSpPr>
          <p:pic>
            <p:nvPicPr>
              <p:cNvPr id="4" name="図 3" descr="Decowski 14.jpg"/>
              <p:cNvPicPr>
                <a:picLocks noChangeAspect="1"/>
              </p:cNvPicPr>
              <p:nvPr/>
            </p:nvPicPr>
            <p:blipFill>
              <a:blip r:embed="rId3">
                <a:lum contrast="20000"/>
              </a:blip>
              <a:srcRect l="605" t="34375" r="40079" b="6250"/>
              <a:stretch>
                <a:fillRect/>
              </a:stretch>
            </p:blipFill>
            <p:spPr>
              <a:xfrm>
                <a:off x="4429124" y="1500174"/>
                <a:ext cx="4429156" cy="3838107"/>
              </a:xfrm>
              <a:prstGeom prst="rect">
                <a:avLst/>
              </a:prstGeom>
            </p:spPr>
          </p:pic>
          <p:cxnSp>
            <p:nvCxnSpPr>
              <p:cNvPr id="12" name="直線矢印コネクタ 11"/>
              <p:cNvCxnSpPr/>
              <p:nvPr/>
            </p:nvCxnSpPr>
            <p:spPr>
              <a:xfrm rot="16200000" flipV="1">
                <a:off x="5143504" y="4857760"/>
                <a:ext cx="642942" cy="357190"/>
              </a:xfrm>
              <a:prstGeom prst="straightConnector1">
                <a:avLst/>
              </a:prstGeom>
              <a:ln w="19050">
                <a:solidFill>
                  <a:srgbClr val="660066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テキスト ボックス 13"/>
              <p:cNvSpPr txBox="1"/>
              <p:nvPr/>
            </p:nvSpPr>
            <p:spPr>
              <a:xfrm>
                <a:off x="4929158" y="5572140"/>
                <a:ext cx="4572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400" b="1" dirty="0" smtClean="0">
                    <a:solidFill>
                      <a:srgbClr val="0000FF"/>
                    </a:solidFill>
                  </a:rPr>
                  <a:t>Proton recoil (ground state)        </a:t>
                </a:r>
                <a:r>
                  <a:rPr lang="en-US" altLang="ja-JP" sz="1400" b="1" dirty="0" smtClean="0">
                    <a:solidFill>
                      <a:srgbClr val="0000FF"/>
                    </a:solidFill>
                    <a:latin typeface="Symbol" pitchFamily="18" charset="2"/>
                  </a:rPr>
                  <a:t>g </a:t>
                </a:r>
                <a:r>
                  <a:rPr lang="en-US" altLang="ja-JP" sz="1400" b="1" dirty="0" smtClean="0">
                    <a:solidFill>
                      <a:srgbClr val="0000FF"/>
                    </a:solidFill>
                  </a:rPr>
                  <a:t>(2</a:t>
                </a:r>
                <a:r>
                  <a:rPr lang="en-US" altLang="ja-JP" sz="1400" b="1" baseline="30000" dirty="0" smtClean="0">
                    <a:solidFill>
                      <a:srgbClr val="0000FF"/>
                    </a:solidFill>
                  </a:rPr>
                  <a:t>nd</a:t>
                </a:r>
                <a:r>
                  <a:rPr lang="en-US" altLang="ja-JP" sz="1400" b="1" dirty="0" smtClean="0">
                    <a:solidFill>
                      <a:srgbClr val="0000FF"/>
                    </a:solidFill>
                  </a:rPr>
                  <a:t> excited state)                     </a:t>
                </a:r>
              </a:p>
            </p:txBody>
          </p:sp>
          <p:cxnSp>
            <p:nvCxnSpPr>
              <p:cNvPr id="17" name="直線矢印コネクタ 16"/>
              <p:cNvCxnSpPr/>
              <p:nvPr/>
            </p:nvCxnSpPr>
            <p:spPr>
              <a:xfrm rot="5400000" flipH="1" flipV="1">
                <a:off x="4607719" y="4679165"/>
                <a:ext cx="1714512" cy="214314"/>
              </a:xfrm>
              <a:prstGeom prst="straightConnector1">
                <a:avLst/>
              </a:prstGeom>
              <a:ln w="19050">
                <a:solidFill>
                  <a:srgbClr val="660066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線矢印コネクタ 19"/>
              <p:cNvCxnSpPr/>
              <p:nvPr/>
            </p:nvCxnSpPr>
            <p:spPr>
              <a:xfrm rot="5400000" flipH="1" flipV="1">
                <a:off x="7335680" y="5123243"/>
                <a:ext cx="930824" cy="114113"/>
              </a:xfrm>
              <a:prstGeom prst="straightConnector1">
                <a:avLst/>
              </a:prstGeom>
              <a:ln w="19050">
                <a:solidFill>
                  <a:srgbClr val="660066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線矢印コネクタ 20"/>
              <p:cNvCxnSpPr/>
              <p:nvPr/>
            </p:nvCxnSpPr>
            <p:spPr>
              <a:xfrm rot="16200000" flipV="1">
                <a:off x="6981730" y="4734048"/>
                <a:ext cx="695188" cy="513984"/>
              </a:xfrm>
              <a:prstGeom prst="straightConnector1">
                <a:avLst/>
              </a:prstGeom>
              <a:ln w="19050">
                <a:solidFill>
                  <a:srgbClr val="660066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グループ化 32"/>
              <p:cNvGrpSpPr/>
              <p:nvPr/>
            </p:nvGrpSpPr>
            <p:grpSpPr>
              <a:xfrm>
                <a:off x="3643306" y="6000768"/>
                <a:ext cx="4714908" cy="642942"/>
                <a:chOff x="3643306" y="6000768"/>
                <a:chExt cx="4714908" cy="642942"/>
              </a:xfrm>
            </p:grpSpPr>
            <p:sp>
              <p:nvSpPr>
                <p:cNvPr id="32" name="正方形/長方形 31"/>
                <p:cNvSpPr/>
                <p:nvPr/>
              </p:nvSpPr>
              <p:spPr>
                <a:xfrm>
                  <a:off x="3643306" y="6000768"/>
                  <a:ext cx="4714908" cy="642942"/>
                </a:xfrm>
                <a:prstGeom prst="rect">
                  <a:avLst/>
                </a:prstGeom>
                <a:solidFill>
                  <a:srgbClr val="FFFF00">
                    <a:alpha val="5098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pic>
              <p:nvPicPr>
                <p:cNvPr id="31" name="図 30" descr="1509-Koichi_Ichimura[1] 9.jpg"/>
                <p:cNvPicPr>
                  <a:picLocks noChangeAspect="1"/>
                </p:cNvPicPr>
                <p:nvPr/>
              </p:nvPicPr>
              <p:blipFill>
                <a:blip r:embed="rId4">
                  <a:lum contrast="20000"/>
                </a:blip>
                <a:srcRect l="15286" t="83334" r="15286" b="7291"/>
                <a:stretch>
                  <a:fillRect/>
                </a:stretch>
              </p:blipFill>
              <p:spPr>
                <a:xfrm>
                  <a:off x="3750463" y="6086743"/>
                  <a:ext cx="4500594" cy="470992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34" name="図 33" descr="Shirai 13.jpg"/>
          <p:cNvPicPr>
            <a:picLocks noChangeAspect="1"/>
          </p:cNvPicPr>
          <p:nvPr/>
        </p:nvPicPr>
        <p:blipFill>
          <a:blip r:embed="rId5">
            <a:lum contrast="20000"/>
          </a:blip>
          <a:srcRect l="13177" t="52064" r="16510" b="8139"/>
          <a:stretch>
            <a:fillRect/>
          </a:stretch>
        </p:blipFill>
        <p:spPr>
          <a:xfrm>
            <a:off x="285720" y="2214554"/>
            <a:ext cx="4143372" cy="2205359"/>
          </a:xfrm>
          <a:prstGeom prst="rect">
            <a:avLst/>
          </a:prstGeom>
        </p:spPr>
      </p:pic>
      <p:grpSp>
        <p:nvGrpSpPr>
          <p:cNvPr id="18" name="グループ化 17"/>
          <p:cNvGrpSpPr/>
          <p:nvPr/>
        </p:nvGrpSpPr>
        <p:grpSpPr>
          <a:xfrm>
            <a:off x="214282" y="4429132"/>
            <a:ext cx="3581020" cy="2286016"/>
            <a:chOff x="214282" y="4429132"/>
            <a:chExt cx="3581020" cy="2286016"/>
          </a:xfrm>
        </p:grpSpPr>
        <p:pic>
          <p:nvPicPr>
            <p:cNvPr id="35" name="図 34" descr="Decowski 14.jpg"/>
            <p:cNvPicPr>
              <a:picLocks noChangeAspect="1"/>
            </p:cNvPicPr>
            <p:nvPr/>
          </p:nvPicPr>
          <p:blipFill>
            <a:blip r:embed="rId3">
              <a:lum contrast="10000"/>
            </a:blip>
            <a:srcRect l="62416" t="51582" r="4719" b="9624"/>
            <a:stretch>
              <a:fillRect/>
            </a:stretch>
          </p:blipFill>
          <p:spPr>
            <a:xfrm>
              <a:off x="214282" y="4500570"/>
              <a:ext cx="2438012" cy="2214578"/>
            </a:xfrm>
            <a:prstGeom prst="rect">
              <a:avLst/>
            </a:prstGeom>
          </p:spPr>
        </p:pic>
        <p:pic>
          <p:nvPicPr>
            <p:cNvPr id="5" name="図 4" descr="Decowski 14.jpg"/>
            <p:cNvPicPr>
              <a:picLocks noChangeAspect="1"/>
            </p:cNvPicPr>
            <p:nvPr/>
          </p:nvPicPr>
          <p:blipFill>
            <a:blip r:embed="rId3">
              <a:lum contrast="10000"/>
            </a:blip>
            <a:srcRect l="62416" t="40486" r="4719" b="48251"/>
            <a:stretch>
              <a:fillRect/>
            </a:stretch>
          </p:blipFill>
          <p:spPr>
            <a:xfrm>
              <a:off x="1357290" y="4429132"/>
              <a:ext cx="2438012" cy="64294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Shirai 14.jpg"/>
          <p:cNvPicPr>
            <a:picLocks noChangeAspect="1"/>
          </p:cNvPicPr>
          <p:nvPr/>
        </p:nvPicPr>
        <p:blipFill>
          <a:blip r:embed="rId2">
            <a:lum contrast="20000"/>
          </a:blip>
          <a:srcRect l="57659" t="85964" r="13570" b="7993"/>
          <a:stretch>
            <a:fillRect/>
          </a:stretch>
        </p:blipFill>
        <p:spPr>
          <a:xfrm>
            <a:off x="357158" y="4786322"/>
            <a:ext cx="4643471" cy="689256"/>
          </a:xfrm>
          <a:prstGeom prst="rect">
            <a:avLst/>
          </a:prstGeom>
        </p:spPr>
      </p:pic>
      <p:pic>
        <p:nvPicPr>
          <p:cNvPr id="4" name="図 3" descr="Shirai 14.jpg"/>
          <p:cNvPicPr>
            <a:picLocks noChangeAspect="1"/>
          </p:cNvPicPr>
          <p:nvPr/>
        </p:nvPicPr>
        <p:blipFill>
          <a:blip r:embed="rId2">
            <a:lum contrast="20000"/>
          </a:blip>
          <a:srcRect l="53906" t="15809" r="11719" b="58094"/>
          <a:stretch>
            <a:fillRect/>
          </a:stretch>
        </p:blipFill>
        <p:spPr>
          <a:xfrm>
            <a:off x="3929058" y="928670"/>
            <a:ext cx="4527007" cy="2428892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14282" y="142852"/>
            <a:ext cx="83582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2400" b="1" u="sng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  <a:ea typeface="HG創英角ｺﾞｼｯｸUB" pitchFamily="49" charset="-128"/>
              </a:rPr>
              <a:t>Measurement of Quenching for Proton Signals in LS</a:t>
            </a:r>
          </a:p>
        </p:txBody>
      </p:sp>
      <p:pic>
        <p:nvPicPr>
          <p:cNvPr id="8" name="図 7" descr="110_Murata 4.jpg"/>
          <p:cNvPicPr>
            <a:picLocks noChangeAspect="1"/>
          </p:cNvPicPr>
          <p:nvPr/>
        </p:nvPicPr>
        <p:blipFill>
          <a:blip r:embed="rId3"/>
          <a:srcRect l="37396" t="4670" r="16406" b="53464"/>
          <a:stretch>
            <a:fillRect/>
          </a:stretch>
        </p:blipFill>
        <p:spPr>
          <a:xfrm>
            <a:off x="714348" y="1357298"/>
            <a:ext cx="2867044" cy="1835944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785786" y="1000108"/>
            <a:ext cx="2610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6600CC"/>
                </a:solidFill>
              </a:rPr>
              <a:t>OKTAVIAN @ Osaka Univ.</a:t>
            </a:r>
            <a:endParaRPr kumimoji="1" lang="ja-JP" altLang="en-US" b="1" dirty="0">
              <a:solidFill>
                <a:srgbClr val="6600CC"/>
              </a:solidFill>
            </a:endParaRPr>
          </a:p>
        </p:txBody>
      </p:sp>
      <p:grpSp>
        <p:nvGrpSpPr>
          <p:cNvPr id="12" name="グループ化 11"/>
          <p:cNvGrpSpPr/>
          <p:nvPr/>
        </p:nvGrpSpPr>
        <p:grpSpPr>
          <a:xfrm>
            <a:off x="4857752" y="3214686"/>
            <a:ext cx="3261794" cy="3500462"/>
            <a:chOff x="4857752" y="3214686"/>
            <a:chExt cx="3261794" cy="3500462"/>
          </a:xfrm>
        </p:grpSpPr>
        <p:pic>
          <p:nvPicPr>
            <p:cNvPr id="10" name="図 9" descr="Shirai 14.jpg"/>
            <p:cNvPicPr>
              <a:picLocks noChangeAspect="1"/>
            </p:cNvPicPr>
            <p:nvPr/>
          </p:nvPicPr>
          <p:blipFill>
            <a:blip r:embed="rId2">
              <a:lum contrast="20000"/>
            </a:blip>
            <a:srcRect l="56408" t="46139" r="12945" b="14921"/>
            <a:stretch>
              <a:fillRect/>
            </a:stretch>
          </p:blipFill>
          <p:spPr>
            <a:xfrm>
              <a:off x="4857752" y="3786190"/>
              <a:ext cx="3261794" cy="2928958"/>
            </a:xfrm>
            <a:prstGeom prst="rect">
              <a:avLst/>
            </a:prstGeom>
          </p:spPr>
        </p:pic>
        <p:sp>
          <p:nvSpPr>
            <p:cNvPr id="11" name="下矢印 10"/>
            <p:cNvSpPr/>
            <p:nvPr/>
          </p:nvSpPr>
          <p:spPr>
            <a:xfrm>
              <a:off x="5786446" y="3214686"/>
              <a:ext cx="1071570" cy="500066"/>
            </a:xfrm>
            <a:prstGeom prst="down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14282" y="142852"/>
            <a:ext cx="85725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2400" b="1" u="sng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  <a:ea typeface="HG創英角ｺﾞｼｯｸUB" pitchFamily="49" charset="-128"/>
              </a:rPr>
              <a:t>Summary of Updated Systematic Uncertainty</a:t>
            </a:r>
          </a:p>
        </p:txBody>
      </p:sp>
      <p:pic>
        <p:nvPicPr>
          <p:cNvPr id="4" name="図 3" descr="Decowski 11.jpg"/>
          <p:cNvPicPr>
            <a:picLocks noChangeAspect="1"/>
          </p:cNvPicPr>
          <p:nvPr/>
        </p:nvPicPr>
        <p:blipFill>
          <a:blip r:embed="rId3">
            <a:lum contrast="20000"/>
          </a:blip>
          <a:srcRect t="29167" b="32291"/>
          <a:stretch>
            <a:fillRect/>
          </a:stretch>
        </p:blipFill>
        <p:spPr>
          <a:xfrm>
            <a:off x="428596" y="1285860"/>
            <a:ext cx="8501122" cy="3286148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428728" y="1000108"/>
            <a:ext cx="4786346" cy="400110"/>
          </a:xfrm>
          <a:prstGeom prst="rect">
            <a:avLst/>
          </a:prstGeom>
          <a:solidFill>
            <a:srgbClr val="FFFF99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8"/>
                <a:ea typeface="Arial Unicode MS" pitchFamily="50" charset="-128"/>
                <a:cs typeface="Arial Unicode MS" pitchFamily="50" charset="-128"/>
                <a:sym typeface="Wingdings" pitchFamily="2" charset="2"/>
              </a:rPr>
              <a:t> Total systematic error : 6.4 % &gt;&gt;&gt; 4.1 % </a:t>
            </a:r>
          </a:p>
        </p:txBody>
      </p:sp>
      <p:grpSp>
        <p:nvGrpSpPr>
          <p:cNvPr id="12" name="グループ化 11"/>
          <p:cNvGrpSpPr/>
          <p:nvPr/>
        </p:nvGrpSpPr>
        <p:grpSpPr>
          <a:xfrm>
            <a:off x="642910" y="4429132"/>
            <a:ext cx="6155293" cy="1587167"/>
            <a:chOff x="642910" y="4429132"/>
            <a:chExt cx="6155293" cy="1587167"/>
          </a:xfrm>
        </p:grpSpPr>
        <p:sp>
          <p:nvSpPr>
            <p:cNvPr id="9" name="テキスト ボックス 8"/>
            <p:cNvSpPr txBox="1"/>
            <p:nvPr/>
          </p:nvSpPr>
          <p:spPr>
            <a:xfrm>
              <a:off x="1357290" y="5000636"/>
              <a:ext cx="5440913" cy="10156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en-US" altLang="ja-JP" sz="2000" dirty="0" smtClean="0">
                  <a:solidFill>
                    <a:srgbClr val="0000FF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  <a:sym typeface="Wingdings" pitchFamily="2" charset="2"/>
                </a:rPr>
                <a:t> Fiducial volume : R = 5.0 m &gt;&gt;&gt; 6.0 m</a:t>
              </a:r>
            </a:p>
            <a:p>
              <a:pPr>
                <a:buFont typeface="Arial" pitchFamily="34" charset="0"/>
                <a:buChar char="•"/>
              </a:pPr>
              <a:r>
                <a:rPr lang="en-US" altLang="ja-JP" sz="2000" dirty="0" smtClean="0">
                  <a:solidFill>
                    <a:srgbClr val="0000FF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  <a:sym typeface="Wingdings" pitchFamily="2" charset="2"/>
                </a:rPr>
                <a:t> Energy threshold : 2.6 MeV &gt;&gt;&gt; 0.9 MeV</a:t>
              </a:r>
            </a:p>
            <a:p>
              <a:pPr>
                <a:buFont typeface="Arial" pitchFamily="34" charset="0"/>
                <a:buChar char="•"/>
              </a:pPr>
              <a:r>
                <a:rPr lang="en-US" altLang="ja-JP" sz="2000" dirty="0" smtClean="0">
                  <a:solidFill>
                    <a:srgbClr val="0000FF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  <a:sym typeface="Wingdings" pitchFamily="2" charset="2"/>
                </a:rPr>
                <a:t> Improved</a:t>
              </a:r>
              <a:r>
                <a:rPr kumimoji="1" lang="en-US" altLang="ja-JP" sz="2000" dirty="0" smtClean="0">
                  <a:solidFill>
                    <a:srgbClr val="0000FF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  <a:sym typeface="Wingdings" pitchFamily="2" charset="2"/>
                </a:rPr>
                <a:t> </a:t>
              </a:r>
              <a:r>
                <a:rPr kumimoji="1" lang="en-US" altLang="ja-JP" sz="2000" baseline="30000" dirty="0" smtClean="0">
                  <a:solidFill>
                    <a:srgbClr val="0000FF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  <a:sym typeface="Wingdings" pitchFamily="2" charset="2"/>
                </a:rPr>
                <a:t>13</a:t>
              </a:r>
              <a:r>
                <a:rPr kumimoji="1" lang="en-US" altLang="ja-JP" sz="2000" dirty="0" smtClean="0">
                  <a:solidFill>
                    <a:srgbClr val="0000FF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  <a:sym typeface="Wingdings" pitchFamily="2" charset="2"/>
                </a:rPr>
                <a:t>C(</a:t>
              </a:r>
              <a:r>
                <a:rPr kumimoji="1" lang="en-US" altLang="ja-JP" sz="2000" dirty="0" err="1" smtClean="0">
                  <a:solidFill>
                    <a:srgbClr val="0000FF"/>
                  </a:solidFill>
                  <a:latin typeface="Symbol" pitchFamily="18" charset="2"/>
                  <a:ea typeface="Arial Unicode MS" pitchFamily="50" charset="-128"/>
                  <a:cs typeface="Arial Unicode MS" pitchFamily="50" charset="-128"/>
                  <a:sym typeface="Wingdings" pitchFamily="2" charset="2"/>
                </a:rPr>
                <a:t>a</a:t>
              </a:r>
              <a:r>
                <a:rPr kumimoji="1" lang="en-US" altLang="ja-JP" sz="2000" dirty="0" err="1" smtClean="0">
                  <a:solidFill>
                    <a:srgbClr val="0000FF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  <a:sym typeface="Wingdings" pitchFamily="2" charset="2"/>
                </a:rPr>
                <a:t>,n</a:t>
              </a:r>
              <a:r>
                <a:rPr kumimoji="1" lang="en-US" altLang="ja-JP" sz="2000" dirty="0" smtClean="0">
                  <a:solidFill>
                    <a:srgbClr val="0000FF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  <a:sym typeface="Wingdings" pitchFamily="2" charset="2"/>
                </a:rPr>
                <a:t>)</a:t>
              </a:r>
              <a:r>
                <a:rPr kumimoji="1" lang="en-US" altLang="ja-JP" sz="2000" baseline="30000" dirty="0" smtClean="0">
                  <a:solidFill>
                    <a:srgbClr val="0000FF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  <a:sym typeface="Wingdings" pitchFamily="2" charset="2"/>
                </a:rPr>
                <a:t>16</a:t>
              </a:r>
              <a:r>
                <a:rPr kumimoji="1" lang="en-US" altLang="ja-JP" sz="2000" dirty="0" smtClean="0">
                  <a:solidFill>
                    <a:srgbClr val="0000FF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  <a:sym typeface="Wingdings" pitchFamily="2" charset="2"/>
                </a:rPr>
                <a:t>O background </a:t>
              </a:r>
              <a:r>
                <a:rPr lang="en-US" altLang="ja-JP" sz="2000" dirty="0" smtClean="0">
                  <a:solidFill>
                    <a:srgbClr val="0000FF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  <a:sym typeface="Wingdings" pitchFamily="2" charset="2"/>
                </a:rPr>
                <a:t>e</a:t>
              </a:r>
              <a:r>
                <a:rPr kumimoji="1" lang="en-US" altLang="ja-JP" sz="2000" dirty="0" smtClean="0">
                  <a:solidFill>
                    <a:srgbClr val="0000FF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  <a:sym typeface="Wingdings" pitchFamily="2" charset="2"/>
                </a:rPr>
                <a:t>stimation</a:t>
              </a:r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642910" y="4429132"/>
              <a:ext cx="33907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b="1" i="1" dirty="0" smtClean="0">
                  <a:solidFill>
                    <a:srgbClr val="006600"/>
                  </a:solidFill>
                </a:rPr>
                <a:t>Other improvements</a:t>
              </a:r>
              <a:r>
                <a:rPr kumimoji="1" lang="en-US" altLang="ja-JP" sz="2000" b="1" i="1" dirty="0" smtClean="0">
                  <a:solidFill>
                    <a:srgbClr val="006600"/>
                  </a:solidFill>
                </a:rPr>
                <a:t> from KL1</a:t>
              </a:r>
              <a:endParaRPr kumimoji="1" lang="ja-JP" altLang="en-US" sz="2000" b="1" i="1" dirty="0">
                <a:solidFill>
                  <a:srgbClr val="006600"/>
                </a:solidFill>
              </a:endParaRPr>
            </a:p>
          </p:txBody>
        </p:sp>
      </p:grpSp>
      <p:sp>
        <p:nvSpPr>
          <p:cNvPr id="8" name="テキスト ボックス 7"/>
          <p:cNvSpPr txBox="1"/>
          <p:nvPr/>
        </p:nvSpPr>
        <p:spPr>
          <a:xfrm>
            <a:off x="3000364" y="2500306"/>
            <a:ext cx="673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FF0000"/>
                </a:solidFill>
              </a:rPr>
              <a:t>(4.7)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000364" y="2928934"/>
            <a:ext cx="673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FF0000"/>
                </a:solidFill>
              </a:rPr>
              <a:t>(2.3)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7215206" y="3571876"/>
            <a:ext cx="1357322" cy="571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928662" y="785794"/>
            <a:ext cx="678661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sz="2800" b="1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  <a:ea typeface="HG創英角ｺﾞｼｯｸUB" pitchFamily="49" charset="-128"/>
              </a:rPr>
              <a:t>4. </a:t>
            </a:r>
            <a:r>
              <a:rPr lang="en-US" altLang="ja-JP" sz="2800" b="1" u="sng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  <a:ea typeface="HG創英角ｺﾞｼｯｸUB" pitchFamily="49" charset="-128"/>
              </a:rPr>
              <a:t>Reactor Neutrino</a:t>
            </a:r>
            <a:r>
              <a:rPr lang="ja-JP" altLang="en-US" sz="2800" b="1" u="sng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  <a:ea typeface="HG創英角ｺﾞｼｯｸUB" pitchFamily="49" charset="-128"/>
              </a:rPr>
              <a:t> </a:t>
            </a:r>
            <a:r>
              <a:rPr lang="en-US" altLang="ja-JP" sz="2800" b="1" u="sng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  <a:ea typeface="HG創英角ｺﾞｼｯｸUB" pitchFamily="49" charset="-128"/>
              </a:rPr>
              <a:t>Analysis :</a:t>
            </a:r>
          </a:p>
          <a:p>
            <a:pPr algn="ctr">
              <a:defRPr/>
            </a:pPr>
            <a:r>
              <a:rPr lang="en-US" altLang="ja-JP" sz="2800" b="1" u="sng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  <a:ea typeface="HG創英角ｺﾞｼｯｸUB" pitchFamily="49" charset="-128"/>
              </a:rPr>
              <a:t>Event Rate</a:t>
            </a:r>
          </a:p>
        </p:txBody>
      </p:sp>
      <p:pic>
        <p:nvPicPr>
          <p:cNvPr id="3" name="図 2" descr="yuris-update-anti-nu-analysis-sendai2008.jpg"/>
          <p:cNvPicPr>
            <a:picLocks noChangeAspect="1"/>
          </p:cNvPicPr>
          <p:nvPr/>
        </p:nvPicPr>
        <p:blipFill>
          <a:blip r:embed="rId2">
            <a:lum contrast="20000"/>
          </a:blip>
          <a:srcRect l="6250" t="33428" r="43750" b="33428"/>
          <a:stretch>
            <a:fillRect/>
          </a:stretch>
        </p:blipFill>
        <p:spPr>
          <a:xfrm>
            <a:off x="1500166" y="2071678"/>
            <a:ext cx="6400844" cy="3000396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6072198" y="2000240"/>
            <a:ext cx="1357322" cy="357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6715140" y="2214554"/>
            <a:ext cx="866780" cy="2000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7000892" y="3929066"/>
            <a:ext cx="866780" cy="1143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4214810" y="1000108"/>
            <a:ext cx="785818" cy="214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 descr="1509-Koichi_Ichimura[1] 10.jpg"/>
          <p:cNvPicPr>
            <a:picLocks noChangeAspect="1"/>
          </p:cNvPicPr>
          <p:nvPr/>
        </p:nvPicPr>
        <p:blipFill>
          <a:blip r:embed="rId2">
            <a:lum contrast="20000"/>
          </a:blip>
          <a:srcRect l="45237" t="10417" r="991" b="68652"/>
          <a:stretch>
            <a:fillRect/>
          </a:stretch>
        </p:blipFill>
        <p:spPr>
          <a:xfrm>
            <a:off x="928662" y="2571744"/>
            <a:ext cx="3643338" cy="1098784"/>
          </a:xfrm>
          <a:prstGeom prst="rect">
            <a:avLst/>
          </a:prstGeom>
        </p:spPr>
      </p:pic>
      <p:pic>
        <p:nvPicPr>
          <p:cNvPr id="12" name="図 11" descr="1509-Koichi_Ichimura[1] 10.jpg"/>
          <p:cNvPicPr>
            <a:picLocks noChangeAspect="1"/>
          </p:cNvPicPr>
          <p:nvPr/>
        </p:nvPicPr>
        <p:blipFill>
          <a:blip r:embed="rId2">
            <a:lum contrast="20000"/>
          </a:blip>
          <a:srcRect l="1707" t="10417" r="55730" b="53125"/>
          <a:stretch>
            <a:fillRect/>
          </a:stretch>
        </p:blipFill>
        <p:spPr>
          <a:xfrm>
            <a:off x="1142976" y="714356"/>
            <a:ext cx="2847996" cy="1890058"/>
          </a:xfrm>
          <a:prstGeom prst="rect">
            <a:avLst/>
          </a:prstGeom>
        </p:spPr>
      </p:pic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285720" y="142852"/>
            <a:ext cx="46434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2400" b="1" u="sng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  <a:ea typeface="HG創英角ｺﾞｼｯｸUB" pitchFamily="49" charset="-128"/>
              </a:rPr>
              <a:t>Event Selection in KL3</a:t>
            </a:r>
          </a:p>
        </p:txBody>
      </p:sp>
      <p:grpSp>
        <p:nvGrpSpPr>
          <p:cNvPr id="29" name="グループ化 28"/>
          <p:cNvGrpSpPr/>
          <p:nvPr/>
        </p:nvGrpSpPr>
        <p:grpSpPr>
          <a:xfrm>
            <a:off x="5214942" y="500042"/>
            <a:ext cx="3581424" cy="6227248"/>
            <a:chOff x="5214942" y="500042"/>
            <a:chExt cx="3581424" cy="6227248"/>
          </a:xfrm>
        </p:grpSpPr>
        <p:grpSp>
          <p:nvGrpSpPr>
            <p:cNvPr id="27" name="グループ化 26"/>
            <p:cNvGrpSpPr/>
            <p:nvPr/>
          </p:nvGrpSpPr>
          <p:grpSpPr>
            <a:xfrm>
              <a:off x="5429256" y="500042"/>
              <a:ext cx="3367110" cy="6227248"/>
              <a:chOff x="5429256" y="500042"/>
              <a:chExt cx="3367110" cy="6227248"/>
            </a:xfrm>
          </p:grpSpPr>
          <p:grpSp>
            <p:nvGrpSpPr>
              <p:cNvPr id="25" name="グループ化 24"/>
              <p:cNvGrpSpPr/>
              <p:nvPr/>
            </p:nvGrpSpPr>
            <p:grpSpPr>
              <a:xfrm>
                <a:off x="5429256" y="500042"/>
                <a:ext cx="3367110" cy="6072230"/>
                <a:chOff x="5429256" y="500042"/>
                <a:chExt cx="3367110" cy="6072230"/>
              </a:xfrm>
            </p:grpSpPr>
            <p:grpSp>
              <p:nvGrpSpPr>
                <p:cNvPr id="13" name="グループ化 12"/>
                <p:cNvGrpSpPr/>
                <p:nvPr/>
              </p:nvGrpSpPr>
              <p:grpSpPr>
                <a:xfrm>
                  <a:off x="5429256" y="500042"/>
                  <a:ext cx="3367110" cy="6072230"/>
                  <a:chOff x="5348294" y="785770"/>
                  <a:chExt cx="3367110" cy="6072230"/>
                </a:xfrm>
              </p:grpSpPr>
              <p:grpSp>
                <p:nvGrpSpPr>
                  <p:cNvPr id="14" name="グループ化 4"/>
                  <p:cNvGrpSpPr/>
                  <p:nvPr/>
                </p:nvGrpSpPr>
                <p:grpSpPr>
                  <a:xfrm>
                    <a:off x="5348294" y="785770"/>
                    <a:ext cx="3367110" cy="6072230"/>
                    <a:chOff x="5133980" y="571480"/>
                    <a:chExt cx="3367110" cy="6072230"/>
                  </a:xfrm>
                </p:grpSpPr>
                <p:pic>
                  <p:nvPicPr>
                    <p:cNvPr id="16" name="図 15" descr="1509-Koichi_Ichimura[1] 10.jpg"/>
                    <p:cNvPicPr>
                      <a:picLocks noChangeAspect="1"/>
                    </p:cNvPicPr>
                    <p:nvPr/>
                  </p:nvPicPr>
                  <p:blipFill>
                    <a:blip r:embed="rId2">
                      <a:lum contrast="20000"/>
                    </a:blip>
                    <a:srcRect l="56196" t="46875" r="1577" b="4166"/>
                    <a:stretch>
                      <a:fillRect/>
                    </a:stretch>
                  </p:blipFill>
                  <p:spPr>
                    <a:xfrm>
                      <a:off x="5133980" y="571480"/>
                      <a:ext cx="3367110" cy="302460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7" name="図 2" descr="Shirai 12.jpg"/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lum contrast="10000"/>
                    </a:blip>
                    <a:srcRect l="55469" t="43367" r="26562" b="31207"/>
                    <a:stretch>
                      <a:fillRect/>
                    </a:stretch>
                  </p:blipFill>
                  <p:spPr>
                    <a:xfrm>
                      <a:off x="5357818" y="3643290"/>
                      <a:ext cx="2928958" cy="2928958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8" name="正方形/長方形 3"/>
                    <p:cNvSpPr/>
                    <p:nvPr/>
                  </p:nvSpPr>
                  <p:spPr>
                    <a:xfrm>
                      <a:off x="6858016" y="6500834"/>
                      <a:ext cx="1500198" cy="14287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</p:grpSp>
              <p:sp>
                <p:nvSpPr>
                  <p:cNvPr id="15" name="正方形/長方形 14"/>
                  <p:cNvSpPr/>
                  <p:nvPr/>
                </p:nvSpPr>
                <p:spPr>
                  <a:xfrm>
                    <a:off x="7348558" y="1000084"/>
                    <a:ext cx="785818" cy="21431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sp>
              <p:nvSpPr>
                <p:cNvPr id="19" name="テキスト ボックス 18"/>
                <p:cNvSpPr txBox="1"/>
                <p:nvPr/>
              </p:nvSpPr>
              <p:spPr>
                <a:xfrm>
                  <a:off x="7358082" y="642918"/>
                  <a:ext cx="982000" cy="4001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2000" b="1" dirty="0" smtClean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prompt</a:t>
                  </a:r>
                  <a:endParaRPr kumimoji="1" lang="ja-JP" altLang="en-US" sz="20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0" name="テキスト ボックス 19"/>
                <p:cNvSpPr txBox="1"/>
                <p:nvPr/>
              </p:nvSpPr>
              <p:spPr>
                <a:xfrm>
                  <a:off x="7358082" y="3714752"/>
                  <a:ext cx="102355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2000" b="1" dirty="0" smtClean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delayed</a:t>
                  </a:r>
                  <a:endParaRPr kumimoji="1" lang="ja-JP" altLang="en-US" sz="20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26" name="テキスト ボックス 25"/>
              <p:cNvSpPr txBox="1"/>
              <p:nvPr/>
            </p:nvSpPr>
            <p:spPr>
              <a:xfrm>
                <a:off x="7286644" y="6357958"/>
                <a:ext cx="12827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b="1" dirty="0" smtClean="0"/>
                  <a:t>X</a:t>
                </a:r>
                <a:r>
                  <a:rPr lang="en-US" altLang="ja-JP" b="1" baseline="30000" dirty="0" smtClean="0"/>
                  <a:t>2</a:t>
                </a:r>
                <a:r>
                  <a:rPr lang="en-US" altLang="ja-JP" b="1" dirty="0" smtClean="0"/>
                  <a:t> + y</a:t>
                </a:r>
                <a:r>
                  <a:rPr lang="en-US" altLang="ja-JP" b="1" baseline="30000" dirty="0" smtClean="0"/>
                  <a:t>2</a:t>
                </a:r>
                <a:r>
                  <a:rPr lang="en-US" altLang="ja-JP" b="1" dirty="0" smtClean="0"/>
                  <a:t> [m</a:t>
                </a:r>
                <a:r>
                  <a:rPr lang="en-US" altLang="ja-JP" b="1" baseline="30000" dirty="0" smtClean="0"/>
                  <a:t>2</a:t>
                </a:r>
                <a:r>
                  <a:rPr lang="en-US" altLang="ja-JP" b="1" dirty="0" smtClean="0"/>
                  <a:t>]</a:t>
                </a:r>
                <a:endParaRPr kumimoji="1" lang="ja-JP" altLang="en-US" b="1" dirty="0"/>
              </a:p>
            </p:txBody>
          </p:sp>
        </p:grpSp>
        <p:sp>
          <p:nvSpPr>
            <p:cNvPr id="28" name="テキスト ボックス 27"/>
            <p:cNvSpPr txBox="1"/>
            <p:nvPr/>
          </p:nvSpPr>
          <p:spPr>
            <a:xfrm rot="16200000">
              <a:off x="5056405" y="4730545"/>
              <a:ext cx="6864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/>
                <a:t>Z [m]</a:t>
              </a:r>
              <a:endParaRPr kumimoji="1" lang="ja-JP" altLang="en-US" b="1" dirty="0"/>
            </a:p>
          </p:txBody>
        </p:sp>
      </p:grpSp>
      <p:grpSp>
        <p:nvGrpSpPr>
          <p:cNvPr id="41" name="グループ化 40"/>
          <p:cNvGrpSpPr/>
          <p:nvPr/>
        </p:nvGrpSpPr>
        <p:grpSpPr>
          <a:xfrm>
            <a:off x="500034" y="3714752"/>
            <a:ext cx="4357716" cy="3000372"/>
            <a:chOff x="500034" y="3714752"/>
            <a:chExt cx="4357716" cy="3000372"/>
          </a:xfrm>
        </p:grpSpPr>
        <p:grpSp>
          <p:nvGrpSpPr>
            <p:cNvPr id="23" name="グループ化 22"/>
            <p:cNvGrpSpPr/>
            <p:nvPr/>
          </p:nvGrpSpPr>
          <p:grpSpPr>
            <a:xfrm>
              <a:off x="500034" y="3714752"/>
              <a:ext cx="4357716" cy="3000372"/>
              <a:chOff x="571474" y="3857628"/>
              <a:chExt cx="4357716" cy="3000372"/>
            </a:xfrm>
          </p:grpSpPr>
          <p:pic>
            <p:nvPicPr>
              <p:cNvPr id="2" name="図 1" descr="1509-Koichi_Ichimura[1] 10.jpg"/>
              <p:cNvPicPr>
                <a:picLocks noChangeAspect="1"/>
              </p:cNvPicPr>
              <p:nvPr/>
            </p:nvPicPr>
            <p:blipFill>
              <a:blip r:embed="rId2">
                <a:lum contrast="20000"/>
              </a:blip>
              <a:srcRect l="770" t="46875" r="44580" b="4166"/>
              <a:stretch>
                <a:fillRect/>
              </a:stretch>
            </p:blipFill>
            <p:spPr>
              <a:xfrm>
                <a:off x="1000100" y="3857628"/>
                <a:ext cx="3929090" cy="2727100"/>
              </a:xfrm>
              <a:prstGeom prst="rect">
                <a:avLst/>
              </a:prstGeom>
            </p:spPr>
          </p:pic>
          <p:sp>
            <p:nvSpPr>
              <p:cNvPr id="21" name="テキスト ボックス 20"/>
              <p:cNvSpPr txBox="1"/>
              <p:nvPr/>
            </p:nvSpPr>
            <p:spPr>
              <a:xfrm>
                <a:off x="2143108" y="6457890"/>
                <a:ext cx="150759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b="1" dirty="0" err="1" smtClean="0"/>
                  <a:t>E</a:t>
                </a:r>
                <a:r>
                  <a:rPr kumimoji="1" lang="en-US" altLang="ja-JP" sz="2000" b="1" baseline="-25000" dirty="0" err="1" smtClean="0"/>
                  <a:t>prompt</a:t>
                </a:r>
                <a:r>
                  <a:rPr kumimoji="1" lang="en-US" altLang="ja-JP" sz="2000" b="1" dirty="0" smtClean="0"/>
                  <a:t>(</a:t>
                </a:r>
                <a:r>
                  <a:rPr kumimoji="1" lang="en-US" altLang="ja-JP" sz="2000" b="1" dirty="0" err="1" smtClean="0"/>
                  <a:t>MeV</a:t>
                </a:r>
                <a:r>
                  <a:rPr kumimoji="1" lang="en-US" altLang="ja-JP" sz="2000" b="1" dirty="0" smtClean="0"/>
                  <a:t>)</a:t>
                </a:r>
                <a:endParaRPr kumimoji="1" lang="ja-JP" altLang="en-US" sz="2000" b="1" dirty="0"/>
              </a:p>
            </p:txBody>
          </p:sp>
          <p:sp>
            <p:nvSpPr>
              <p:cNvPr id="22" name="テキスト ボックス 21"/>
              <p:cNvSpPr txBox="1"/>
              <p:nvPr/>
            </p:nvSpPr>
            <p:spPr>
              <a:xfrm rot="16200000">
                <a:off x="-23176" y="4952344"/>
                <a:ext cx="158940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b="1" dirty="0" err="1" smtClean="0"/>
                  <a:t>E</a:t>
                </a:r>
                <a:r>
                  <a:rPr kumimoji="1" lang="en-US" altLang="ja-JP" sz="2000" b="1" baseline="-25000" dirty="0" err="1" smtClean="0"/>
                  <a:t>delayed</a:t>
                </a:r>
                <a:r>
                  <a:rPr kumimoji="1" lang="en-US" altLang="ja-JP" sz="2000" b="1" dirty="0" smtClean="0"/>
                  <a:t>(</a:t>
                </a:r>
                <a:r>
                  <a:rPr kumimoji="1" lang="en-US" altLang="ja-JP" sz="2000" b="1" dirty="0" err="1" smtClean="0"/>
                  <a:t>MeV</a:t>
                </a:r>
                <a:r>
                  <a:rPr kumimoji="1" lang="en-US" altLang="ja-JP" sz="2000" b="1" dirty="0" smtClean="0"/>
                  <a:t>)</a:t>
                </a:r>
                <a:endParaRPr kumimoji="1" lang="ja-JP" altLang="en-US" sz="2000" b="1" dirty="0"/>
              </a:p>
            </p:txBody>
          </p:sp>
        </p:grpSp>
        <p:pic>
          <p:nvPicPr>
            <p:cNvPr id="30" name="図 29" descr="1509-Koichi_Ichimura[1] 10.jpg"/>
            <p:cNvPicPr>
              <a:picLocks noChangeAspect="1"/>
            </p:cNvPicPr>
            <p:nvPr/>
          </p:nvPicPr>
          <p:blipFill>
            <a:blip r:embed="rId2">
              <a:lum contrast="20000"/>
            </a:blip>
            <a:srcRect l="44489" t="80220" r="53524" b="18497"/>
            <a:stretch>
              <a:fillRect/>
            </a:stretch>
          </p:blipFill>
          <p:spPr>
            <a:xfrm>
              <a:off x="4071934" y="4071942"/>
              <a:ext cx="142876" cy="7143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1" name="図 30" descr="1509-Koichi_Ichimura[1] 10.jpg"/>
            <p:cNvPicPr>
              <a:picLocks noChangeAspect="1"/>
            </p:cNvPicPr>
            <p:nvPr/>
          </p:nvPicPr>
          <p:blipFill>
            <a:blip r:embed="rId2">
              <a:lum contrast="20000"/>
            </a:blip>
            <a:srcRect l="44489" t="80220" r="53524" b="18497"/>
            <a:stretch>
              <a:fillRect/>
            </a:stretch>
          </p:blipFill>
          <p:spPr>
            <a:xfrm>
              <a:off x="3428992" y="4286256"/>
              <a:ext cx="142876" cy="7143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2" name="図 31" descr="1509-Koichi_Ichimura[1] 10.jpg"/>
            <p:cNvPicPr>
              <a:picLocks noChangeAspect="1"/>
            </p:cNvPicPr>
            <p:nvPr/>
          </p:nvPicPr>
          <p:blipFill>
            <a:blip r:embed="rId2">
              <a:lum contrast="20000"/>
            </a:blip>
            <a:srcRect l="44489" t="80220" r="53524" b="18497"/>
            <a:stretch>
              <a:fillRect/>
            </a:stretch>
          </p:blipFill>
          <p:spPr>
            <a:xfrm>
              <a:off x="2928926" y="4143380"/>
              <a:ext cx="142876" cy="7143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3" name="図 32" descr="1509-Koichi_Ichimura[1] 10.jpg"/>
            <p:cNvPicPr>
              <a:picLocks noChangeAspect="1"/>
            </p:cNvPicPr>
            <p:nvPr/>
          </p:nvPicPr>
          <p:blipFill>
            <a:blip r:embed="rId2">
              <a:lum contrast="20000"/>
            </a:blip>
            <a:srcRect l="44489" t="80220" r="53524" b="18497"/>
            <a:stretch>
              <a:fillRect/>
            </a:stretch>
          </p:blipFill>
          <p:spPr>
            <a:xfrm>
              <a:off x="2857488" y="4214818"/>
              <a:ext cx="142876" cy="7143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4" name="図 33" descr="1509-Koichi_Ichimura[1] 10.jpg"/>
            <p:cNvPicPr>
              <a:picLocks noChangeAspect="1"/>
            </p:cNvPicPr>
            <p:nvPr/>
          </p:nvPicPr>
          <p:blipFill>
            <a:blip r:embed="rId2">
              <a:lum contrast="20000"/>
            </a:blip>
            <a:srcRect l="44489" t="80220" r="53524" b="18497"/>
            <a:stretch>
              <a:fillRect/>
            </a:stretch>
          </p:blipFill>
          <p:spPr>
            <a:xfrm>
              <a:off x="1643042" y="4143380"/>
              <a:ext cx="142876" cy="7143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5" name="図 34" descr="1509-Koichi_Ichimura[1] 10.jpg"/>
            <p:cNvPicPr>
              <a:picLocks noChangeAspect="1"/>
            </p:cNvPicPr>
            <p:nvPr/>
          </p:nvPicPr>
          <p:blipFill>
            <a:blip r:embed="rId2">
              <a:lum contrast="20000"/>
            </a:blip>
            <a:srcRect l="44489" t="80220" r="53524" b="18497"/>
            <a:stretch>
              <a:fillRect/>
            </a:stretch>
          </p:blipFill>
          <p:spPr>
            <a:xfrm>
              <a:off x="1714480" y="4214818"/>
              <a:ext cx="142876" cy="7143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6" name="図 35" descr="1509-Koichi_Ichimura[1] 10.jpg"/>
            <p:cNvPicPr>
              <a:picLocks noChangeAspect="1"/>
            </p:cNvPicPr>
            <p:nvPr/>
          </p:nvPicPr>
          <p:blipFill>
            <a:blip r:embed="rId2">
              <a:lum contrast="20000"/>
            </a:blip>
            <a:srcRect l="44489" t="80220" r="53524" b="18497"/>
            <a:stretch>
              <a:fillRect/>
            </a:stretch>
          </p:blipFill>
          <p:spPr>
            <a:xfrm>
              <a:off x="2071670" y="4286256"/>
              <a:ext cx="142876" cy="7143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7" name="図 36" descr="1509-Koichi_Ichimura[1] 10.jpg"/>
            <p:cNvPicPr>
              <a:picLocks noChangeAspect="1"/>
            </p:cNvPicPr>
            <p:nvPr/>
          </p:nvPicPr>
          <p:blipFill>
            <a:blip r:embed="rId2">
              <a:lum contrast="20000"/>
            </a:blip>
            <a:srcRect l="44489" t="80220" r="53524" b="18497"/>
            <a:stretch>
              <a:fillRect/>
            </a:stretch>
          </p:blipFill>
          <p:spPr>
            <a:xfrm>
              <a:off x="2214546" y="4214818"/>
              <a:ext cx="142876" cy="7143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8" name="図 37" descr="1509-Koichi_Ichimura[1] 10.jpg"/>
            <p:cNvPicPr>
              <a:picLocks noChangeAspect="1"/>
            </p:cNvPicPr>
            <p:nvPr/>
          </p:nvPicPr>
          <p:blipFill>
            <a:blip r:embed="rId2">
              <a:lum contrast="20000"/>
            </a:blip>
            <a:srcRect l="44489" t="80220" r="53524" b="18497"/>
            <a:stretch>
              <a:fillRect/>
            </a:stretch>
          </p:blipFill>
          <p:spPr>
            <a:xfrm>
              <a:off x="2285984" y="4286256"/>
              <a:ext cx="142876" cy="7143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9" name="図 38" descr="1509-Koichi_Ichimura[1] 10.jpg"/>
            <p:cNvPicPr>
              <a:picLocks noChangeAspect="1"/>
            </p:cNvPicPr>
            <p:nvPr/>
          </p:nvPicPr>
          <p:blipFill>
            <a:blip r:embed="rId2">
              <a:lum contrast="20000"/>
            </a:blip>
            <a:srcRect l="44489" t="80220" r="53524" b="18497"/>
            <a:stretch>
              <a:fillRect/>
            </a:stretch>
          </p:blipFill>
          <p:spPr>
            <a:xfrm>
              <a:off x="2571736" y="4286256"/>
              <a:ext cx="142876" cy="7143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40" name="図 39" descr="1509-Koichi_Ichimura[1] 10.jpg"/>
            <p:cNvPicPr>
              <a:picLocks noChangeAspect="1"/>
            </p:cNvPicPr>
            <p:nvPr/>
          </p:nvPicPr>
          <p:blipFill>
            <a:blip r:embed="rId2">
              <a:lum contrast="20000"/>
            </a:blip>
            <a:srcRect l="44489" t="80220" r="53524" b="18497"/>
            <a:stretch>
              <a:fillRect/>
            </a:stretch>
          </p:blipFill>
          <p:spPr>
            <a:xfrm>
              <a:off x="2571736" y="4143380"/>
              <a:ext cx="142876" cy="71438"/>
            </a:xfrm>
            <a:prstGeom prst="rect">
              <a:avLst/>
            </a:prstGeom>
            <a:solidFill>
              <a:schemeClr val="bg1"/>
            </a:solidFill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2" name="Text Box 4"/>
          <p:cNvSpPr txBox="1">
            <a:spLocks noChangeArrowheads="1"/>
          </p:cNvSpPr>
          <p:nvPr/>
        </p:nvSpPr>
        <p:spPr bwMode="auto">
          <a:xfrm>
            <a:off x="285720" y="1142984"/>
            <a:ext cx="8715404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400" dirty="0">
                <a:solidFill>
                  <a:srgbClr val="660066"/>
                </a:solidFill>
                <a:latin typeface="Century Gothic" pitchFamily="34" charset="0"/>
                <a:ea typeface="Dotum" pitchFamily="34" charset="-127"/>
              </a:rPr>
              <a:t>		</a:t>
            </a:r>
            <a:r>
              <a:rPr lang="en-US" altLang="ja-JP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Dotum" pitchFamily="34" charset="-127"/>
              </a:rPr>
              <a:t>          </a:t>
            </a:r>
            <a:r>
              <a:rPr lang="en-US" altLang="ja-JP" sz="2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	  </a:t>
            </a:r>
            <a:r>
              <a:rPr lang="en-US" altLang="ja-JP" sz="2400" b="1" i="1" dirty="0" smtClean="0">
                <a:solidFill>
                  <a:srgbClr val="660066"/>
                </a:solidFill>
                <a:latin typeface="Bodoni MT Black" pitchFamily="18" charset="0"/>
                <a:ea typeface="Arial Unicode MS" pitchFamily="50" charset="-128"/>
                <a:cs typeface="Arial Unicode MS" pitchFamily="50" charset="-128"/>
              </a:rPr>
              <a:t>KL1             KL2             KL3           </a:t>
            </a:r>
            <a:r>
              <a:rPr lang="ja-JP" altLang="en-US" sz="2000" dirty="0">
                <a:solidFill>
                  <a:srgbClr val="660066"/>
                </a:solidFill>
                <a:latin typeface="Century Gothic" pitchFamily="34" charset="0"/>
              </a:rPr>
              <a:t>　 </a:t>
            </a:r>
            <a:endParaRPr lang="en-US" altLang="ja-JP" sz="2000" dirty="0" smtClean="0">
              <a:solidFill>
                <a:srgbClr val="660066"/>
              </a:solidFill>
              <a:latin typeface="Century Gothic" pitchFamily="34" charset="0"/>
            </a:endParaRPr>
          </a:p>
          <a:p>
            <a:r>
              <a:rPr lang="en-US" altLang="ja-JP" sz="2000" b="1" dirty="0" smtClean="0">
                <a:solidFill>
                  <a:srgbClr val="660066"/>
                </a:solidFill>
                <a:latin typeface="Century Gothic" pitchFamily="34" charset="0"/>
              </a:rPr>
              <a:t>Exposure (</a:t>
            </a:r>
            <a:r>
              <a:rPr lang="en-US" altLang="ja-JP" sz="2000" b="1" dirty="0" err="1" smtClean="0">
                <a:solidFill>
                  <a:srgbClr val="660066"/>
                </a:solidFill>
                <a:latin typeface="Century Gothic" pitchFamily="34" charset="0"/>
              </a:rPr>
              <a:t>ton•yr</a:t>
            </a:r>
            <a:r>
              <a:rPr lang="en-US" altLang="ja-JP" sz="2000" b="1" dirty="0" smtClean="0">
                <a:solidFill>
                  <a:srgbClr val="660066"/>
                </a:solidFill>
                <a:latin typeface="Century Gothic" pitchFamily="34" charset="0"/>
              </a:rPr>
              <a:t>)	   162	      	       766	         2881	      </a:t>
            </a:r>
            <a:r>
              <a:rPr lang="en-US" altLang="ja-JP" sz="2000" b="1" dirty="0" smtClean="0">
                <a:solidFill>
                  <a:srgbClr val="006600"/>
                </a:solidFill>
                <a:latin typeface="Century Gothic" pitchFamily="34" charset="0"/>
                <a:ea typeface="Dotum" pitchFamily="34" charset="-127"/>
              </a:rPr>
              <a:t>Observed </a:t>
            </a:r>
            <a:r>
              <a:rPr lang="en-US" altLang="ja-JP" sz="2000" b="1" dirty="0" err="1">
                <a:solidFill>
                  <a:srgbClr val="006600"/>
                </a:solidFill>
                <a:latin typeface="Century Gothic" pitchFamily="34" charset="0"/>
                <a:ea typeface="Dotum" pitchFamily="34" charset="-127"/>
              </a:rPr>
              <a:t>ev</a:t>
            </a:r>
            <a:r>
              <a:rPr lang="en-US" altLang="ja-JP" sz="2000" b="1" dirty="0">
                <a:solidFill>
                  <a:srgbClr val="006600"/>
                </a:solidFill>
                <a:latin typeface="Century Gothic" pitchFamily="34" charset="0"/>
                <a:ea typeface="Dotum" pitchFamily="34" charset="-127"/>
              </a:rPr>
              <a:t>.	</a:t>
            </a:r>
            <a:r>
              <a:rPr lang="en-US" altLang="ja-JP" sz="2000" b="1" dirty="0" smtClean="0">
                <a:solidFill>
                  <a:srgbClr val="006600"/>
                </a:solidFill>
                <a:latin typeface="Century Gothic" pitchFamily="34" charset="0"/>
                <a:ea typeface="Dotum" pitchFamily="34" charset="-127"/>
              </a:rPr>
              <a:t>                  54 </a:t>
            </a:r>
            <a:r>
              <a:rPr lang="en-US" altLang="ja-JP" sz="2000" b="1" dirty="0">
                <a:solidFill>
                  <a:srgbClr val="006600"/>
                </a:solidFill>
                <a:latin typeface="Century Gothic" pitchFamily="34" charset="0"/>
                <a:ea typeface="Dotum" pitchFamily="34" charset="-127"/>
              </a:rPr>
              <a:t>		</a:t>
            </a:r>
            <a:r>
              <a:rPr lang="en-US" altLang="ja-JP" sz="2000" b="1" dirty="0" smtClean="0">
                <a:solidFill>
                  <a:srgbClr val="006600"/>
                </a:solidFill>
                <a:latin typeface="Century Gothic" pitchFamily="34" charset="0"/>
                <a:ea typeface="Dotum" pitchFamily="34" charset="-127"/>
              </a:rPr>
              <a:t>       258	         1609</a:t>
            </a:r>
          </a:p>
          <a:p>
            <a:r>
              <a:rPr lang="en-US" altLang="ja-JP" b="1" dirty="0" smtClean="0">
                <a:solidFill>
                  <a:srgbClr val="006600"/>
                </a:solidFill>
                <a:latin typeface="Century Gothic" pitchFamily="34" charset="0"/>
                <a:ea typeface="Dotum" pitchFamily="34" charset="-127"/>
              </a:rPr>
              <a:t>   (</a:t>
            </a:r>
            <a:r>
              <a:rPr lang="en-US" altLang="ja-JP" b="1" dirty="0" err="1" smtClean="0">
                <a:solidFill>
                  <a:srgbClr val="006600"/>
                </a:solidFill>
                <a:latin typeface="Century Gothic" pitchFamily="34" charset="0"/>
                <a:ea typeface="Dotum" pitchFamily="34" charset="-127"/>
              </a:rPr>
              <a:t>E</a:t>
            </a:r>
            <a:r>
              <a:rPr lang="en-US" altLang="ja-JP" b="1" baseline="-25000" dirty="0" err="1" smtClean="0">
                <a:solidFill>
                  <a:srgbClr val="006600"/>
                </a:solidFill>
                <a:latin typeface="Century Gothic" pitchFamily="34" charset="0"/>
                <a:ea typeface="Dotum" pitchFamily="34" charset="-127"/>
              </a:rPr>
              <a:t>prompt</a:t>
            </a:r>
            <a:r>
              <a:rPr lang="en-US" altLang="ja-JP" b="1" dirty="0" smtClean="0">
                <a:solidFill>
                  <a:srgbClr val="006600"/>
                </a:solidFill>
                <a:latin typeface="Century Gothic" pitchFamily="34" charset="0"/>
                <a:ea typeface="Dotum" pitchFamily="34" charset="-127"/>
              </a:rPr>
              <a:t> : MeV)		  (&gt;2.6)		       (&gt;2.6)	          (&gt;0.9)</a:t>
            </a:r>
            <a:r>
              <a:rPr lang="en-US" altLang="ja-JP" sz="2000" b="1" dirty="0" smtClean="0">
                <a:solidFill>
                  <a:srgbClr val="006600"/>
                </a:solidFill>
                <a:latin typeface="Century Gothic" pitchFamily="34" charset="0"/>
                <a:ea typeface="Dotum" pitchFamily="34" charset="-127"/>
              </a:rPr>
              <a:t>	</a:t>
            </a:r>
          </a:p>
          <a:p>
            <a:r>
              <a:rPr lang="en-US" altLang="ja-JP" sz="2000" b="1" dirty="0" smtClean="0">
                <a:solidFill>
                  <a:srgbClr val="0000FF"/>
                </a:solidFill>
                <a:latin typeface="Century Gothic" pitchFamily="34" charset="0"/>
                <a:ea typeface="Dotum" pitchFamily="34" charset="-127"/>
              </a:rPr>
              <a:t>Expected </a:t>
            </a:r>
            <a:r>
              <a:rPr lang="en-US" altLang="ja-JP" sz="2000" b="1" dirty="0" err="1">
                <a:solidFill>
                  <a:srgbClr val="0000FF"/>
                </a:solidFill>
                <a:latin typeface="Century Gothic" pitchFamily="34" charset="0"/>
                <a:ea typeface="Dotum" pitchFamily="34" charset="-127"/>
              </a:rPr>
              <a:t>ev</a:t>
            </a:r>
            <a:r>
              <a:rPr lang="en-US" altLang="ja-JP" sz="2000" b="1" dirty="0" smtClean="0">
                <a:solidFill>
                  <a:srgbClr val="0000FF"/>
                </a:solidFill>
                <a:latin typeface="Century Gothic" pitchFamily="34" charset="0"/>
                <a:ea typeface="Dotum" pitchFamily="34" charset="-127"/>
              </a:rPr>
              <a:t>.		86.8 </a:t>
            </a:r>
            <a:r>
              <a:rPr lang="en-US" altLang="ja-JP" sz="2000" b="1" dirty="0" smtClean="0">
                <a:solidFill>
                  <a:srgbClr val="0000FF"/>
                </a:solidFill>
                <a:latin typeface="Century Gothic" pitchFamily="34" charset="0"/>
                <a:ea typeface="HG創英角ﾎﾟｯﾌﾟ体" pitchFamily="49" charset="-128"/>
              </a:rPr>
              <a:t>±</a:t>
            </a:r>
            <a:r>
              <a:rPr lang="en-US" altLang="ja-JP" sz="2000" b="1" dirty="0" smtClean="0">
                <a:solidFill>
                  <a:srgbClr val="0000FF"/>
                </a:solidFill>
                <a:latin typeface="Century Gothic" pitchFamily="34" charset="0"/>
                <a:ea typeface="Dotum" pitchFamily="34" charset="-127"/>
              </a:rPr>
              <a:t> 5.6	 </a:t>
            </a:r>
            <a:r>
              <a:rPr lang="en-US" altLang="ja-JP" sz="2000" b="1" dirty="0" smtClean="0">
                <a:solidFill>
                  <a:srgbClr val="0000FF"/>
                </a:solidFill>
                <a:latin typeface="Century Gothic" pitchFamily="34" charset="0"/>
                <a:ea typeface="HG創英角ﾎﾟｯﾌﾟ体" pitchFamily="49" charset="-128"/>
              </a:rPr>
              <a:t>365.2 ± 23.7       2179 ± 89 </a:t>
            </a:r>
            <a:r>
              <a:rPr lang="en-US" altLang="ja-JP" sz="2000" b="1" dirty="0">
                <a:solidFill>
                  <a:srgbClr val="FF3300"/>
                </a:solidFill>
                <a:latin typeface="Century Gothic" pitchFamily="34" charset="0"/>
                <a:ea typeface="Dotum" pitchFamily="34" charset="-127"/>
              </a:rPr>
              <a:t>	</a:t>
            </a:r>
          </a:p>
          <a:p>
            <a:endParaRPr lang="en-US" altLang="ja-JP" sz="2600" b="1" dirty="0">
              <a:solidFill>
                <a:srgbClr val="FF3300"/>
              </a:solidFill>
              <a:latin typeface="Century Gothic" pitchFamily="34" charset="0"/>
              <a:ea typeface="Dotum" pitchFamily="34" charset="-127"/>
            </a:endParaRPr>
          </a:p>
          <a:p>
            <a:r>
              <a:rPr lang="en-US" altLang="ja-JP" sz="2000" b="1" dirty="0" smtClean="0">
                <a:solidFill>
                  <a:srgbClr val="000066"/>
                </a:solidFill>
                <a:latin typeface="Century Gothic" pitchFamily="34" charset="0"/>
                <a:ea typeface="Dotum" pitchFamily="34" charset="-127"/>
              </a:rPr>
              <a:t>Background </a:t>
            </a:r>
            <a:r>
              <a:rPr lang="en-US" altLang="ja-JP" sz="2000" b="1" dirty="0" err="1">
                <a:solidFill>
                  <a:srgbClr val="000066"/>
                </a:solidFill>
                <a:latin typeface="Century Gothic" pitchFamily="34" charset="0"/>
                <a:ea typeface="Dotum" pitchFamily="34" charset="-127"/>
              </a:rPr>
              <a:t>ev</a:t>
            </a:r>
            <a:r>
              <a:rPr lang="en-US" altLang="ja-JP" sz="2000" b="1" dirty="0">
                <a:solidFill>
                  <a:srgbClr val="000066"/>
                </a:solidFill>
                <a:latin typeface="Century Gothic" pitchFamily="34" charset="0"/>
                <a:ea typeface="Dotum" pitchFamily="34" charset="-127"/>
              </a:rPr>
              <a:t>.	</a:t>
            </a:r>
            <a:r>
              <a:rPr lang="en-US" altLang="ja-JP" b="1" dirty="0">
                <a:solidFill>
                  <a:srgbClr val="000066"/>
                </a:solidFill>
                <a:latin typeface="Century Gothic" pitchFamily="34" charset="0"/>
                <a:ea typeface="Dotum" pitchFamily="34" charset="-127"/>
              </a:rPr>
              <a:t>0.95 ± 0.99	</a:t>
            </a:r>
            <a:r>
              <a:rPr lang="en-US" altLang="ja-JP" b="1" dirty="0" smtClean="0">
                <a:solidFill>
                  <a:srgbClr val="000066"/>
                </a:solidFill>
                <a:latin typeface="Century Gothic" pitchFamily="34" charset="0"/>
                <a:ea typeface="Dotum" pitchFamily="34" charset="-127"/>
              </a:rPr>
              <a:t>    17.5 </a:t>
            </a:r>
            <a:r>
              <a:rPr lang="en-US" altLang="ja-JP" b="1" dirty="0">
                <a:solidFill>
                  <a:srgbClr val="000066"/>
                </a:solidFill>
                <a:latin typeface="Century Gothic" pitchFamily="34" charset="0"/>
                <a:ea typeface="Dotum" pitchFamily="34" charset="-127"/>
              </a:rPr>
              <a:t>± </a:t>
            </a:r>
            <a:r>
              <a:rPr lang="en-US" altLang="ja-JP" b="1" dirty="0" smtClean="0">
                <a:solidFill>
                  <a:srgbClr val="000066"/>
                </a:solidFill>
                <a:latin typeface="Century Gothic" pitchFamily="34" charset="0"/>
                <a:ea typeface="Dotum" pitchFamily="34" charset="-127"/>
              </a:rPr>
              <a:t>7.3	    276.1± 23.5</a:t>
            </a:r>
            <a:endParaRPr lang="en-US" altLang="ja-JP" b="1" dirty="0">
              <a:solidFill>
                <a:srgbClr val="000066"/>
              </a:solidFill>
              <a:latin typeface="Century Gothic" pitchFamily="34" charset="0"/>
              <a:ea typeface="Dotum" pitchFamily="34" charset="-127"/>
            </a:endParaRPr>
          </a:p>
          <a:p>
            <a:r>
              <a:rPr lang="en-US" altLang="ja-JP" sz="2400" b="1" dirty="0">
                <a:latin typeface="Century Gothic" pitchFamily="34" charset="0"/>
                <a:ea typeface="Dotum" pitchFamily="34" charset="-127"/>
              </a:rPr>
              <a:t>   </a:t>
            </a:r>
            <a:r>
              <a:rPr lang="en-US" altLang="ja-JP" b="1" dirty="0">
                <a:solidFill>
                  <a:srgbClr val="000066"/>
                </a:solidFill>
                <a:ea typeface="Dotum" pitchFamily="34" charset="-127"/>
              </a:rPr>
              <a:t>accidental		</a:t>
            </a:r>
            <a:r>
              <a:rPr lang="en-US" altLang="ja-JP" b="1" dirty="0" smtClean="0">
                <a:solidFill>
                  <a:srgbClr val="000066"/>
                </a:solidFill>
                <a:ea typeface="Dotum" pitchFamily="34" charset="-127"/>
              </a:rPr>
              <a:t>     0.0086 </a:t>
            </a:r>
            <a:r>
              <a:rPr lang="en-US" altLang="ja-JP" b="1" dirty="0">
                <a:solidFill>
                  <a:srgbClr val="000066"/>
                </a:solidFill>
                <a:ea typeface="Dotum" pitchFamily="34" charset="-127"/>
              </a:rPr>
              <a:t>	</a:t>
            </a:r>
            <a:r>
              <a:rPr lang="en-US" altLang="ja-JP" b="1" dirty="0" smtClean="0">
                <a:solidFill>
                  <a:srgbClr val="000066"/>
                </a:solidFill>
                <a:ea typeface="Dotum" pitchFamily="34" charset="-127"/>
              </a:rPr>
              <a:t>          2.69	             80.5</a:t>
            </a:r>
            <a:endParaRPr lang="en-US" altLang="ja-JP" b="1" dirty="0">
              <a:solidFill>
                <a:srgbClr val="000066"/>
              </a:solidFill>
              <a:ea typeface="Dotum" pitchFamily="34" charset="-127"/>
              <a:cs typeface="Arial" charset="0"/>
            </a:endParaRPr>
          </a:p>
          <a:p>
            <a:r>
              <a:rPr lang="en-US" altLang="ja-JP" b="1" dirty="0" smtClean="0">
                <a:solidFill>
                  <a:srgbClr val="000066"/>
                </a:solidFill>
                <a:ea typeface="Dotum" pitchFamily="34" charset="-127"/>
              </a:rPr>
              <a:t>                                                     ± 0.0005  	      </a:t>
            </a:r>
            <a:r>
              <a:rPr lang="en-US" altLang="ja-JP" b="1" dirty="0" smtClean="0">
                <a:solidFill>
                  <a:srgbClr val="000066"/>
                </a:solidFill>
                <a:ea typeface="Dotum" pitchFamily="34" charset="-127"/>
                <a:cs typeface="Arial" charset="0"/>
              </a:rPr>
              <a:t>± 0.02	           ± 0.1	                     </a:t>
            </a:r>
            <a:endParaRPr lang="en-US" altLang="ja-JP" b="1" dirty="0">
              <a:solidFill>
                <a:srgbClr val="000066"/>
              </a:solidFill>
              <a:latin typeface="Comic Sans MS" pitchFamily="66" charset="0"/>
              <a:ea typeface="Dotum" pitchFamily="34" charset="-127"/>
            </a:endParaRPr>
          </a:p>
          <a:p>
            <a:r>
              <a:rPr lang="en-US" altLang="ja-JP" b="1" dirty="0">
                <a:solidFill>
                  <a:srgbClr val="000066"/>
                </a:solidFill>
                <a:latin typeface="Comic Sans MS" pitchFamily="66" charset="0"/>
                <a:ea typeface="Dotum" pitchFamily="34" charset="-127"/>
              </a:rPr>
              <a:t>   </a:t>
            </a:r>
            <a:r>
              <a:rPr lang="en-US" altLang="ja-JP" b="1" baseline="30000" dirty="0">
                <a:solidFill>
                  <a:srgbClr val="000066"/>
                </a:solidFill>
                <a:ea typeface="Dotum" pitchFamily="34" charset="-127"/>
              </a:rPr>
              <a:t>9</a:t>
            </a:r>
            <a:r>
              <a:rPr lang="en-US" altLang="ja-JP" b="1" dirty="0">
                <a:solidFill>
                  <a:srgbClr val="000066"/>
                </a:solidFill>
                <a:ea typeface="Dotum" pitchFamily="34" charset="-127"/>
              </a:rPr>
              <a:t>Li/</a:t>
            </a:r>
            <a:r>
              <a:rPr lang="en-US" altLang="ja-JP" b="1" baseline="30000" dirty="0">
                <a:solidFill>
                  <a:srgbClr val="000066"/>
                </a:solidFill>
                <a:ea typeface="Dotum" pitchFamily="34" charset="-127"/>
              </a:rPr>
              <a:t>8</a:t>
            </a:r>
            <a:r>
              <a:rPr lang="en-US" altLang="ja-JP" b="1" dirty="0">
                <a:solidFill>
                  <a:srgbClr val="000066"/>
                </a:solidFill>
                <a:ea typeface="Dotum" pitchFamily="34" charset="-127"/>
              </a:rPr>
              <a:t>He (</a:t>
            </a:r>
            <a:r>
              <a:rPr lang="en-US" altLang="ja-JP" b="1" dirty="0">
                <a:solidFill>
                  <a:srgbClr val="000066"/>
                </a:solidFill>
                <a:latin typeface="Symbol" pitchFamily="18" charset="2"/>
                <a:ea typeface="Dotum" pitchFamily="34" charset="-127"/>
              </a:rPr>
              <a:t>b</a:t>
            </a:r>
            <a:r>
              <a:rPr lang="en-US" altLang="ja-JP" b="1" dirty="0">
                <a:solidFill>
                  <a:srgbClr val="000066"/>
                </a:solidFill>
                <a:ea typeface="Dotum" pitchFamily="34" charset="-127"/>
              </a:rPr>
              <a:t>, n)		</a:t>
            </a:r>
            <a:r>
              <a:rPr lang="en-US" altLang="ja-JP" b="1" dirty="0" smtClean="0">
                <a:solidFill>
                  <a:srgbClr val="000066"/>
                </a:solidFill>
                <a:ea typeface="Dotum" pitchFamily="34" charset="-127"/>
              </a:rPr>
              <a:t> 0.94 ± 0.85 </a:t>
            </a:r>
            <a:r>
              <a:rPr lang="en-US" altLang="ja-JP" b="1" dirty="0">
                <a:solidFill>
                  <a:srgbClr val="000066"/>
                </a:solidFill>
                <a:ea typeface="Dotum" pitchFamily="34" charset="-127"/>
              </a:rPr>
              <a:t>	</a:t>
            </a:r>
            <a:r>
              <a:rPr lang="en-US" altLang="ja-JP" b="1" dirty="0" smtClean="0">
                <a:solidFill>
                  <a:srgbClr val="000066"/>
                </a:solidFill>
                <a:ea typeface="Dotum" pitchFamily="34" charset="-127"/>
              </a:rPr>
              <a:t>       4.8± 0.9	        13.6± 1.0	         </a:t>
            </a:r>
          </a:p>
          <a:p>
            <a:r>
              <a:rPr lang="en-US" altLang="ja-JP" b="1" dirty="0" smtClean="0">
                <a:solidFill>
                  <a:srgbClr val="000066"/>
                </a:solidFill>
                <a:ea typeface="Dotum" pitchFamily="34" charset="-127"/>
              </a:rPr>
              <a:t>     fast neutron</a:t>
            </a:r>
            <a:r>
              <a:rPr lang="en-US" altLang="ja-JP" b="1" dirty="0">
                <a:solidFill>
                  <a:srgbClr val="000066"/>
                </a:solidFill>
                <a:ea typeface="Dotum" pitchFamily="34" charset="-127"/>
              </a:rPr>
              <a:t>	</a:t>
            </a:r>
            <a:r>
              <a:rPr lang="en-US" altLang="ja-JP" b="1" dirty="0" smtClean="0">
                <a:solidFill>
                  <a:srgbClr val="000066"/>
                </a:solidFill>
                <a:ea typeface="Dotum" pitchFamily="34" charset="-127"/>
              </a:rPr>
              <a:t>	      0 </a:t>
            </a:r>
            <a:r>
              <a:rPr lang="en-US" altLang="ja-JP" b="1" dirty="0">
                <a:solidFill>
                  <a:srgbClr val="000066"/>
                </a:solidFill>
                <a:ea typeface="Dotum" pitchFamily="34" charset="-127"/>
              </a:rPr>
              <a:t>± 0.5	 </a:t>
            </a:r>
            <a:r>
              <a:rPr lang="en-US" altLang="ja-JP" b="1" dirty="0" smtClean="0">
                <a:solidFill>
                  <a:srgbClr val="000066"/>
                </a:solidFill>
                <a:ea typeface="Dotum" pitchFamily="34" charset="-127"/>
              </a:rPr>
              <a:t>      &lt; </a:t>
            </a:r>
            <a:r>
              <a:rPr lang="en-US" altLang="ja-JP" b="1" dirty="0">
                <a:solidFill>
                  <a:srgbClr val="000066"/>
                </a:solidFill>
                <a:ea typeface="Dotum" pitchFamily="34" charset="-127"/>
              </a:rPr>
              <a:t>0.89 </a:t>
            </a:r>
            <a:r>
              <a:rPr lang="en-US" altLang="ja-JP" b="1" dirty="0" smtClean="0">
                <a:solidFill>
                  <a:srgbClr val="000066"/>
                </a:solidFill>
                <a:ea typeface="Dotum" pitchFamily="34" charset="-127"/>
              </a:rPr>
              <a:t>	           &lt; 9.0</a:t>
            </a:r>
          </a:p>
          <a:p>
            <a:r>
              <a:rPr lang="en-US" altLang="ja-JP" b="1" dirty="0" smtClean="0">
                <a:solidFill>
                  <a:srgbClr val="000066"/>
                </a:solidFill>
                <a:ea typeface="Dotum" pitchFamily="34" charset="-127"/>
              </a:rPr>
              <a:t>    </a:t>
            </a:r>
            <a:r>
              <a:rPr lang="en-US" altLang="ja-JP" b="1" baseline="30000" dirty="0" smtClean="0">
                <a:solidFill>
                  <a:srgbClr val="000066"/>
                </a:solidFill>
                <a:ea typeface="Dotum" pitchFamily="34" charset="-127"/>
              </a:rPr>
              <a:t>13</a:t>
            </a:r>
            <a:r>
              <a:rPr lang="en-US" altLang="ja-JP" b="1" dirty="0" smtClean="0">
                <a:solidFill>
                  <a:srgbClr val="000066"/>
                </a:solidFill>
                <a:ea typeface="Dotum" pitchFamily="34" charset="-127"/>
              </a:rPr>
              <a:t>C(</a:t>
            </a:r>
            <a:r>
              <a:rPr lang="en-US" altLang="ja-JP" b="1" dirty="0" smtClean="0">
                <a:solidFill>
                  <a:srgbClr val="000066"/>
                </a:solidFill>
                <a:latin typeface="Symbol" pitchFamily="18" charset="2"/>
                <a:ea typeface="Dotum" pitchFamily="34" charset="-127"/>
              </a:rPr>
              <a:t>a</a:t>
            </a:r>
            <a:r>
              <a:rPr lang="en-US" altLang="ja-JP" b="1" dirty="0" smtClean="0">
                <a:solidFill>
                  <a:srgbClr val="000066"/>
                </a:solidFill>
                <a:ea typeface="Dotum" pitchFamily="34" charset="-127"/>
              </a:rPr>
              <a:t>, n)</a:t>
            </a:r>
            <a:r>
              <a:rPr lang="en-US" altLang="ja-JP" b="1" baseline="30000" dirty="0" smtClean="0">
                <a:solidFill>
                  <a:srgbClr val="000066"/>
                </a:solidFill>
                <a:ea typeface="Dotum" pitchFamily="34" charset="-127"/>
              </a:rPr>
              <a:t>16</a:t>
            </a:r>
            <a:r>
              <a:rPr lang="en-US" altLang="ja-JP" b="1" dirty="0" smtClean="0">
                <a:solidFill>
                  <a:srgbClr val="000066"/>
                </a:solidFill>
                <a:ea typeface="Dotum" pitchFamily="34" charset="-127"/>
              </a:rPr>
              <a:t>O</a:t>
            </a:r>
            <a:r>
              <a:rPr lang="en-US" altLang="ja-JP" b="1" baseline="-25000" dirty="0" smtClean="0">
                <a:solidFill>
                  <a:srgbClr val="000066"/>
                </a:solidFill>
                <a:ea typeface="Dotum" pitchFamily="34" charset="-127"/>
              </a:rPr>
              <a:t>gs, 1st, 2nd			</a:t>
            </a:r>
            <a:r>
              <a:rPr lang="en-US" altLang="ja-JP" b="1" dirty="0" smtClean="0">
                <a:solidFill>
                  <a:srgbClr val="000066"/>
                </a:solidFill>
                <a:ea typeface="Dotum" pitchFamily="34" charset="-127"/>
              </a:rPr>
              <a:t>    10.3 ± 7.1 </a:t>
            </a:r>
            <a:r>
              <a:rPr lang="en-US" altLang="ja-JP" b="1" baseline="-25000" dirty="0" smtClean="0">
                <a:solidFill>
                  <a:srgbClr val="000066"/>
                </a:solidFill>
                <a:ea typeface="Dotum" pitchFamily="34" charset="-127"/>
              </a:rPr>
              <a:t>	 </a:t>
            </a:r>
            <a:r>
              <a:rPr lang="en-US" altLang="ja-JP" b="1" dirty="0" smtClean="0">
                <a:solidFill>
                  <a:srgbClr val="000066"/>
                </a:solidFill>
                <a:ea typeface="Dotum" pitchFamily="34" charset="-127"/>
              </a:rPr>
              <a:t>     182.0 ± 17.7</a:t>
            </a:r>
            <a:endParaRPr lang="en-US" altLang="ja-JP" b="1" baseline="-25000" dirty="0" smtClean="0">
              <a:solidFill>
                <a:srgbClr val="000066"/>
              </a:solidFill>
              <a:ea typeface="Dotum" pitchFamily="34" charset="-127"/>
            </a:endParaRPr>
          </a:p>
          <a:p>
            <a:endParaRPr lang="en-US" altLang="ja-JP" dirty="0">
              <a:solidFill>
                <a:srgbClr val="0000FF"/>
              </a:solidFill>
              <a:ea typeface="Dotum" pitchFamily="34" charset="-127"/>
            </a:endParaRPr>
          </a:p>
          <a:p>
            <a:r>
              <a:rPr lang="en-US" altLang="ja-JP" sz="2400" dirty="0">
                <a:latin typeface="Century Gothic" pitchFamily="34" charset="0"/>
                <a:ea typeface="Dotum" pitchFamily="34" charset="-127"/>
              </a:rPr>
              <a:t>     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42844" y="142852"/>
            <a:ext cx="57150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2400" b="1" u="sng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  <a:ea typeface="HG創英角ｺﾞｼｯｸUB" pitchFamily="49" charset="-128"/>
              </a:rPr>
              <a:t># of Observed and Expected Events </a:t>
            </a:r>
          </a:p>
        </p:txBody>
      </p:sp>
      <p:sp>
        <p:nvSpPr>
          <p:cNvPr id="15" name="Line 7"/>
          <p:cNvSpPr>
            <a:spLocks noChangeShapeType="1"/>
          </p:cNvSpPr>
          <p:nvPr/>
        </p:nvSpPr>
        <p:spPr bwMode="auto">
          <a:xfrm>
            <a:off x="357158" y="1142984"/>
            <a:ext cx="8248678" cy="17447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6" name="Line 7"/>
          <p:cNvSpPr>
            <a:spLocks noChangeShapeType="1"/>
          </p:cNvSpPr>
          <p:nvPr/>
        </p:nvSpPr>
        <p:spPr bwMode="auto">
          <a:xfrm>
            <a:off x="214282" y="5072074"/>
            <a:ext cx="8248678" cy="17447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7" name="Line 7"/>
          <p:cNvSpPr>
            <a:spLocks noChangeShapeType="1"/>
          </p:cNvSpPr>
          <p:nvPr/>
        </p:nvSpPr>
        <p:spPr bwMode="auto">
          <a:xfrm>
            <a:off x="285720" y="3000372"/>
            <a:ext cx="8248678" cy="17447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grpSp>
        <p:nvGrpSpPr>
          <p:cNvPr id="13" name="グループ化 12"/>
          <p:cNvGrpSpPr/>
          <p:nvPr/>
        </p:nvGrpSpPr>
        <p:grpSpPr>
          <a:xfrm>
            <a:off x="285720" y="5286388"/>
            <a:ext cx="9100840" cy="1155150"/>
            <a:chOff x="285720" y="5500702"/>
            <a:chExt cx="9100840" cy="1155150"/>
          </a:xfrm>
        </p:grpSpPr>
        <p:sp>
          <p:nvSpPr>
            <p:cNvPr id="19" name="テキスト ボックス 18"/>
            <p:cNvSpPr txBox="1"/>
            <p:nvPr/>
          </p:nvSpPr>
          <p:spPr>
            <a:xfrm>
              <a:off x="357158" y="5500702"/>
              <a:ext cx="8143932" cy="400110"/>
            </a:xfrm>
            <a:prstGeom prst="rect">
              <a:avLst/>
            </a:prstGeom>
            <a:solidFill>
              <a:srgbClr val="00FF00">
                <a:alpha val="58824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sz="2000" b="1" i="1" dirty="0" smtClean="0">
                  <a:solidFill>
                    <a:srgbClr val="003399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(</a:t>
              </a:r>
              <a:r>
                <a:rPr lang="en-US" altLang="ja-JP" sz="2000" b="1" i="1" dirty="0" err="1" smtClean="0">
                  <a:solidFill>
                    <a:srgbClr val="003399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N</a:t>
              </a:r>
              <a:r>
                <a:rPr lang="en-US" altLang="ja-JP" sz="2000" b="1" i="1" baseline="-25000" dirty="0" err="1" smtClean="0">
                  <a:solidFill>
                    <a:srgbClr val="003399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obs</a:t>
              </a:r>
              <a:r>
                <a:rPr lang="en-US" altLang="ja-JP" sz="2000" b="1" i="1" dirty="0" smtClean="0">
                  <a:solidFill>
                    <a:srgbClr val="003399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 –</a:t>
              </a:r>
              <a:r>
                <a:rPr lang="en-US" altLang="ja-JP" sz="2000" b="1" i="1" dirty="0" err="1" smtClean="0">
                  <a:solidFill>
                    <a:srgbClr val="003399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N</a:t>
              </a:r>
              <a:r>
                <a:rPr lang="en-US" altLang="ja-JP" sz="2000" b="1" i="1" baseline="-25000" dirty="0" err="1" smtClean="0">
                  <a:solidFill>
                    <a:srgbClr val="003399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back</a:t>
              </a:r>
              <a:r>
                <a:rPr lang="en-US" altLang="ja-JP" sz="2000" b="1" i="1" dirty="0" smtClean="0">
                  <a:solidFill>
                    <a:srgbClr val="003399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)</a:t>
              </a:r>
              <a:r>
                <a:rPr lang="en-US" altLang="ja-JP" sz="2000" b="1" i="1" baseline="-25000" dirty="0" smtClean="0">
                  <a:solidFill>
                    <a:srgbClr val="003399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 </a:t>
              </a:r>
              <a:r>
                <a:rPr lang="en-US" altLang="ja-JP" sz="2000" b="1" i="1" dirty="0" smtClean="0">
                  <a:solidFill>
                    <a:srgbClr val="003399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/ </a:t>
              </a:r>
              <a:r>
                <a:rPr lang="en-US" altLang="ja-JP" sz="2000" b="1" i="1" dirty="0" err="1" smtClean="0">
                  <a:solidFill>
                    <a:srgbClr val="003399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N</a:t>
              </a:r>
              <a:r>
                <a:rPr lang="en-US" altLang="ja-JP" sz="2000" b="1" i="1" baseline="-25000" dirty="0" err="1" smtClean="0">
                  <a:solidFill>
                    <a:srgbClr val="003399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expect</a:t>
              </a:r>
              <a:r>
                <a:rPr lang="en-US" altLang="ja-JP" sz="2000" b="1" i="1" dirty="0" smtClean="0">
                  <a:solidFill>
                    <a:srgbClr val="003399"/>
                  </a:solidFill>
                  <a:latin typeface="Century Gothic" pitchFamily="34" charset="0"/>
                  <a:ea typeface="Dotum" pitchFamily="34" charset="-127"/>
                </a:rPr>
                <a:t>            0.611	        0.658	          0.593                  </a:t>
              </a:r>
              <a:endParaRPr kumimoji="1" lang="ja-JP" altLang="en-US" sz="2000" b="1" i="1" dirty="0">
                <a:solidFill>
                  <a:srgbClr val="003399"/>
                </a:solidFill>
              </a:endParaRP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285720" y="5929330"/>
              <a:ext cx="83984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i="1" dirty="0" smtClean="0">
                  <a:solidFill>
                    <a:srgbClr val="660066"/>
                  </a:solidFill>
                  <a:latin typeface="Century Gothic" pitchFamily="34" charset="0"/>
                  <a:ea typeface="HG創英角ﾎﾟｯﾌﾟ体" pitchFamily="49" charset="-128"/>
                </a:rPr>
                <a:t>   (±stat ±</a:t>
              </a:r>
              <a:r>
                <a:rPr lang="en-US" altLang="ja-JP" b="1" i="1" dirty="0" err="1" smtClean="0">
                  <a:solidFill>
                    <a:srgbClr val="660066"/>
                  </a:solidFill>
                  <a:latin typeface="Century Gothic" pitchFamily="34" charset="0"/>
                  <a:ea typeface="HG創英角ﾎﾟｯﾌﾟ体" pitchFamily="49" charset="-128"/>
                </a:rPr>
                <a:t>syst</a:t>
              </a:r>
              <a:r>
                <a:rPr lang="en-US" altLang="ja-JP" b="1" i="1" dirty="0" smtClean="0">
                  <a:solidFill>
                    <a:srgbClr val="660066"/>
                  </a:solidFill>
                  <a:latin typeface="Century Gothic" pitchFamily="34" charset="0"/>
                  <a:ea typeface="HG創英角ﾎﾟｯﾌﾟ体" pitchFamily="49" charset="-128"/>
                </a:rPr>
                <a:t>)	               </a:t>
              </a:r>
              <a:r>
                <a:rPr lang="en-US" altLang="ja-JP" sz="1600" b="1" i="1" dirty="0" smtClean="0">
                  <a:solidFill>
                    <a:srgbClr val="660066"/>
                  </a:solidFill>
                  <a:latin typeface="Century Gothic" pitchFamily="34" charset="0"/>
                  <a:ea typeface="HG創英角ﾎﾟｯﾌﾟ体" pitchFamily="49" charset="-128"/>
                </a:rPr>
                <a:t>±</a:t>
              </a:r>
              <a:r>
                <a:rPr lang="en-US" altLang="ja-JP" sz="1600" b="1" i="1" dirty="0" smtClean="0">
                  <a:solidFill>
                    <a:srgbClr val="660066"/>
                  </a:solidFill>
                  <a:latin typeface="Century Gothic" pitchFamily="34" charset="0"/>
                  <a:ea typeface="Dotum" pitchFamily="34" charset="-127"/>
                </a:rPr>
                <a:t>0.085</a:t>
              </a:r>
              <a:r>
                <a:rPr lang="en-US" altLang="ja-JP" sz="1600" b="1" i="1" dirty="0" smtClean="0">
                  <a:solidFill>
                    <a:srgbClr val="660066"/>
                  </a:solidFill>
                  <a:latin typeface="Century Gothic" pitchFamily="34" charset="0"/>
                  <a:ea typeface="HG創英角ﾎﾟｯﾌﾟ体" pitchFamily="49" charset="-128"/>
                </a:rPr>
                <a:t>±0.041</a:t>
              </a:r>
              <a:r>
                <a:rPr lang="en-US" altLang="ja-JP" sz="1600" b="1" i="1" dirty="0" smtClean="0">
                  <a:solidFill>
                    <a:srgbClr val="660066"/>
                  </a:solidFill>
                  <a:latin typeface="Century Gothic" pitchFamily="34" charset="0"/>
                  <a:ea typeface="Dotum" pitchFamily="34" charset="-127"/>
                </a:rPr>
                <a:t>	    </a:t>
              </a:r>
              <a:r>
                <a:rPr lang="en-US" altLang="ja-JP" sz="1600" b="1" i="1" dirty="0" smtClean="0">
                  <a:solidFill>
                    <a:srgbClr val="660066"/>
                  </a:solidFill>
                  <a:latin typeface="Century Gothic" pitchFamily="34" charset="0"/>
                  <a:ea typeface="HG創英角ﾎﾟｯﾌﾟ体" pitchFamily="49" charset="-128"/>
                </a:rPr>
                <a:t>±0.044±0.047        ±0.020±0.026</a:t>
              </a:r>
              <a:endParaRPr kumimoji="1" lang="ja-JP" altLang="en-US" sz="1600" b="1" i="1" dirty="0">
                <a:solidFill>
                  <a:srgbClr val="660066"/>
                </a:solidFill>
              </a:endParaRP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3214678" y="6286520"/>
              <a:ext cx="61718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rgbClr val="FF0000"/>
                  </a:solidFill>
                  <a:latin typeface="Comic Sans MS" pitchFamily="66" charset="0"/>
                </a:rPr>
                <a:t>99.95 % CL       99.995 % CL         8.5 </a:t>
              </a:r>
              <a:r>
                <a:rPr kumimoji="1" lang="en-US" altLang="ja-JP" b="1" dirty="0" smtClean="0">
                  <a:solidFill>
                    <a:srgbClr val="FF0000"/>
                  </a:solidFill>
                  <a:latin typeface="Symbol" pitchFamily="18" charset="2"/>
                </a:rPr>
                <a:t>s</a:t>
              </a:r>
              <a:r>
                <a:rPr kumimoji="1" lang="en-US" altLang="ja-JP" b="1" dirty="0" smtClean="0">
                  <a:solidFill>
                    <a:srgbClr val="FF0000"/>
                  </a:solidFill>
                  <a:latin typeface="Comic Sans MS" pitchFamily="66" charset="0"/>
                </a:rPr>
                <a:t>        </a:t>
              </a:r>
              <a:endParaRPr kumimoji="1" lang="ja-JP" altLang="en-US" b="1" dirty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7" name="Picture 5" descr="Scatt12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>
            <a:off x="1357290" y="1357298"/>
            <a:ext cx="6170631" cy="5026968"/>
          </a:xfrm>
          <a:prstGeom prst="rect">
            <a:avLst/>
          </a:prstGeom>
          <a:noFill/>
        </p:spPr>
      </p:pic>
      <p:sp>
        <p:nvSpPr>
          <p:cNvPr id="115722" name="Text Box 10"/>
          <p:cNvSpPr txBox="1">
            <a:spLocks noChangeArrowheads="1"/>
          </p:cNvSpPr>
          <p:nvPr/>
        </p:nvSpPr>
        <p:spPr bwMode="auto">
          <a:xfrm>
            <a:off x="6000760" y="1000108"/>
            <a:ext cx="2405064" cy="9159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ja-JP" b="1" dirty="0">
                <a:solidFill>
                  <a:srgbClr val="FF0000"/>
                </a:solidFill>
                <a:latin typeface="Century Gothic" pitchFamily="34" charset="0"/>
                <a:ea typeface="Dotum" pitchFamily="34" charset="-127"/>
              </a:rPr>
              <a:t>LMA: </a:t>
            </a:r>
          </a:p>
          <a:p>
            <a:pPr algn="ctr"/>
            <a:r>
              <a:rPr lang="en-US" altLang="ja-JP" b="1" dirty="0">
                <a:solidFill>
                  <a:srgbClr val="FF0000"/>
                </a:solidFill>
                <a:latin typeface="Century Gothic" pitchFamily="34" charset="0"/>
                <a:ea typeface="Dotum" pitchFamily="34" charset="-127"/>
              </a:rPr>
              <a:t> </a:t>
            </a:r>
            <a:r>
              <a:rPr lang="en-US" altLang="ja-JP" b="1" dirty="0">
                <a:solidFill>
                  <a:srgbClr val="FF0000"/>
                </a:solidFill>
                <a:latin typeface="Symbol" pitchFamily="18" charset="2"/>
                <a:ea typeface="Dotum" pitchFamily="34" charset="-127"/>
              </a:rPr>
              <a:t>D</a:t>
            </a:r>
            <a:r>
              <a:rPr lang="en-US" altLang="ja-JP" b="1" dirty="0">
                <a:solidFill>
                  <a:srgbClr val="FF0000"/>
                </a:solidFill>
                <a:latin typeface="Century Gothic" pitchFamily="34" charset="0"/>
                <a:ea typeface="Dotum" pitchFamily="34" charset="-127"/>
              </a:rPr>
              <a:t>m</a:t>
            </a:r>
            <a:r>
              <a:rPr lang="en-US" altLang="ja-JP" b="1" baseline="30000" dirty="0">
                <a:solidFill>
                  <a:srgbClr val="FF0000"/>
                </a:solidFill>
                <a:latin typeface="Century Gothic" pitchFamily="34" charset="0"/>
                <a:ea typeface="Dotum" pitchFamily="34" charset="-127"/>
              </a:rPr>
              <a:t>2</a:t>
            </a:r>
            <a:r>
              <a:rPr lang="en-US" altLang="ja-JP" b="1" dirty="0">
                <a:solidFill>
                  <a:srgbClr val="FF0000"/>
                </a:solidFill>
                <a:latin typeface="Century Gothic" pitchFamily="34" charset="0"/>
                <a:ea typeface="Dotum" pitchFamily="34" charset="-127"/>
              </a:rPr>
              <a:t> = 5.5x10</a:t>
            </a:r>
            <a:r>
              <a:rPr lang="en-US" altLang="ja-JP" b="1" baseline="30000" dirty="0">
                <a:solidFill>
                  <a:srgbClr val="FF0000"/>
                </a:solidFill>
                <a:latin typeface="Century Gothic" pitchFamily="34" charset="0"/>
                <a:ea typeface="Dotum" pitchFamily="34" charset="-127"/>
              </a:rPr>
              <a:t>-5</a:t>
            </a:r>
            <a:r>
              <a:rPr lang="en-US" altLang="ja-JP" b="1" dirty="0">
                <a:solidFill>
                  <a:srgbClr val="FF0000"/>
                </a:solidFill>
                <a:latin typeface="Century Gothic" pitchFamily="34" charset="0"/>
                <a:ea typeface="Dotum" pitchFamily="34" charset="-127"/>
              </a:rPr>
              <a:t> eV</a:t>
            </a:r>
            <a:r>
              <a:rPr lang="en-US" altLang="ja-JP" b="1" baseline="30000" dirty="0">
                <a:solidFill>
                  <a:srgbClr val="FF0000"/>
                </a:solidFill>
                <a:latin typeface="Century Gothic" pitchFamily="34" charset="0"/>
                <a:ea typeface="Dotum" pitchFamily="34" charset="-127"/>
              </a:rPr>
              <a:t>2</a:t>
            </a:r>
          </a:p>
          <a:p>
            <a:pPr algn="ctr"/>
            <a:r>
              <a:rPr lang="en-US" altLang="ja-JP" b="1" dirty="0">
                <a:solidFill>
                  <a:srgbClr val="FF0000"/>
                </a:solidFill>
                <a:latin typeface="Century Gothic" pitchFamily="34" charset="0"/>
                <a:ea typeface="Dotum" pitchFamily="34" charset="-127"/>
              </a:rPr>
              <a:t> sin</a:t>
            </a:r>
            <a:r>
              <a:rPr lang="en-US" altLang="ja-JP" b="1" baseline="30000" dirty="0">
                <a:solidFill>
                  <a:srgbClr val="FF0000"/>
                </a:solidFill>
                <a:latin typeface="Century Gothic" pitchFamily="34" charset="0"/>
                <a:ea typeface="Dotum" pitchFamily="34" charset="-127"/>
              </a:rPr>
              <a:t>2</a:t>
            </a:r>
            <a:r>
              <a:rPr lang="en-US" altLang="ja-JP" b="1" dirty="0">
                <a:solidFill>
                  <a:srgbClr val="FF0000"/>
                </a:solidFill>
                <a:latin typeface="Century Gothic" pitchFamily="34" charset="0"/>
                <a:ea typeface="Dotum" pitchFamily="34" charset="-127"/>
              </a:rPr>
              <a:t> 2</a:t>
            </a:r>
            <a:r>
              <a:rPr lang="en-US" altLang="ja-JP" b="1" dirty="0">
                <a:solidFill>
                  <a:srgbClr val="FF0000"/>
                </a:solidFill>
                <a:latin typeface="Symbol" pitchFamily="18" charset="2"/>
                <a:ea typeface="Dotum" pitchFamily="34" charset="-127"/>
              </a:rPr>
              <a:t>Q</a:t>
            </a:r>
            <a:r>
              <a:rPr lang="en-US" altLang="ja-JP" b="1" dirty="0">
                <a:solidFill>
                  <a:srgbClr val="FF0000"/>
                </a:solidFill>
                <a:latin typeface="Century Gothic" pitchFamily="34" charset="0"/>
                <a:ea typeface="Dotum" pitchFamily="34" charset="-127"/>
              </a:rPr>
              <a:t> = 0.833</a:t>
            </a:r>
          </a:p>
        </p:txBody>
      </p:sp>
      <p:sp>
        <p:nvSpPr>
          <p:cNvPr id="115723" name="Line 11"/>
          <p:cNvSpPr>
            <a:spLocks noChangeShapeType="1"/>
          </p:cNvSpPr>
          <p:nvPr/>
        </p:nvSpPr>
        <p:spPr bwMode="auto">
          <a:xfrm flipH="1">
            <a:off x="6072198" y="1928802"/>
            <a:ext cx="1008063" cy="863600"/>
          </a:xfrm>
          <a:prstGeom prst="line">
            <a:avLst/>
          </a:prstGeom>
          <a:noFill/>
          <a:ln w="19050">
            <a:solidFill>
              <a:srgbClr val="0000CC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42844" y="142852"/>
            <a:ext cx="57150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2400" b="1" u="sng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  <a:ea typeface="HG創英角ｺﾞｼｯｸUB" pitchFamily="49" charset="-128"/>
              </a:rPr>
              <a:t> 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-142908" y="142852"/>
            <a:ext cx="457203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u="sng" dirty="0" smtClean="0">
                <a:solidFill>
                  <a:srgbClr val="006600"/>
                </a:solidFill>
              </a:rPr>
              <a:t>Ratio = (</a:t>
            </a:r>
            <a:r>
              <a:rPr kumimoji="1" lang="en-US" altLang="ja-JP" sz="2400" b="1" u="sng" dirty="0" err="1" smtClean="0">
                <a:solidFill>
                  <a:srgbClr val="006600"/>
                </a:solidFill>
              </a:rPr>
              <a:t>N</a:t>
            </a:r>
            <a:r>
              <a:rPr kumimoji="1" lang="en-US" altLang="ja-JP" sz="2400" b="1" u="sng" baseline="-25000" dirty="0" err="1" smtClean="0">
                <a:solidFill>
                  <a:srgbClr val="006600"/>
                </a:solidFill>
              </a:rPr>
              <a:t>obs</a:t>
            </a:r>
            <a:r>
              <a:rPr lang="en-US" altLang="ja-JP" sz="2400" b="1" u="sng" dirty="0" smtClean="0">
                <a:solidFill>
                  <a:srgbClr val="006600"/>
                </a:solidFill>
              </a:rPr>
              <a:t> – </a:t>
            </a:r>
            <a:r>
              <a:rPr lang="en-US" altLang="ja-JP" sz="2400" b="1" u="sng" dirty="0" err="1" smtClean="0">
                <a:solidFill>
                  <a:srgbClr val="006600"/>
                </a:solidFill>
              </a:rPr>
              <a:t>N</a:t>
            </a:r>
            <a:r>
              <a:rPr lang="en-US" altLang="ja-JP" sz="2400" b="1" u="sng" baseline="-25000" dirty="0" err="1" smtClean="0">
                <a:solidFill>
                  <a:srgbClr val="006600"/>
                </a:solidFill>
              </a:rPr>
              <a:t>back</a:t>
            </a:r>
            <a:r>
              <a:rPr lang="en-US" altLang="ja-JP" sz="2400" b="1" u="sng" dirty="0" smtClean="0">
                <a:solidFill>
                  <a:srgbClr val="006600"/>
                </a:solidFill>
              </a:rPr>
              <a:t>) / </a:t>
            </a:r>
            <a:r>
              <a:rPr lang="en-US" altLang="ja-JP" sz="2400" b="1" u="sng" dirty="0" err="1" smtClean="0">
                <a:solidFill>
                  <a:srgbClr val="006600"/>
                </a:solidFill>
              </a:rPr>
              <a:t>N</a:t>
            </a:r>
            <a:r>
              <a:rPr lang="en-US" altLang="ja-JP" sz="2400" b="1" u="sng" baseline="-25000" dirty="0" err="1" smtClean="0">
                <a:solidFill>
                  <a:srgbClr val="006600"/>
                </a:solidFill>
              </a:rPr>
              <a:t>expect</a:t>
            </a:r>
            <a:endParaRPr kumimoji="1" lang="ja-JP" altLang="en-US" sz="2400" b="1" u="sng" baseline="-25000" dirty="0">
              <a:solidFill>
                <a:srgbClr val="0066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 rot="16200000">
            <a:off x="807246" y="3305325"/>
            <a:ext cx="135732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/>
              <a:t>Ratio              </a:t>
            </a:r>
            <a:endParaRPr kumimoji="1" lang="ja-JP" altLang="en-US" sz="2400" b="1" baseline="-250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858148" y="3429000"/>
            <a:ext cx="6429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6600CC"/>
                </a:solidFill>
              </a:rPr>
              <a:t>KL1</a:t>
            </a:r>
            <a:endParaRPr kumimoji="1" lang="ja-JP" altLang="en-US" sz="2000" b="1" dirty="0">
              <a:solidFill>
                <a:srgbClr val="6600CC"/>
              </a:solidFill>
            </a:endParaRPr>
          </a:p>
        </p:txBody>
      </p:sp>
      <p:cxnSp>
        <p:nvCxnSpPr>
          <p:cNvPr id="21" name="直線矢印コネクタ 20"/>
          <p:cNvCxnSpPr>
            <a:endCxn id="19" idx="1"/>
          </p:cNvCxnSpPr>
          <p:nvPr/>
        </p:nvCxnSpPr>
        <p:spPr>
          <a:xfrm flipV="1">
            <a:off x="7286644" y="3629055"/>
            <a:ext cx="571504" cy="1426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グループ化 30"/>
          <p:cNvGrpSpPr/>
          <p:nvPr/>
        </p:nvGrpSpPr>
        <p:grpSpPr>
          <a:xfrm>
            <a:off x="7000892" y="3071810"/>
            <a:ext cx="1500198" cy="1185928"/>
            <a:chOff x="7000892" y="3071810"/>
            <a:chExt cx="1500198" cy="1185928"/>
          </a:xfrm>
        </p:grpSpPr>
        <p:sp>
          <p:nvSpPr>
            <p:cNvPr id="12" name="円/楕円 11"/>
            <p:cNvSpPr/>
            <p:nvPr/>
          </p:nvSpPr>
          <p:spPr>
            <a:xfrm>
              <a:off x="7000892" y="3714752"/>
              <a:ext cx="142876" cy="1428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円/楕円 16"/>
            <p:cNvSpPr/>
            <p:nvPr/>
          </p:nvSpPr>
          <p:spPr>
            <a:xfrm>
              <a:off x="7000892" y="3500438"/>
              <a:ext cx="142876" cy="1428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3" name="直線矢印コネクタ 22"/>
            <p:cNvCxnSpPr/>
            <p:nvPr/>
          </p:nvCxnSpPr>
          <p:spPr>
            <a:xfrm flipV="1">
              <a:off x="7215206" y="3286124"/>
              <a:ext cx="642942" cy="285752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テキスト ボックス 25"/>
            <p:cNvSpPr txBox="1"/>
            <p:nvPr/>
          </p:nvSpPr>
          <p:spPr>
            <a:xfrm>
              <a:off x="7858148" y="3071810"/>
              <a:ext cx="6429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b="1" dirty="0" smtClean="0">
                  <a:solidFill>
                    <a:srgbClr val="6600CC"/>
                  </a:solidFill>
                </a:rPr>
                <a:t>KL2</a:t>
              </a:r>
              <a:endParaRPr kumimoji="1" lang="ja-JP" altLang="en-US" sz="2000" b="1" dirty="0">
                <a:solidFill>
                  <a:srgbClr val="6600CC"/>
                </a:solidFill>
              </a:endParaRP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7858148" y="3857628"/>
              <a:ext cx="6429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b="1" dirty="0" smtClean="0">
                  <a:solidFill>
                    <a:srgbClr val="6600CC"/>
                  </a:solidFill>
                </a:rPr>
                <a:t>KL3</a:t>
              </a:r>
              <a:endParaRPr kumimoji="1" lang="ja-JP" altLang="en-US" sz="2000" b="1" dirty="0">
                <a:solidFill>
                  <a:srgbClr val="6600CC"/>
                </a:solidFill>
              </a:endParaRPr>
            </a:p>
          </p:txBody>
        </p:sp>
        <p:cxnSp>
          <p:nvCxnSpPr>
            <p:cNvPr id="28" name="直線矢印コネクタ 27"/>
            <p:cNvCxnSpPr>
              <a:endCxn id="27" idx="1"/>
            </p:cNvCxnSpPr>
            <p:nvPr/>
          </p:nvCxnSpPr>
          <p:spPr>
            <a:xfrm>
              <a:off x="7143768" y="3786190"/>
              <a:ext cx="714380" cy="271493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5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15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22" grpId="0" animBg="1"/>
      <p:bldP spid="1157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8" name="Text Box 4"/>
          <p:cNvSpPr txBox="1">
            <a:spLocks noChangeArrowheads="1"/>
          </p:cNvSpPr>
          <p:nvPr/>
        </p:nvSpPr>
        <p:spPr bwMode="auto">
          <a:xfrm>
            <a:off x="3604764" y="785794"/>
            <a:ext cx="153439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800" b="1" u="sng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  <a:ea typeface="HG創英角ｺﾞｼｯｸUB" pitchFamily="49" charset="-128"/>
              </a:rPr>
              <a:t>Outline</a:t>
            </a:r>
          </a:p>
        </p:txBody>
      </p:sp>
      <p:sp>
        <p:nvSpPr>
          <p:cNvPr id="4099" name="Rectangle 2"/>
          <p:cNvSpPr>
            <a:spLocks noChangeArrowheads="1"/>
          </p:cNvSpPr>
          <p:nvPr/>
        </p:nvSpPr>
        <p:spPr bwMode="auto">
          <a:xfrm>
            <a:off x="1428728" y="1643050"/>
            <a:ext cx="5886466" cy="4370407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ja-JP" b="0" dirty="0"/>
          </a:p>
        </p:txBody>
      </p:sp>
      <p:grpSp>
        <p:nvGrpSpPr>
          <p:cNvPr id="9" name="グループ化 8"/>
          <p:cNvGrpSpPr/>
          <p:nvPr/>
        </p:nvGrpSpPr>
        <p:grpSpPr>
          <a:xfrm>
            <a:off x="1670741" y="1873712"/>
            <a:ext cx="5402441" cy="3909083"/>
            <a:chOff x="1229530" y="2165350"/>
            <a:chExt cx="5402441" cy="3909083"/>
          </a:xfrm>
        </p:grpSpPr>
        <p:sp>
          <p:nvSpPr>
            <p:cNvPr id="4101" name="Text Box 6"/>
            <p:cNvSpPr txBox="1">
              <a:spLocks noChangeArrowheads="1"/>
            </p:cNvSpPr>
            <p:nvPr/>
          </p:nvSpPr>
          <p:spPr bwMode="auto">
            <a:xfrm>
              <a:off x="1229530" y="2165350"/>
              <a:ext cx="5402441" cy="39090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>
                <a:lnSpc>
                  <a:spcPct val="150000"/>
                </a:lnSpc>
                <a:buFontTx/>
                <a:buAutoNum type="arabicPeriod"/>
              </a:pPr>
              <a:r>
                <a:rPr lang="en-US" altLang="ja-JP" sz="2400" dirty="0">
                  <a:solidFill>
                    <a:srgbClr val="FFFF66"/>
                  </a:solidFill>
                  <a:latin typeface="Comic Sans MS" pitchFamily="66" charset="0"/>
                </a:rPr>
                <a:t> KamLAND </a:t>
              </a:r>
              <a:r>
                <a:rPr lang="en-US" altLang="ja-JP" sz="2400" dirty="0" smtClean="0">
                  <a:solidFill>
                    <a:srgbClr val="FFFF66"/>
                  </a:solidFill>
                  <a:latin typeface="Comic Sans MS" pitchFamily="66" charset="0"/>
                </a:rPr>
                <a:t>Overview</a:t>
              </a:r>
            </a:p>
            <a:p>
              <a:pPr marL="342900" indent="-342900">
                <a:lnSpc>
                  <a:spcPct val="150000"/>
                </a:lnSpc>
                <a:buFontTx/>
                <a:buAutoNum type="arabicPeriod"/>
              </a:pPr>
              <a:r>
                <a:rPr lang="en-US" altLang="ja-JP" sz="2400" dirty="0" smtClean="0">
                  <a:solidFill>
                    <a:srgbClr val="FFFF66"/>
                  </a:solidFill>
                  <a:latin typeface="Comic Sans MS" pitchFamily="66" charset="0"/>
                </a:rPr>
                <a:t> Reactor Neutrinos</a:t>
              </a:r>
              <a:endParaRPr lang="en-US" altLang="ja-JP" sz="2400" dirty="0">
                <a:solidFill>
                  <a:srgbClr val="FFFF66"/>
                </a:solidFill>
                <a:latin typeface="Comic Sans MS" pitchFamily="66" charset="0"/>
              </a:endParaRPr>
            </a:p>
            <a:p>
              <a:pPr marL="342900" indent="-342900">
                <a:lnSpc>
                  <a:spcPct val="150000"/>
                </a:lnSpc>
                <a:buFontTx/>
                <a:buAutoNum type="arabicPeriod"/>
              </a:pPr>
              <a:r>
                <a:rPr lang="en-US" altLang="ja-JP" sz="2400" dirty="0">
                  <a:solidFill>
                    <a:srgbClr val="FFFF66"/>
                  </a:solidFill>
                  <a:latin typeface="Comic Sans MS" pitchFamily="66" charset="0"/>
                </a:rPr>
                <a:t> </a:t>
              </a:r>
              <a:r>
                <a:rPr lang="en-US" altLang="ja-JP" sz="2400" dirty="0" smtClean="0">
                  <a:solidFill>
                    <a:srgbClr val="FFFF66"/>
                  </a:solidFill>
                  <a:latin typeface="Symbol" pitchFamily="18" charset="2"/>
                </a:rPr>
                <a:t>n</a:t>
              </a:r>
              <a:r>
                <a:rPr lang="en-US" altLang="ja-JP" sz="2400" baseline="-25000" dirty="0" smtClean="0">
                  <a:solidFill>
                    <a:srgbClr val="FFFF66"/>
                  </a:solidFill>
                  <a:latin typeface="Comic Sans MS" pitchFamily="66" charset="0"/>
                </a:rPr>
                <a:t>e</a:t>
              </a:r>
              <a:r>
                <a:rPr lang="en-US" altLang="ja-JP" sz="2400" dirty="0" smtClean="0">
                  <a:solidFill>
                    <a:srgbClr val="FFFF66"/>
                  </a:solidFill>
                  <a:latin typeface="Comic Sans MS" pitchFamily="66" charset="0"/>
                </a:rPr>
                <a:t> </a:t>
              </a:r>
              <a:r>
                <a:rPr lang="en-US" altLang="ja-JP" sz="2400" dirty="0">
                  <a:solidFill>
                    <a:srgbClr val="FFFF66"/>
                  </a:solidFill>
                  <a:latin typeface="Comic Sans MS" pitchFamily="66" charset="0"/>
                </a:rPr>
                <a:t>Detection in </a:t>
              </a:r>
              <a:r>
                <a:rPr lang="en-US" altLang="ja-JP" sz="2400" dirty="0" smtClean="0">
                  <a:solidFill>
                    <a:srgbClr val="FFFF66"/>
                  </a:solidFill>
                  <a:latin typeface="Comic Sans MS" pitchFamily="66" charset="0"/>
                </a:rPr>
                <a:t>Liquid Scintillator</a:t>
              </a:r>
              <a:endParaRPr lang="en-US" altLang="ja-JP" sz="2400" dirty="0">
                <a:solidFill>
                  <a:srgbClr val="FFFF66"/>
                </a:solidFill>
                <a:latin typeface="Comic Sans MS" pitchFamily="66" charset="0"/>
              </a:endParaRPr>
            </a:p>
            <a:p>
              <a:pPr marL="342900" indent="-342900">
                <a:lnSpc>
                  <a:spcPct val="150000"/>
                </a:lnSpc>
                <a:buFontTx/>
                <a:buAutoNum type="arabicPeriod"/>
              </a:pPr>
              <a:r>
                <a:rPr lang="en-US" altLang="ja-JP" sz="2400" dirty="0">
                  <a:solidFill>
                    <a:srgbClr val="FFFF66"/>
                  </a:solidFill>
                  <a:latin typeface="Comic Sans MS" pitchFamily="66" charset="0"/>
                </a:rPr>
                <a:t> </a:t>
              </a:r>
              <a:r>
                <a:rPr lang="en-US" altLang="ja-JP" sz="2400" dirty="0" smtClean="0">
                  <a:solidFill>
                    <a:srgbClr val="FFFF66"/>
                  </a:solidFill>
                  <a:latin typeface="Comic Sans MS" pitchFamily="66" charset="0"/>
                </a:rPr>
                <a:t>Reactor Neutrino Event Rate</a:t>
              </a:r>
              <a:endParaRPr lang="en-US" altLang="ja-JP" sz="2400" dirty="0">
                <a:solidFill>
                  <a:srgbClr val="FFFF66"/>
                </a:solidFill>
                <a:latin typeface="Comic Sans MS" pitchFamily="66" charset="0"/>
              </a:endParaRPr>
            </a:p>
            <a:p>
              <a:pPr marL="342900" indent="-342900">
                <a:lnSpc>
                  <a:spcPct val="150000"/>
                </a:lnSpc>
                <a:buFontTx/>
                <a:buAutoNum type="arabicPeriod"/>
              </a:pPr>
              <a:r>
                <a:rPr lang="en-US" altLang="ja-JP" sz="2400" dirty="0">
                  <a:solidFill>
                    <a:srgbClr val="FFFF66"/>
                  </a:solidFill>
                  <a:latin typeface="Comic Sans MS" pitchFamily="66" charset="0"/>
                </a:rPr>
                <a:t> </a:t>
              </a:r>
              <a:r>
                <a:rPr lang="en-US" altLang="ja-JP" sz="2400" dirty="0" smtClean="0">
                  <a:solidFill>
                    <a:srgbClr val="FFFF66"/>
                  </a:solidFill>
                  <a:latin typeface="Comic Sans MS" pitchFamily="66" charset="0"/>
                </a:rPr>
                <a:t>Oscillation Analysis</a:t>
              </a:r>
            </a:p>
            <a:p>
              <a:pPr marL="342900" indent="-342900">
                <a:lnSpc>
                  <a:spcPct val="150000"/>
                </a:lnSpc>
                <a:buFontTx/>
                <a:buAutoNum type="arabicPeriod"/>
              </a:pPr>
              <a:r>
                <a:rPr lang="en-US" altLang="ja-JP" sz="2400" dirty="0" smtClean="0">
                  <a:solidFill>
                    <a:srgbClr val="FFFF66"/>
                  </a:solidFill>
                  <a:latin typeface="Comic Sans MS" pitchFamily="66" charset="0"/>
                </a:rPr>
                <a:t> One More Nuclear Reactor</a:t>
              </a:r>
              <a:endParaRPr lang="en-US" altLang="ja-JP" sz="2400" dirty="0">
                <a:solidFill>
                  <a:srgbClr val="FFFF66"/>
                </a:solidFill>
                <a:latin typeface="Comic Sans MS" pitchFamily="66" charset="0"/>
              </a:endParaRPr>
            </a:p>
            <a:p>
              <a:pPr marL="342900" indent="-342900">
                <a:lnSpc>
                  <a:spcPct val="150000"/>
                </a:lnSpc>
                <a:buFontTx/>
                <a:buAutoNum type="arabicPeriod"/>
              </a:pPr>
              <a:r>
                <a:rPr lang="en-US" altLang="ja-JP" sz="2400" dirty="0">
                  <a:solidFill>
                    <a:srgbClr val="FFFF66"/>
                  </a:solidFill>
                  <a:latin typeface="Comic Sans MS" pitchFamily="66" charset="0"/>
                </a:rPr>
                <a:t> Conclusions </a:t>
              </a:r>
            </a:p>
          </p:txBody>
        </p:sp>
        <p:cxnSp>
          <p:nvCxnSpPr>
            <p:cNvPr id="7" name="直線コネクタ 6"/>
            <p:cNvCxnSpPr/>
            <p:nvPr/>
          </p:nvCxnSpPr>
          <p:spPr>
            <a:xfrm>
              <a:off x="1714480" y="3500438"/>
              <a:ext cx="214314" cy="2382"/>
            </a:xfrm>
            <a:prstGeom prst="line">
              <a:avLst/>
            </a:prstGeom>
            <a:ln w="28575">
              <a:solidFill>
                <a:srgbClr val="FFFF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571604" y="1142984"/>
            <a:ext cx="564360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sz="3200" b="1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  <a:ea typeface="HG創英角ｺﾞｼｯｸUB" pitchFamily="49" charset="-128"/>
              </a:rPr>
              <a:t>5. </a:t>
            </a:r>
            <a:r>
              <a:rPr lang="en-US" altLang="ja-JP" sz="3200" b="1" u="sng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  <a:ea typeface="HG創英角ｺﾞｼｯｸUB" pitchFamily="49" charset="-128"/>
              </a:rPr>
              <a:t>Oscillation Analysis  </a:t>
            </a:r>
          </a:p>
        </p:txBody>
      </p:sp>
      <p:pic>
        <p:nvPicPr>
          <p:cNvPr id="6" name="Picture 4" descr="Reactor"/>
          <p:cNvPicPr>
            <a:picLocks noChangeAspect="1" noChangeArrowheads="1"/>
          </p:cNvPicPr>
          <p:nvPr/>
        </p:nvPicPr>
        <p:blipFill>
          <a:blip r:embed="rId2">
            <a:lum contrast="24000"/>
          </a:blip>
          <a:srcRect t="51313"/>
          <a:stretch>
            <a:fillRect/>
          </a:stretch>
        </p:blipFill>
        <p:spPr bwMode="auto">
          <a:xfrm>
            <a:off x="571472" y="2714620"/>
            <a:ext cx="7683500" cy="25907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グループ化 23"/>
          <p:cNvGrpSpPr/>
          <p:nvPr/>
        </p:nvGrpSpPr>
        <p:grpSpPr>
          <a:xfrm>
            <a:off x="0" y="3571876"/>
            <a:ext cx="8385557" cy="3286124"/>
            <a:chOff x="0" y="3571876"/>
            <a:chExt cx="8385557" cy="3286124"/>
          </a:xfrm>
        </p:grpSpPr>
        <p:grpSp>
          <p:nvGrpSpPr>
            <p:cNvPr id="18" name="グループ化 17"/>
            <p:cNvGrpSpPr/>
            <p:nvPr/>
          </p:nvGrpSpPr>
          <p:grpSpPr>
            <a:xfrm>
              <a:off x="0" y="3571876"/>
              <a:ext cx="8385557" cy="3286124"/>
              <a:chOff x="0" y="3571876"/>
              <a:chExt cx="8385557" cy="3286124"/>
            </a:xfrm>
          </p:grpSpPr>
          <p:pic>
            <p:nvPicPr>
              <p:cNvPr id="5" name="Picture 2" descr="E"/>
              <p:cNvPicPr>
                <a:picLocks noChangeAspect="1" noChangeArrowheads="1"/>
              </p:cNvPicPr>
              <p:nvPr/>
            </p:nvPicPr>
            <p:blipFill>
              <a:blip r:embed="rId2"/>
              <a:srcRect r="4102"/>
              <a:stretch>
                <a:fillRect/>
              </a:stretch>
            </p:blipFill>
            <p:spPr bwMode="auto">
              <a:xfrm>
                <a:off x="0" y="3571876"/>
                <a:ext cx="4054770" cy="30348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" name="Picture 2" descr="10000000000002E1000002DB9BC74526"/>
              <p:cNvPicPr>
                <a:picLocks noChangeAspect="1" noChangeArrowheads="1"/>
              </p:cNvPicPr>
              <p:nvPr/>
            </p:nvPicPr>
            <p:blipFill>
              <a:blip r:embed="rId3">
                <a:lum contrast="30000"/>
              </a:blip>
              <a:srcRect/>
              <a:stretch>
                <a:fillRect/>
              </a:stretch>
            </p:blipFill>
            <p:spPr bwMode="auto">
              <a:xfrm>
                <a:off x="5072066" y="3571876"/>
                <a:ext cx="3313491" cy="32861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" name="右矢印 11"/>
              <p:cNvSpPr/>
              <p:nvPr/>
            </p:nvSpPr>
            <p:spPr>
              <a:xfrm>
                <a:off x="4286248" y="4786322"/>
                <a:ext cx="571504" cy="500066"/>
              </a:xfrm>
              <a:prstGeom prst="rightArrow">
                <a:avLst/>
              </a:prstGeom>
              <a:solidFill>
                <a:srgbClr val="CCCCFF"/>
              </a:solidFill>
              <a:ln>
                <a:solidFill>
                  <a:srgbClr val="6600CC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0" name="テキスト ボックス 9"/>
            <p:cNvSpPr txBox="1"/>
            <p:nvPr/>
          </p:nvSpPr>
          <p:spPr>
            <a:xfrm>
              <a:off x="1142976" y="3714752"/>
              <a:ext cx="6415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i="1" dirty="0" smtClean="0">
                  <a:solidFill>
                    <a:srgbClr val="000066"/>
                  </a:solidFill>
                  <a:latin typeface="Bodoni MT Black" pitchFamily="18" charset="0"/>
                </a:rPr>
                <a:t>KL2</a:t>
              </a:r>
              <a:endParaRPr kumimoji="1" lang="ja-JP" altLang="en-US" sz="2000" b="1" i="1" dirty="0">
                <a:solidFill>
                  <a:srgbClr val="000066"/>
                </a:solidFill>
                <a:latin typeface="Bodoni MT Black" pitchFamily="18" charset="0"/>
              </a:endParaRPr>
            </a:p>
          </p:txBody>
        </p:sp>
      </p:grpSp>
      <p:pic>
        <p:nvPicPr>
          <p:cNvPr id="4" name="Picture 20" descr="spectra2panels_v6a"/>
          <p:cNvPicPr>
            <a:picLocks noChangeAspect="1" noChangeArrowheads="1"/>
          </p:cNvPicPr>
          <p:nvPr/>
        </p:nvPicPr>
        <p:blipFill>
          <a:blip r:embed="rId4"/>
          <a:srcRect t="40713"/>
          <a:stretch>
            <a:fillRect/>
          </a:stretch>
        </p:blipFill>
        <p:spPr bwMode="auto">
          <a:xfrm>
            <a:off x="357158" y="928670"/>
            <a:ext cx="3771902" cy="2536819"/>
          </a:xfrm>
          <a:prstGeom prst="rect">
            <a:avLst/>
          </a:prstGeom>
          <a:noFill/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85720" y="214290"/>
            <a:ext cx="50006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2400" b="1" u="sng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  <a:ea typeface="HG創英角ｺﾞｼｯｸUB" pitchFamily="49" charset="-128"/>
              </a:rPr>
              <a:t> 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85720" y="142852"/>
            <a:ext cx="52864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2400" b="1" u="sng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  <a:ea typeface="HG創英角ｺﾞｼｯｸUB" pitchFamily="49" charset="-128"/>
              </a:rPr>
              <a:t>2-Flavor Analysis 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928662" y="785794"/>
            <a:ext cx="641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i="1" dirty="0" smtClean="0">
                <a:solidFill>
                  <a:srgbClr val="000066"/>
                </a:solidFill>
                <a:latin typeface="Bodoni MT Black" pitchFamily="18" charset="0"/>
              </a:rPr>
              <a:t>KL1</a:t>
            </a:r>
            <a:endParaRPr kumimoji="1" lang="ja-JP" altLang="en-US" sz="2000" b="1" i="1" dirty="0">
              <a:solidFill>
                <a:srgbClr val="000066"/>
              </a:solidFill>
              <a:latin typeface="Bodoni MT Black" pitchFamily="18" charset="0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1142976" y="1142984"/>
            <a:ext cx="714380" cy="1785950"/>
          </a:xfrm>
          <a:prstGeom prst="rect">
            <a:avLst/>
          </a:prstGeom>
          <a:solidFill>
            <a:srgbClr val="6600CC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6" name="直線矢印コネクタ 15"/>
          <p:cNvCxnSpPr/>
          <p:nvPr/>
        </p:nvCxnSpPr>
        <p:spPr>
          <a:xfrm>
            <a:off x="1857356" y="1428736"/>
            <a:ext cx="357190" cy="1588"/>
          </a:xfrm>
          <a:prstGeom prst="straightConnector1">
            <a:avLst/>
          </a:prstGeom>
          <a:ln w="28575">
            <a:solidFill>
              <a:srgbClr val="66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グループ化 22"/>
          <p:cNvGrpSpPr/>
          <p:nvPr/>
        </p:nvGrpSpPr>
        <p:grpSpPr>
          <a:xfrm>
            <a:off x="4286248" y="357166"/>
            <a:ext cx="4143404" cy="3282286"/>
            <a:chOff x="4286248" y="357166"/>
            <a:chExt cx="4143404" cy="3282286"/>
          </a:xfrm>
        </p:grpSpPr>
        <p:grpSp>
          <p:nvGrpSpPr>
            <p:cNvPr id="17" name="グループ化 16"/>
            <p:cNvGrpSpPr/>
            <p:nvPr/>
          </p:nvGrpSpPr>
          <p:grpSpPr>
            <a:xfrm>
              <a:off x="4286248" y="357166"/>
              <a:ext cx="4143404" cy="3282286"/>
              <a:chOff x="4286248" y="357166"/>
              <a:chExt cx="4143404" cy="3282286"/>
            </a:xfrm>
          </p:grpSpPr>
          <p:pic>
            <p:nvPicPr>
              <p:cNvPr id="3" name="図 2" descr="BKF-KamLAND-PIC2003-06-26-0 37.jpg"/>
              <p:cNvPicPr>
                <a:picLocks noChangeAspect="1"/>
              </p:cNvPicPr>
              <p:nvPr/>
            </p:nvPicPr>
            <p:blipFill>
              <a:blip r:embed="rId5" cstate="print"/>
              <a:srcRect l="49597" t="23958" r="5729" b="23958"/>
              <a:stretch>
                <a:fillRect/>
              </a:stretch>
            </p:blipFill>
            <p:spPr>
              <a:xfrm>
                <a:off x="4786314" y="357166"/>
                <a:ext cx="3643338" cy="3282286"/>
              </a:xfrm>
              <a:prstGeom prst="rect">
                <a:avLst/>
              </a:prstGeom>
            </p:spPr>
          </p:pic>
          <p:sp>
            <p:nvSpPr>
              <p:cNvPr id="11" name="右矢印 10"/>
              <p:cNvSpPr/>
              <p:nvPr/>
            </p:nvSpPr>
            <p:spPr>
              <a:xfrm>
                <a:off x="4286248" y="1785926"/>
                <a:ext cx="571504" cy="500066"/>
              </a:xfrm>
              <a:prstGeom prst="rightArrow">
                <a:avLst/>
              </a:prstGeom>
              <a:solidFill>
                <a:srgbClr val="CCCCFF"/>
              </a:solidFill>
              <a:ln>
                <a:solidFill>
                  <a:srgbClr val="6600CC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9" name="テキスト ボックス 18"/>
            <p:cNvSpPr txBox="1"/>
            <p:nvPr/>
          </p:nvSpPr>
          <p:spPr>
            <a:xfrm>
              <a:off x="5715008" y="2428868"/>
              <a:ext cx="6511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solar</a:t>
              </a:r>
              <a:endParaRPr kumimoji="1" lang="ja-JP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1" name="直線矢印コネクタ 20"/>
            <p:cNvCxnSpPr/>
            <p:nvPr/>
          </p:nvCxnSpPr>
          <p:spPr>
            <a:xfrm rot="5400000" flipH="1" flipV="1">
              <a:off x="6107917" y="2107397"/>
              <a:ext cx="500066" cy="28575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Fig-02.jpg"/>
          <p:cNvPicPr>
            <a:picLocks noChangeAspect="1"/>
          </p:cNvPicPr>
          <p:nvPr/>
        </p:nvPicPr>
        <p:blipFill>
          <a:blip r:embed="rId2">
            <a:lum contrast="10000"/>
          </a:blip>
          <a:srcRect l="5305" t="5720" r="8937" b="8481"/>
          <a:stretch>
            <a:fillRect/>
          </a:stretch>
        </p:blipFill>
        <p:spPr>
          <a:xfrm>
            <a:off x="0" y="691501"/>
            <a:ext cx="5286380" cy="4087407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785786" y="5429264"/>
            <a:ext cx="4000528" cy="646331"/>
          </a:xfrm>
          <a:prstGeom prst="rect">
            <a:avLst/>
          </a:prstGeom>
          <a:solidFill>
            <a:srgbClr val="CC99FF">
              <a:alpha val="60000"/>
            </a:srgbClr>
          </a:solidFill>
          <a:ln w="19050">
            <a:solidFill>
              <a:srgbClr val="66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 smtClean="0">
                <a:latin typeface="Candara" pitchFamily="34" charset="0"/>
              </a:rPr>
              <a:t>Fit to scaled no-oscillation spectrum </a:t>
            </a:r>
          </a:p>
          <a:p>
            <a:pPr algn="ctr"/>
            <a:r>
              <a:rPr kumimoji="1" lang="en-US" altLang="ja-JP" b="1" dirty="0" smtClean="0">
                <a:latin typeface="Candara" pitchFamily="34" charset="0"/>
              </a:rPr>
              <a:t>: exclude at 5.1 </a:t>
            </a:r>
            <a:r>
              <a:rPr kumimoji="1" lang="en-US" altLang="ja-JP" b="1" dirty="0" smtClean="0">
                <a:latin typeface="Symbol" pitchFamily="18" charset="2"/>
              </a:rPr>
              <a:t>s</a:t>
            </a:r>
            <a:endParaRPr kumimoji="1" lang="ja-JP" altLang="en-US" b="1" dirty="0">
              <a:latin typeface="Symbol" pitchFamily="18" charset="2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28596" y="142852"/>
            <a:ext cx="731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i="1" u="sng" dirty="0" smtClean="0">
                <a:solidFill>
                  <a:srgbClr val="000066"/>
                </a:solidFill>
                <a:latin typeface="Bodoni MT Black" pitchFamily="18" charset="0"/>
              </a:rPr>
              <a:t>KL3</a:t>
            </a:r>
            <a:endParaRPr kumimoji="1" lang="ja-JP" altLang="en-US" sz="2400" b="1" i="1" u="sng" dirty="0">
              <a:solidFill>
                <a:srgbClr val="000066"/>
              </a:solidFill>
              <a:latin typeface="Bodoni MT Black" pitchFamily="18" charset="0"/>
            </a:endParaRPr>
          </a:p>
        </p:txBody>
      </p:sp>
      <p:cxnSp>
        <p:nvCxnSpPr>
          <p:cNvPr id="8" name="直線矢印コネクタ 7"/>
          <p:cNvCxnSpPr/>
          <p:nvPr/>
        </p:nvCxnSpPr>
        <p:spPr>
          <a:xfrm rot="5400000">
            <a:off x="1928794" y="2643182"/>
            <a:ext cx="1643074" cy="107157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 rot="10800000" flipV="1">
            <a:off x="1857356" y="2571744"/>
            <a:ext cx="1428760" cy="1143008"/>
          </a:xfrm>
          <a:prstGeom prst="straightConnector1">
            <a:avLst/>
          </a:prstGeom>
          <a:ln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 rot="10800000" flipV="1">
            <a:off x="1643042" y="2714620"/>
            <a:ext cx="1643074" cy="714380"/>
          </a:xfrm>
          <a:prstGeom prst="straightConnector1">
            <a:avLst/>
          </a:prstGeom>
          <a:ln>
            <a:solidFill>
              <a:srgbClr val="00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図 21" descr="Fig-04-b.jpg"/>
          <p:cNvPicPr>
            <a:picLocks noChangeAspect="1"/>
          </p:cNvPicPr>
          <p:nvPr/>
        </p:nvPicPr>
        <p:blipFill>
          <a:blip r:embed="rId3" cstate="print">
            <a:lum contrast="10000"/>
          </a:blip>
          <a:srcRect l="2503" t="6250" r="24239" b="6250"/>
          <a:stretch>
            <a:fillRect/>
          </a:stretch>
        </p:blipFill>
        <p:spPr>
          <a:xfrm>
            <a:off x="5226816" y="1000108"/>
            <a:ext cx="3917184" cy="3615862"/>
          </a:xfrm>
          <a:prstGeom prst="rect">
            <a:avLst/>
          </a:prstGeom>
        </p:spPr>
      </p:pic>
      <p:grpSp>
        <p:nvGrpSpPr>
          <p:cNvPr id="36" name="グループ化 35"/>
          <p:cNvGrpSpPr/>
          <p:nvPr/>
        </p:nvGrpSpPr>
        <p:grpSpPr>
          <a:xfrm>
            <a:off x="5643570" y="5286388"/>
            <a:ext cx="3226469" cy="981496"/>
            <a:chOff x="5715008" y="357166"/>
            <a:chExt cx="3226469" cy="981496"/>
          </a:xfrm>
        </p:grpSpPr>
        <p:sp>
          <p:nvSpPr>
            <p:cNvPr id="24" name="正方形/長方形 23"/>
            <p:cNvSpPr/>
            <p:nvPr/>
          </p:nvSpPr>
          <p:spPr>
            <a:xfrm>
              <a:off x="5715008" y="357166"/>
              <a:ext cx="2928958" cy="928694"/>
            </a:xfrm>
            <a:prstGeom prst="rect">
              <a:avLst/>
            </a:prstGeom>
            <a:solidFill>
              <a:srgbClr val="CC99FF">
                <a:alpha val="56863"/>
              </a:srgbClr>
            </a:solidFill>
            <a:ln w="19050">
              <a:solidFill>
                <a:srgbClr val="66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26" name="グループ化 18"/>
            <p:cNvGrpSpPr/>
            <p:nvPr/>
          </p:nvGrpSpPr>
          <p:grpSpPr>
            <a:xfrm>
              <a:off x="5786446" y="785794"/>
              <a:ext cx="1993129" cy="552868"/>
              <a:chOff x="428596" y="6072206"/>
              <a:chExt cx="1993129" cy="552868"/>
            </a:xfrm>
          </p:grpSpPr>
          <p:sp>
            <p:nvSpPr>
              <p:cNvPr id="32" name="テキスト ボックス 7"/>
              <p:cNvSpPr txBox="1"/>
              <p:nvPr/>
            </p:nvSpPr>
            <p:spPr>
              <a:xfrm>
                <a:off x="428596" y="6148585"/>
                <a:ext cx="175150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b="1" dirty="0" smtClean="0"/>
                  <a:t>t</a:t>
                </a:r>
                <a:r>
                  <a:rPr kumimoji="1" lang="en-US" altLang="ja-JP" sz="2000" b="1" dirty="0" smtClean="0"/>
                  <a:t>an</a:t>
                </a:r>
                <a:r>
                  <a:rPr kumimoji="1" lang="en-US" altLang="ja-JP" sz="2000" b="1" baseline="30000" dirty="0" smtClean="0"/>
                  <a:t>2</a:t>
                </a:r>
                <a:r>
                  <a:rPr kumimoji="1" lang="en-US" altLang="ja-JP" sz="2000" b="1" dirty="0" smtClean="0">
                    <a:latin typeface="Symbol" pitchFamily="18" charset="2"/>
                  </a:rPr>
                  <a:t>q </a:t>
                </a:r>
                <a:r>
                  <a:rPr kumimoji="1" lang="en-US" altLang="ja-JP" sz="2000" b="1" dirty="0" smtClean="0"/>
                  <a:t>= 0.56     </a:t>
                </a:r>
                <a:endParaRPr kumimoji="1" lang="ja-JP" altLang="en-US" sz="2000" b="1" dirty="0"/>
              </a:p>
            </p:txBody>
          </p:sp>
          <p:grpSp>
            <p:nvGrpSpPr>
              <p:cNvPr id="33" name="グループ化 32"/>
              <p:cNvGrpSpPr/>
              <p:nvPr/>
            </p:nvGrpSpPr>
            <p:grpSpPr>
              <a:xfrm>
                <a:off x="1714480" y="6072206"/>
                <a:ext cx="707245" cy="552868"/>
                <a:chOff x="3286116" y="5429264"/>
                <a:chExt cx="707245" cy="552868"/>
              </a:xfrm>
            </p:grpSpPr>
            <p:sp>
              <p:nvSpPr>
                <p:cNvPr id="34" name="テキスト ボックス 33"/>
                <p:cNvSpPr txBox="1"/>
                <p:nvPr/>
              </p:nvSpPr>
              <p:spPr>
                <a:xfrm>
                  <a:off x="3286116" y="5429264"/>
                  <a:ext cx="697627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1600" b="1" dirty="0" smtClean="0"/>
                    <a:t>+ 0.14</a:t>
                  </a:r>
                </a:p>
              </p:txBody>
            </p:sp>
            <p:sp>
              <p:nvSpPr>
                <p:cNvPr id="35" name="テキスト ボックス 34"/>
                <p:cNvSpPr txBox="1"/>
                <p:nvPr/>
              </p:nvSpPr>
              <p:spPr>
                <a:xfrm>
                  <a:off x="3286116" y="5643578"/>
                  <a:ext cx="707245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600" b="1" dirty="0" smtClean="0"/>
                    <a:t> -</a:t>
                  </a:r>
                  <a:r>
                    <a:rPr kumimoji="1" lang="en-US" altLang="ja-JP" sz="1600" b="1" dirty="0" smtClean="0"/>
                    <a:t> 0.09</a:t>
                  </a:r>
                </a:p>
              </p:txBody>
            </p:sp>
          </p:grpSp>
        </p:grpSp>
        <p:grpSp>
          <p:nvGrpSpPr>
            <p:cNvPr id="27" name="グループ化 17"/>
            <p:cNvGrpSpPr/>
            <p:nvPr/>
          </p:nvGrpSpPr>
          <p:grpSpPr>
            <a:xfrm>
              <a:off x="5786446" y="357166"/>
              <a:ext cx="3155031" cy="552868"/>
              <a:chOff x="2714612" y="6000768"/>
              <a:chExt cx="3155031" cy="552868"/>
            </a:xfrm>
          </p:grpSpPr>
          <p:sp>
            <p:nvSpPr>
              <p:cNvPr id="28" name="テキスト ボックス 27"/>
              <p:cNvSpPr txBox="1"/>
              <p:nvPr/>
            </p:nvSpPr>
            <p:spPr>
              <a:xfrm>
                <a:off x="2714612" y="6077147"/>
                <a:ext cx="3155031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b="1" dirty="0" smtClean="0">
                    <a:latin typeface="Symbol" pitchFamily="18" charset="2"/>
                  </a:rPr>
                  <a:t>D</a:t>
                </a:r>
                <a:r>
                  <a:rPr kumimoji="1" lang="en-US" altLang="ja-JP" sz="2000" b="1" dirty="0" smtClean="0"/>
                  <a:t>m</a:t>
                </a:r>
                <a:r>
                  <a:rPr kumimoji="1" lang="en-US" altLang="ja-JP" sz="2000" b="1" baseline="30000" dirty="0" smtClean="0"/>
                  <a:t>2</a:t>
                </a:r>
                <a:r>
                  <a:rPr kumimoji="1" lang="en-US" altLang="ja-JP" sz="2000" b="1" dirty="0" smtClean="0">
                    <a:latin typeface="Symbol" pitchFamily="18" charset="2"/>
                  </a:rPr>
                  <a:t> </a:t>
                </a:r>
                <a:r>
                  <a:rPr kumimoji="1" lang="en-US" altLang="ja-JP" sz="2000" b="1" dirty="0" smtClean="0"/>
                  <a:t>= 7.58          x 10</a:t>
                </a:r>
                <a:r>
                  <a:rPr kumimoji="1" lang="en-US" altLang="ja-JP" sz="2000" b="1" baseline="30000" dirty="0" smtClean="0"/>
                  <a:t>-5</a:t>
                </a:r>
                <a:r>
                  <a:rPr kumimoji="1" lang="en-US" altLang="ja-JP" sz="2000" b="1" dirty="0" smtClean="0"/>
                  <a:t>eV</a:t>
                </a:r>
                <a:r>
                  <a:rPr kumimoji="1" lang="en-US" altLang="ja-JP" sz="2000" b="1" baseline="30000" dirty="0" smtClean="0"/>
                  <a:t>2</a:t>
                </a:r>
                <a:r>
                  <a:rPr kumimoji="1" lang="en-US" altLang="ja-JP" sz="2000" b="1" dirty="0" smtClean="0"/>
                  <a:t>     </a:t>
                </a:r>
                <a:endParaRPr kumimoji="1" lang="ja-JP" altLang="en-US" sz="2000" b="1" dirty="0"/>
              </a:p>
            </p:txBody>
          </p:sp>
          <p:grpSp>
            <p:nvGrpSpPr>
              <p:cNvPr id="29" name="グループ化 12"/>
              <p:cNvGrpSpPr/>
              <p:nvPr/>
            </p:nvGrpSpPr>
            <p:grpSpPr>
              <a:xfrm>
                <a:off x="3857620" y="6000768"/>
                <a:ext cx="707245" cy="552868"/>
                <a:chOff x="3286116" y="5429264"/>
                <a:chExt cx="707245" cy="552868"/>
              </a:xfrm>
            </p:grpSpPr>
            <p:sp>
              <p:nvSpPr>
                <p:cNvPr id="30" name="テキスト ボックス 29"/>
                <p:cNvSpPr txBox="1"/>
                <p:nvPr/>
              </p:nvSpPr>
              <p:spPr>
                <a:xfrm>
                  <a:off x="3286116" y="5429264"/>
                  <a:ext cx="700833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1600" b="1" dirty="0" smtClean="0"/>
                    <a:t>+ 0.21</a:t>
                  </a:r>
                </a:p>
              </p:txBody>
            </p:sp>
            <p:sp>
              <p:nvSpPr>
                <p:cNvPr id="31" name="テキスト ボックス 30"/>
                <p:cNvSpPr txBox="1"/>
                <p:nvPr/>
              </p:nvSpPr>
              <p:spPr>
                <a:xfrm>
                  <a:off x="3286116" y="5643578"/>
                  <a:ext cx="707245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600" b="1" dirty="0" smtClean="0"/>
                    <a:t> -</a:t>
                  </a:r>
                  <a:r>
                    <a:rPr kumimoji="1" lang="en-US" altLang="ja-JP" sz="1600" b="1" dirty="0" smtClean="0"/>
                    <a:t> 0.20</a:t>
                  </a:r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Fig-05.jp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rcRect l="3308" t="15625" r="7333" b="5208"/>
          <a:stretch>
            <a:fillRect/>
          </a:stretch>
        </p:blipFill>
        <p:spPr>
          <a:xfrm>
            <a:off x="5072066" y="3929066"/>
            <a:ext cx="4071934" cy="2787991"/>
          </a:xfrm>
          <a:prstGeom prst="rect">
            <a:avLst/>
          </a:prstGeom>
        </p:spPr>
      </p:pic>
      <p:pic>
        <p:nvPicPr>
          <p:cNvPr id="2" name="図 1" descr="BKF-KamLAND-PIC2003-06-26-0 37.jpg"/>
          <p:cNvPicPr>
            <a:picLocks noChangeAspect="1"/>
          </p:cNvPicPr>
          <p:nvPr/>
        </p:nvPicPr>
        <p:blipFill>
          <a:blip r:embed="rId3" cstate="print"/>
          <a:srcRect l="49597" t="23958" r="5729" b="23958"/>
          <a:stretch>
            <a:fillRect/>
          </a:stretch>
        </p:blipFill>
        <p:spPr>
          <a:xfrm>
            <a:off x="142844" y="0"/>
            <a:ext cx="3571868" cy="4429156"/>
          </a:xfrm>
          <a:prstGeom prst="rect">
            <a:avLst/>
          </a:prstGeom>
        </p:spPr>
      </p:pic>
      <p:pic>
        <p:nvPicPr>
          <p:cNvPr id="3" name="Picture 2" descr="10000000000002E1000002DB9BC74526"/>
          <p:cNvPicPr>
            <a:picLocks noChangeAspect="1" noChangeArrowheads="1"/>
          </p:cNvPicPr>
          <p:nvPr/>
        </p:nvPicPr>
        <p:blipFill>
          <a:blip r:embed="rId4">
            <a:lum contrast="30000"/>
          </a:blip>
          <a:srcRect/>
          <a:stretch>
            <a:fillRect/>
          </a:stretch>
        </p:blipFill>
        <p:spPr bwMode="auto">
          <a:xfrm>
            <a:off x="3571868" y="928694"/>
            <a:ext cx="3000396" cy="2714644"/>
          </a:xfrm>
          <a:prstGeom prst="rect">
            <a:avLst/>
          </a:prstGeom>
          <a:noFill/>
        </p:spPr>
      </p:pic>
      <p:pic>
        <p:nvPicPr>
          <p:cNvPr id="4" name="図 3" descr="Fig-04-a.jpg"/>
          <p:cNvPicPr>
            <a:picLocks noChangeAspect="1"/>
          </p:cNvPicPr>
          <p:nvPr/>
        </p:nvPicPr>
        <p:blipFill>
          <a:blip r:embed="rId5" cstate="print"/>
          <a:srcRect l="2465" t="28715" r="45752" b="5877"/>
          <a:stretch>
            <a:fillRect/>
          </a:stretch>
        </p:blipFill>
        <p:spPr>
          <a:xfrm>
            <a:off x="6572264" y="1071546"/>
            <a:ext cx="2000264" cy="1785950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1071538" y="3214686"/>
            <a:ext cx="641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i="1" dirty="0" smtClean="0">
                <a:solidFill>
                  <a:srgbClr val="000066"/>
                </a:solidFill>
                <a:latin typeface="Bodoni MT Black" pitchFamily="18" charset="0"/>
              </a:rPr>
              <a:t>KL1</a:t>
            </a:r>
            <a:endParaRPr kumimoji="1" lang="ja-JP" altLang="en-US" sz="2000" b="1" i="1" dirty="0">
              <a:solidFill>
                <a:srgbClr val="000066"/>
              </a:solidFill>
              <a:latin typeface="Bodoni MT Black" pitchFamily="18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929058" y="500042"/>
            <a:ext cx="641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i="1" dirty="0" smtClean="0">
                <a:solidFill>
                  <a:srgbClr val="000066"/>
                </a:solidFill>
                <a:latin typeface="Bodoni MT Black" pitchFamily="18" charset="0"/>
              </a:rPr>
              <a:t>KL2</a:t>
            </a:r>
            <a:endParaRPr kumimoji="1" lang="ja-JP" altLang="en-US" sz="2000" b="1" i="1" dirty="0">
              <a:solidFill>
                <a:srgbClr val="000066"/>
              </a:solidFill>
              <a:latin typeface="Bodoni MT Black" pitchFamily="18" charset="0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215206" y="500042"/>
            <a:ext cx="641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i="1" dirty="0" smtClean="0">
                <a:solidFill>
                  <a:srgbClr val="000066"/>
                </a:solidFill>
                <a:latin typeface="Bodoni MT Black" pitchFamily="18" charset="0"/>
              </a:rPr>
              <a:t>KL3</a:t>
            </a:r>
            <a:endParaRPr kumimoji="1" lang="ja-JP" altLang="en-US" sz="2000" b="1" i="1" dirty="0">
              <a:solidFill>
                <a:srgbClr val="000066"/>
              </a:solidFill>
              <a:latin typeface="Bodoni MT Black" pitchFamily="18" charset="0"/>
            </a:endParaRPr>
          </a:p>
        </p:txBody>
      </p:sp>
      <p:grpSp>
        <p:nvGrpSpPr>
          <p:cNvPr id="46" name="グループ化 45"/>
          <p:cNvGrpSpPr/>
          <p:nvPr/>
        </p:nvGrpSpPr>
        <p:grpSpPr>
          <a:xfrm>
            <a:off x="214282" y="4572008"/>
            <a:ext cx="4798105" cy="1052934"/>
            <a:chOff x="214282" y="4572008"/>
            <a:chExt cx="4798105" cy="1052934"/>
          </a:xfrm>
        </p:grpSpPr>
        <p:grpSp>
          <p:nvGrpSpPr>
            <p:cNvPr id="9" name="グループ化 8"/>
            <p:cNvGrpSpPr/>
            <p:nvPr/>
          </p:nvGrpSpPr>
          <p:grpSpPr>
            <a:xfrm>
              <a:off x="1785918" y="4572008"/>
              <a:ext cx="3226469" cy="1052934"/>
              <a:chOff x="5786446" y="4795640"/>
              <a:chExt cx="3226469" cy="1052934"/>
            </a:xfrm>
            <a:solidFill>
              <a:srgbClr val="CCCCFF"/>
            </a:solidFill>
          </p:grpSpPr>
          <p:sp>
            <p:nvSpPr>
              <p:cNvPr id="10" name="正方形/長方形 9"/>
              <p:cNvSpPr/>
              <p:nvPr/>
            </p:nvSpPr>
            <p:spPr>
              <a:xfrm>
                <a:off x="5786446" y="4822041"/>
                <a:ext cx="3000396" cy="1000132"/>
              </a:xfrm>
              <a:prstGeom prst="rect">
                <a:avLst/>
              </a:prstGeom>
              <a:grpFill/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11" name="グループ化 33"/>
              <p:cNvGrpSpPr/>
              <p:nvPr/>
            </p:nvGrpSpPr>
            <p:grpSpPr>
              <a:xfrm>
                <a:off x="5857884" y="4795640"/>
                <a:ext cx="3155031" cy="1052934"/>
                <a:chOff x="5857884" y="4786322"/>
                <a:chExt cx="3155031" cy="1052934"/>
              </a:xfrm>
              <a:grpFill/>
            </p:grpSpPr>
            <p:grpSp>
              <p:nvGrpSpPr>
                <p:cNvPr id="12" name="グループ化 19"/>
                <p:cNvGrpSpPr/>
                <p:nvPr/>
              </p:nvGrpSpPr>
              <p:grpSpPr>
                <a:xfrm>
                  <a:off x="5857884" y="4786322"/>
                  <a:ext cx="1993129" cy="552868"/>
                  <a:chOff x="428596" y="6072206"/>
                  <a:chExt cx="1993129" cy="552868"/>
                </a:xfrm>
                <a:grpFill/>
              </p:grpSpPr>
              <p:sp>
                <p:nvSpPr>
                  <p:cNvPr id="18" name="テキスト ボックス 17"/>
                  <p:cNvSpPr txBox="1"/>
                  <p:nvPr/>
                </p:nvSpPr>
                <p:spPr>
                  <a:xfrm>
                    <a:off x="428596" y="6148585"/>
                    <a:ext cx="1751505" cy="400110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ja-JP" sz="2000" b="1" dirty="0" smtClean="0"/>
                      <a:t>t</a:t>
                    </a:r>
                    <a:r>
                      <a:rPr kumimoji="1" lang="en-US" altLang="ja-JP" sz="2000" b="1" dirty="0" smtClean="0"/>
                      <a:t>an</a:t>
                    </a:r>
                    <a:r>
                      <a:rPr kumimoji="1" lang="en-US" altLang="ja-JP" sz="2000" b="1" baseline="30000" dirty="0" smtClean="0"/>
                      <a:t>2</a:t>
                    </a:r>
                    <a:r>
                      <a:rPr kumimoji="1" lang="en-US" altLang="ja-JP" sz="2000" b="1" dirty="0" smtClean="0">
                        <a:latin typeface="Symbol" pitchFamily="18" charset="2"/>
                      </a:rPr>
                      <a:t>q </a:t>
                    </a:r>
                    <a:r>
                      <a:rPr kumimoji="1" lang="en-US" altLang="ja-JP" sz="2000" b="1" dirty="0" smtClean="0"/>
                      <a:t>= 0.47     </a:t>
                    </a:r>
                    <a:endParaRPr kumimoji="1" lang="ja-JP" altLang="en-US" sz="2000" b="1" dirty="0"/>
                  </a:p>
                </p:txBody>
              </p:sp>
              <p:grpSp>
                <p:nvGrpSpPr>
                  <p:cNvPr id="19" name="グループ化 11"/>
                  <p:cNvGrpSpPr/>
                  <p:nvPr/>
                </p:nvGrpSpPr>
                <p:grpSpPr>
                  <a:xfrm>
                    <a:off x="1714480" y="6072206"/>
                    <a:ext cx="707245" cy="552868"/>
                    <a:chOff x="3286116" y="5429264"/>
                    <a:chExt cx="707245" cy="552868"/>
                  </a:xfrm>
                  <a:grpFill/>
                </p:grpSpPr>
                <p:sp>
                  <p:nvSpPr>
                    <p:cNvPr id="20" name="テキスト ボックス 19"/>
                    <p:cNvSpPr txBox="1"/>
                    <p:nvPr/>
                  </p:nvSpPr>
                  <p:spPr>
                    <a:xfrm>
                      <a:off x="3286116" y="5429264"/>
                      <a:ext cx="700833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kumimoji="1" lang="en-US" altLang="ja-JP" sz="1600" b="1" dirty="0" smtClean="0"/>
                        <a:t>+ 0.06</a:t>
                      </a:r>
                    </a:p>
                  </p:txBody>
                </p:sp>
                <p:sp>
                  <p:nvSpPr>
                    <p:cNvPr id="21" name="テキスト ボックス 20"/>
                    <p:cNvSpPr txBox="1"/>
                    <p:nvPr/>
                  </p:nvSpPr>
                  <p:spPr>
                    <a:xfrm>
                      <a:off x="3286116" y="5643578"/>
                      <a:ext cx="707245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ja-JP" sz="1600" b="1" dirty="0" smtClean="0"/>
                        <a:t> -</a:t>
                      </a:r>
                      <a:r>
                        <a:rPr kumimoji="1" lang="en-US" altLang="ja-JP" sz="1600" b="1" dirty="0" smtClean="0"/>
                        <a:t> 0.05</a:t>
                      </a:r>
                    </a:p>
                  </p:txBody>
                </p:sp>
              </p:grpSp>
            </p:grpSp>
            <p:grpSp>
              <p:nvGrpSpPr>
                <p:cNvPr id="13" name="グループ化 24"/>
                <p:cNvGrpSpPr/>
                <p:nvPr/>
              </p:nvGrpSpPr>
              <p:grpSpPr>
                <a:xfrm>
                  <a:off x="5857884" y="5286388"/>
                  <a:ext cx="3155031" cy="552868"/>
                  <a:chOff x="2714612" y="6000768"/>
                  <a:chExt cx="3155031" cy="552868"/>
                </a:xfrm>
                <a:grpFill/>
              </p:grpSpPr>
              <p:sp>
                <p:nvSpPr>
                  <p:cNvPr id="14" name="テキスト ボックス 13"/>
                  <p:cNvSpPr txBox="1"/>
                  <p:nvPr/>
                </p:nvSpPr>
                <p:spPr>
                  <a:xfrm>
                    <a:off x="2714612" y="6077147"/>
                    <a:ext cx="3155031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sz="2000" b="1" dirty="0" smtClean="0">
                        <a:latin typeface="Symbol" pitchFamily="18" charset="2"/>
                      </a:rPr>
                      <a:t>D</a:t>
                    </a:r>
                    <a:r>
                      <a:rPr kumimoji="1" lang="en-US" altLang="ja-JP" sz="2000" b="1" dirty="0" smtClean="0"/>
                      <a:t>m</a:t>
                    </a:r>
                    <a:r>
                      <a:rPr kumimoji="1" lang="en-US" altLang="ja-JP" sz="2000" b="1" baseline="30000" dirty="0" smtClean="0"/>
                      <a:t>2</a:t>
                    </a:r>
                    <a:r>
                      <a:rPr kumimoji="1" lang="en-US" altLang="ja-JP" sz="2000" b="1" dirty="0" smtClean="0">
                        <a:latin typeface="Symbol" pitchFamily="18" charset="2"/>
                      </a:rPr>
                      <a:t> </a:t>
                    </a:r>
                    <a:r>
                      <a:rPr kumimoji="1" lang="en-US" altLang="ja-JP" sz="2000" b="1" dirty="0" smtClean="0"/>
                      <a:t>= 7.59          x 10</a:t>
                    </a:r>
                    <a:r>
                      <a:rPr kumimoji="1" lang="en-US" altLang="ja-JP" sz="2000" b="1" baseline="30000" dirty="0" smtClean="0"/>
                      <a:t>-5</a:t>
                    </a:r>
                    <a:r>
                      <a:rPr kumimoji="1" lang="en-US" altLang="ja-JP" sz="2000" b="1" dirty="0" smtClean="0"/>
                      <a:t>eV</a:t>
                    </a:r>
                    <a:r>
                      <a:rPr kumimoji="1" lang="en-US" altLang="ja-JP" sz="2000" b="1" baseline="30000" dirty="0" smtClean="0"/>
                      <a:t>2</a:t>
                    </a:r>
                    <a:r>
                      <a:rPr kumimoji="1" lang="en-US" altLang="ja-JP" sz="2000" b="1" dirty="0" smtClean="0"/>
                      <a:t>     </a:t>
                    </a:r>
                    <a:endParaRPr kumimoji="1" lang="ja-JP" altLang="en-US" sz="2000" b="1" dirty="0"/>
                  </a:p>
                </p:txBody>
              </p:sp>
              <p:grpSp>
                <p:nvGrpSpPr>
                  <p:cNvPr id="15" name="グループ化 12"/>
                  <p:cNvGrpSpPr/>
                  <p:nvPr/>
                </p:nvGrpSpPr>
                <p:grpSpPr>
                  <a:xfrm>
                    <a:off x="3857620" y="6000768"/>
                    <a:ext cx="707245" cy="552868"/>
                    <a:chOff x="3286116" y="5429264"/>
                    <a:chExt cx="707245" cy="552868"/>
                  </a:xfrm>
                  <a:grpFill/>
                </p:grpSpPr>
                <p:sp>
                  <p:nvSpPr>
                    <p:cNvPr id="16" name="テキスト ボックス 15"/>
                    <p:cNvSpPr txBox="1"/>
                    <p:nvPr/>
                  </p:nvSpPr>
                  <p:spPr>
                    <a:xfrm>
                      <a:off x="3286116" y="5429264"/>
                      <a:ext cx="700833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kumimoji="1" lang="en-US" altLang="ja-JP" sz="1600" b="1" dirty="0" smtClean="0"/>
                        <a:t>+ 0.21</a:t>
                      </a:r>
                    </a:p>
                  </p:txBody>
                </p:sp>
                <p:sp>
                  <p:nvSpPr>
                    <p:cNvPr id="17" name="テキスト ボックス 16"/>
                    <p:cNvSpPr txBox="1"/>
                    <p:nvPr/>
                  </p:nvSpPr>
                  <p:spPr>
                    <a:xfrm>
                      <a:off x="3286116" y="5643578"/>
                      <a:ext cx="707245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ja-JP" sz="1600" b="1" dirty="0" smtClean="0"/>
                        <a:t> -</a:t>
                      </a:r>
                      <a:r>
                        <a:rPr kumimoji="1" lang="en-US" altLang="ja-JP" sz="1600" b="1" dirty="0" smtClean="0"/>
                        <a:t> 0.21</a:t>
                      </a:r>
                    </a:p>
                  </p:txBody>
                </p:sp>
              </p:grpSp>
            </p:grpSp>
          </p:grpSp>
        </p:grpSp>
        <p:sp>
          <p:nvSpPr>
            <p:cNvPr id="25" name="テキスト ボックス 24"/>
            <p:cNvSpPr txBox="1"/>
            <p:nvPr/>
          </p:nvSpPr>
          <p:spPr>
            <a:xfrm>
              <a:off x="214282" y="4775310"/>
              <a:ext cx="143500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i="1" dirty="0" smtClean="0">
                  <a:solidFill>
                    <a:srgbClr val="6600CC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KamLAND </a:t>
              </a:r>
              <a:endParaRPr lang="en-US" altLang="ja-JP" b="1" i="1" dirty="0" smtClean="0">
                <a:solidFill>
                  <a:srgbClr val="6600CC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endParaRPr>
            </a:p>
            <a:p>
              <a:r>
                <a:rPr kumimoji="1" lang="en-US" altLang="ja-JP" b="1" i="1" dirty="0" smtClean="0">
                  <a:solidFill>
                    <a:srgbClr val="6600CC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        + Solar</a:t>
              </a:r>
              <a:endParaRPr kumimoji="1" lang="ja-JP" altLang="en-US" b="1" i="1" dirty="0">
                <a:solidFill>
                  <a:srgbClr val="6600CC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endParaRPr>
            </a:p>
          </p:txBody>
        </p:sp>
      </p:grpSp>
      <p:cxnSp>
        <p:nvCxnSpPr>
          <p:cNvPr id="26" name="直線コネクタ 25"/>
          <p:cNvCxnSpPr/>
          <p:nvPr/>
        </p:nvCxnSpPr>
        <p:spPr>
          <a:xfrm>
            <a:off x="571472" y="2357430"/>
            <a:ext cx="8572528" cy="1549"/>
          </a:xfrm>
          <a:prstGeom prst="line">
            <a:avLst/>
          </a:prstGeom>
          <a:ln w="28575">
            <a:solidFill>
              <a:srgbClr val="66006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/>
          <p:nvPr/>
        </p:nvCxnSpPr>
        <p:spPr>
          <a:xfrm>
            <a:off x="1285852" y="3714752"/>
            <a:ext cx="928694" cy="1588"/>
          </a:xfrm>
          <a:prstGeom prst="straightConnector1">
            <a:avLst/>
          </a:prstGeom>
          <a:ln w="28575">
            <a:solidFill>
              <a:srgbClr val="0066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/>
          <p:cNvCxnSpPr/>
          <p:nvPr/>
        </p:nvCxnSpPr>
        <p:spPr>
          <a:xfrm>
            <a:off x="4286248" y="3500438"/>
            <a:ext cx="928694" cy="1588"/>
          </a:xfrm>
          <a:prstGeom prst="straightConnector1">
            <a:avLst/>
          </a:prstGeom>
          <a:ln w="28575">
            <a:solidFill>
              <a:srgbClr val="0066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/>
          <p:nvPr/>
        </p:nvCxnSpPr>
        <p:spPr>
          <a:xfrm>
            <a:off x="7000892" y="2714620"/>
            <a:ext cx="928694" cy="1588"/>
          </a:xfrm>
          <a:prstGeom prst="straightConnector1">
            <a:avLst/>
          </a:prstGeom>
          <a:ln w="28575">
            <a:solidFill>
              <a:srgbClr val="0066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/>
        </p:nvCxnSpPr>
        <p:spPr>
          <a:xfrm>
            <a:off x="785786" y="1214422"/>
            <a:ext cx="8572528" cy="1549"/>
          </a:xfrm>
          <a:prstGeom prst="line">
            <a:avLst/>
          </a:prstGeom>
          <a:ln w="28575">
            <a:solidFill>
              <a:srgbClr val="66006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グループ化 44"/>
          <p:cNvGrpSpPr/>
          <p:nvPr/>
        </p:nvGrpSpPr>
        <p:grpSpPr>
          <a:xfrm>
            <a:off x="214282" y="5715016"/>
            <a:ext cx="4798105" cy="981496"/>
            <a:chOff x="214282" y="5715016"/>
            <a:chExt cx="4798105" cy="981496"/>
          </a:xfrm>
        </p:grpSpPr>
        <p:grpSp>
          <p:nvGrpSpPr>
            <p:cNvPr id="32" name="グループ化 31"/>
            <p:cNvGrpSpPr/>
            <p:nvPr/>
          </p:nvGrpSpPr>
          <p:grpSpPr>
            <a:xfrm>
              <a:off x="1785918" y="5715016"/>
              <a:ext cx="3226469" cy="981496"/>
              <a:chOff x="5715008" y="357166"/>
              <a:chExt cx="3226469" cy="981496"/>
            </a:xfrm>
          </p:grpSpPr>
          <p:sp>
            <p:nvSpPr>
              <p:cNvPr id="33" name="正方形/長方形 32"/>
              <p:cNvSpPr/>
              <p:nvPr/>
            </p:nvSpPr>
            <p:spPr>
              <a:xfrm>
                <a:off x="5715008" y="357166"/>
                <a:ext cx="2928958" cy="928694"/>
              </a:xfrm>
              <a:prstGeom prst="rect">
                <a:avLst/>
              </a:prstGeom>
              <a:solidFill>
                <a:srgbClr val="CC99FF">
                  <a:alpha val="56863"/>
                </a:srgbClr>
              </a:solidFill>
              <a:ln w="19050">
                <a:solidFill>
                  <a:srgbClr val="66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34" name="グループ化 18"/>
              <p:cNvGrpSpPr/>
              <p:nvPr/>
            </p:nvGrpSpPr>
            <p:grpSpPr>
              <a:xfrm>
                <a:off x="5786446" y="785794"/>
                <a:ext cx="1993129" cy="552868"/>
                <a:chOff x="428596" y="6072206"/>
                <a:chExt cx="1993129" cy="552868"/>
              </a:xfrm>
            </p:grpSpPr>
            <p:sp>
              <p:nvSpPr>
                <p:cNvPr id="40" name="テキスト ボックス 7"/>
                <p:cNvSpPr txBox="1"/>
                <p:nvPr/>
              </p:nvSpPr>
              <p:spPr>
                <a:xfrm>
                  <a:off x="428596" y="6148585"/>
                  <a:ext cx="1751505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2000" b="1" dirty="0" smtClean="0"/>
                    <a:t>t</a:t>
                  </a:r>
                  <a:r>
                    <a:rPr kumimoji="1" lang="en-US" altLang="ja-JP" sz="2000" b="1" dirty="0" smtClean="0"/>
                    <a:t>an</a:t>
                  </a:r>
                  <a:r>
                    <a:rPr kumimoji="1" lang="en-US" altLang="ja-JP" sz="2000" b="1" baseline="30000" dirty="0" smtClean="0"/>
                    <a:t>2</a:t>
                  </a:r>
                  <a:r>
                    <a:rPr kumimoji="1" lang="en-US" altLang="ja-JP" sz="2000" b="1" dirty="0" smtClean="0">
                      <a:latin typeface="Symbol" pitchFamily="18" charset="2"/>
                    </a:rPr>
                    <a:t>q </a:t>
                  </a:r>
                  <a:r>
                    <a:rPr kumimoji="1" lang="en-US" altLang="ja-JP" sz="2000" b="1" dirty="0" smtClean="0"/>
                    <a:t>= 0.56     </a:t>
                  </a:r>
                  <a:endParaRPr kumimoji="1" lang="ja-JP" altLang="en-US" sz="2000" b="1" dirty="0"/>
                </a:p>
              </p:txBody>
            </p:sp>
            <p:grpSp>
              <p:nvGrpSpPr>
                <p:cNvPr id="41" name="グループ化 32"/>
                <p:cNvGrpSpPr/>
                <p:nvPr/>
              </p:nvGrpSpPr>
              <p:grpSpPr>
                <a:xfrm>
                  <a:off x="1714480" y="6072206"/>
                  <a:ext cx="707245" cy="552868"/>
                  <a:chOff x="3286116" y="5429264"/>
                  <a:chExt cx="707245" cy="552868"/>
                </a:xfrm>
              </p:grpSpPr>
              <p:sp>
                <p:nvSpPr>
                  <p:cNvPr id="42" name="テキスト ボックス 41"/>
                  <p:cNvSpPr txBox="1"/>
                  <p:nvPr/>
                </p:nvSpPr>
                <p:spPr>
                  <a:xfrm>
                    <a:off x="3286116" y="5429264"/>
                    <a:ext cx="697627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sz="1600" b="1" dirty="0" smtClean="0"/>
                      <a:t>+ 0.14</a:t>
                    </a:r>
                  </a:p>
                </p:txBody>
              </p:sp>
              <p:sp>
                <p:nvSpPr>
                  <p:cNvPr id="43" name="テキスト ボックス 42"/>
                  <p:cNvSpPr txBox="1"/>
                  <p:nvPr/>
                </p:nvSpPr>
                <p:spPr>
                  <a:xfrm>
                    <a:off x="3286116" y="5643578"/>
                    <a:ext cx="707245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ja-JP" sz="1600" b="1" dirty="0" smtClean="0"/>
                      <a:t> -</a:t>
                    </a:r>
                    <a:r>
                      <a:rPr kumimoji="1" lang="en-US" altLang="ja-JP" sz="1600" b="1" dirty="0" smtClean="0"/>
                      <a:t> 0.09</a:t>
                    </a:r>
                  </a:p>
                </p:txBody>
              </p:sp>
            </p:grpSp>
          </p:grpSp>
          <p:grpSp>
            <p:nvGrpSpPr>
              <p:cNvPr id="35" name="グループ化 17"/>
              <p:cNvGrpSpPr/>
              <p:nvPr/>
            </p:nvGrpSpPr>
            <p:grpSpPr>
              <a:xfrm>
                <a:off x="5786446" y="357166"/>
                <a:ext cx="3155031" cy="552868"/>
                <a:chOff x="2714612" y="6000768"/>
                <a:chExt cx="3155031" cy="552868"/>
              </a:xfrm>
            </p:grpSpPr>
            <p:sp>
              <p:nvSpPr>
                <p:cNvPr id="36" name="テキスト ボックス 35"/>
                <p:cNvSpPr txBox="1"/>
                <p:nvPr/>
              </p:nvSpPr>
              <p:spPr>
                <a:xfrm>
                  <a:off x="2714612" y="6077147"/>
                  <a:ext cx="3155031" cy="4001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2000" b="1" dirty="0" smtClean="0">
                      <a:latin typeface="Symbol" pitchFamily="18" charset="2"/>
                    </a:rPr>
                    <a:t>D</a:t>
                  </a:r>
                  <a:r>
                    <a:rPr kumimoji="1" lang="en-US" altLang="ja-JP" sz="2000" b="1" dirty="0" smtClean="0"/>
                    <a:t>m</a:t>
                  </a:r>
                  <a:r>
                    <a:rPr kumimoji="1" lang="en-US" altLang="ja-JP" sz="2000" b="1" baseline="30000" dirty="0" smtClean="0"/>
                    <a:t>2</a:t>
                  </a:r>
                  <a:r>
                    <a:rPr kumimoji="1" lang="en-US" altLang="ja-JP" sz="2000" b="1" dirty="0" smtClean="0">
                      <a:latin typeface="Symbol" pitchFamily="18" charset="2"/>
                    </a:rPr>
                    <a:t> </a:t>
                  </a:r>
                  <a:r>
                    <a:rPr kumimoji="1" lang="en-US" altLang="ja-JP" sz="2000" b="1" dirty="0" smtClean="0"/>
                    <a:t>= 7.58          x 10</a:t>
                  </a:r>
                  <a:r>
                    <a:rPr kumimoji="1" lang="en-US" altLang="ja-JP" sz="2000" b="1" baseline="30000" dirty="0" smtClean="0"/>
                    <a:t>-5</a:t>
                  </a:r>
                  <a:r>
                    <a:rPr kumimoji="1" lang="en-US" altLang="ja-JP" sz="2000" b="1" dirty="0" smtClean="0"/>
                    <a:t>eV</a:t>
                  </a:r>
                  <a:r>
                    <a:rPr kumimoji="1" lang="en-US" altLang="ja-JP" sz="2000" b="1" baseline="30000" dirty="0" smtClean="0"/>
                    <a:t>2</a:t>
                  </a:r>
                  <a:r>
                    <a:rPr kumimoji="1" lang="en-US" altLang="ja-JP" sz="2000" b="1" dirty="0" smtClean="0"/>
                    <a:t>     </a:t>
                  </a:r>
                  <a:endParaRPr kumimoji="1" lang="ja-JP" altLang="en-US" sz="2000" b="1" dirty="0"/>
                </a:p>
              </p:txBody>
            </p:sp>
            <p:grpSp>
              <p:nvGrpSpPr>
                <p:cNvPr id="37" name="グループ化 12"/>
                <p:cNvGrpSpPr/>
                <p:nvPr/>
              </p:nvGrpSpPr>
              <p:grpSpPr>
                <a:xfrm>
                  <a:off x="3857620" y="6000768"/>
                  <a:ext cx="707245" cy="552868"/>
                  <a:chOff x="3286116" y="5429264"/>
                  <a:chExt cx="707245" cy="552868"/>
                </a:xfrm>
              </p:grpSpPr>
              <p:sp>
                <p:nvSpPr>
                  <p:cNvPr id="38" name="テキスト ボックス 37"/>
                  <p:cNvSpPr txBox="1"/>
                  <p:nvPr/>
                </p:nvSpPr>
                <p:spPr>
                  <a:xfrm>
                    <a:off x="3286116" y="5429264"/>
                    <a:ext cx="700833" cy="33855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sz="1600" b="1" dirty="0" smtClean="0"/>
                      <a:t>+ 0.21</a:t>
                    </a:r>
                  </a:p>
                </p:txBody>
              </p:sp>
              <p:sp>
                <p:nvSpPr>
                  <p:cNvPr id="39" name="テキスト ボックス 38"/>
                  <p:cNvSpPr txBox="1"/>
                  <p:nvPr/>
                </p:nvSpPr>
                <p:spPr>
                  <a:xfrm>
                    <a:off x="3286116" y="5643578"/>
                    <a:ext cx="707245" cy="33855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ja-JP" sz="1600" b="1" dirty="0" smtClean="0"/>
                      <a:t> -</a:t>
                    </a:r>
                    <a:r>
                      <a:rPr kumimoji="1" lang="en-US" altLang="ja-JP" sz="1600" b="1" dirty="0" smtClean="0"/>
                      <a:t> 0.20</a:t>
                    </a:r>
                  </a:p>
                </p:txBody>
              </p:sp>
            </p:grpSp>
          </p:grpSp>
        </p:grpSp>
        <p:sp>
          <p:nvSpPr>
            <p:cNvPr id="44" name="テキスト ボックス 43"/>
            <p:cNvSpPr txBox="1"/>
            <p:nvPr/>
          </p:nvSpPr>
          <p:spPr>
            <a:xfrm>
              <a:off x="214282" y="6021098"/>
              <a:ext cx="13573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i="1" dirty="0" smtClean="0">
                  <a:solidFill>
                    <a:srgbClr val="6600CC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KamLAND </a:t>
              </a:r>
              <a:endParaRPr lang="en-US" altLang="ja-JP" b="1" i="1" dirty="0" smtClean="0">
                <a:solidFill>
                  <a:srgbClr val="6600CC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85720" y="142852"/>
            <a:ext cx="52149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2400" b="1" u="sng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  <a:ea typeface="HG創英角ｺﾞｼｯｸUB" pitchFamily="49" charset="-128"/>
              </a:rPr>
              <a:t>3-Flavor Oscillation Analysis </a:t>
            </a:r>
          </a:p>
        </p:txBody>
      </p:sp>
      <p:grpSp>
        <p:nvGrpSpPr>
          <p:cNvPr id="7" name="グループ化 6"/>
          <p:cNvGrpSpPr/>
          <p:nvPr/>
        </p:nvGrpSpPr>
        <p:grpSpPr>
          <a:xfrm>
            <a:off x="5143504" y="214290"/>
            <a:ext cx="4000496" cy="500066"/>
            <a:chOff x="4572000" y="214290"/>
            <a:chExt cx="4000496" cy="500066"/>
          </a:xfrm>
        </p:grpSpPr>
        <p:pic>
          <p:nvPicPr>
            <p:cNvPr id="5" name="図 4" descr="KamLAND市村 18.jpg"/>
            <p:cNvPicPr>
              <a:picLocks noChangeAspect="1"/>
            </p:cNvPicPr>
            <p:nvPr/>
          </p:nvPicPr>
          <p:blipFill>
            <a:blip r:embed="rId2">
              <a:lum contrast="20000"/>
            </a:blip>
            <a:srcRect l="8594" t="18753" r="47656" b="76038"/>
            <a:stretch>
              <a:fillRect/>
            </a:stretch>
          </p:blipFill>
          <p:spPr>
            <a:xfrm>
              <a:off x="4572000" y="285728"/>
              <a:ext cx="4000496" cy="357190"/>
            </a:xfrm>
            <a:prstGeom prst="rect">
              <a:avLst/>
            </a:prstGeom>
          </p:spPr>
        </p:pic>
        <p:sp>
          <p:nvSpPr>
            <p:cNvPr id="6" name="正方形/長方形 5"/>
            <p:cNvSpPr/>
            <p:nvPr/>
          </p:nvSpPr>
          <p:spPr>
            <a:xfrm>
              <a:off x="7000892" y="214290"/>
              <a:ext cx="71438" cy="5000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6" name="グループ化 25"/>
          <p:cNvGrpSpPr/>
          <p:nvPr/>
        </p:nvGrpSpPr>
        <p:grpSpPr>
          <a:xfrm>
            <a:off x="4572000" y="1428736"/>
            <a:ext cx="5286380" cy="3857114"/>
            <a:chOff x="4572000" y="1428736"/>
            <a:chExt cx="5286380" cy="3857114"/>
          </a:xfrm>
        </p:grpSpPr>
        <p:grpSp>
          <p:nvGrpSpPr>
            <p:cNvPr id="11" name="グループ化 10"/>
            <p:cNvGrpSpPr/>
            <p:nvPr/>
          </p:nvGrpSpPr>
          <p:grpSpPr>
            <a:xfrm>
              <a:off x="4572000" y="1428736"/>
              <a:ext cx="5286380" cy="3857114"/>
              <a:chOff x="4429124" y="2357430"/>
              <a:chExt cx="4714876" cy="3214172"/>
            </a:xfrm>
          </p:grpSpPr>
          <p:pic>
            <p:nvPicPr>
              <p:cNvPr id="2" name="図 1" descr="KamLAND市村 18.jpg"/>
              <p:cNvPicPr>
                <a:picLocks noChangeAspect="1"/>
              </p:cNvPicPr>
              <p:nvPr/>
            </p:nvPicPr>
            <p:blipFill>
              <a:blip r:embed="rId2">
                <a:lum contrast="10000"/>
              </a:blip>
              <a:srcRect l="781" t="7293" r="47656" b="45833"/>
              <a:stretch>
                <a:fillRect/>
              </a:stretch>
            </p:blipFill>
            <p:spPr>
              <a:xfrm>
                <a:off x="4429124" y="2357430"/>
                <a:ext cx="4714876" cy="3214172"/>
              </a:xfrm>
              <a:prstGeom prst="rect">
                <a:avLst/>
              </a:prstGeom>
            </p:spPr>
          </p:pic>
          <p:sp>
            <p:nvSpPr>
              <p:cNvPr id="9" name="正方形/長方形 8"/>
              <p:cNvSpPr/>
              <p:nvPr/>
            </p:nvSpPr>
            <p:spPr>
              <a:xfrm>
                <a:off x="5143504" y="3143248"/>
                <a:ext cx="2428892" cy="3571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" name="正方形/長方形 9"/>
              <p:cNvSpPr/>
              <p:nvPr/>
            </p:nvSpPr>
            <p:spPr>
              <a:xfrm>
                <a:off x="7643834" y="3214686"/>
                <a:ext cx="1500166" cy="3571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25" name="テキスト ボックス 24"/>
            <p:cNvSpPr txBox="1"/>
            <p:nvPr/>
          </p:nvSpPr>
          <p:spPr>
            <a:xfrm>
              <a:off x="6143636" y="2500306"/>
              <a:ext cx="10903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b="1" dirty="0" smtClean="0">
                  <a:solidFill>
                    <a:srgbClr val="660066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b</a:t>
              </a:r>
              <a:r>
                <a:rPr kumimoji="1" lang="en-US" altLang="ja-JP" sz="2400" b="1" dirty="0" smtClean="0">
                  <a:solidFill>
                    <a:srgbClr val="660066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est fit</a:t>
              </a:r>
              <a:endParaRPr kumimoji="1" lang="ja-JP" altLang="en-US" sz="2400" b="1" dirty="0">
                <a:solidFill>
                  <a:srgbClr val="660066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endParaRPr>
            </a:p>
          </p:txBody>
        </p:sp>
        <p:cxnSp>
          <p:nvCxnSpPr>
            <p:cNvPr id="27" name="直線矢印コネクタ 26"/>
            <p:cNvCxnSpPr/>
            <p:nvPr/>
          </p:nvCxnSpPr>
          <p:spPr>
            <a:xfrm rot="5400000">
              <a:off x="5715008" y="3714752"/>
              <a:ext cx="1285884" cy="285752"/>
            </a:xfrm>
            <a:prstGeom prst="straightConnector1">
              <a:avLst/>
            </a:prstGeom>
            <a:ln w="28575">
              <a:solidFill>
                <a:srgbClr val="66006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グループ化 33"/>
          <p:cNvGrpSpPr/>
          <p:nvPr/>
        </p:nvGrpSpPr>
        <p:grpSpPr>
          <a:xfrm>
            <a:off x="285720" y="642918"/>
            <a:ext cx="4318761" cy="5696404"/>
            <a:chOff x="285720" y="642918"/>
            <a:chExt cx="4318761" cy="5696404"/>
          </a:xfrm>
        </p:grpSpPr>
        <p:grpSp>
          <p:nvGrpSpPr>
            <p:cNvPr id="28" name="グループ化 27"/>
            <p:cNvGrpSpPr/>
            <p:nvPr/>
          </p:nvGrpSpPr>
          <p:grpSpPr>
            <a:xfrm>
              <a:off x="285720" y="642918"/>
              <a:ext cx="4318761" cy="5696404"/>
              <a:chOff x="285720" y="642918"/>
              <a:chExt cx="4318761" cy="5696404"/>
            </a:xfrm>
          </p:grpSpPr>
          <p:pic>
            <p:nvPicPr>
              <p:cNvPr id="3" name="図 2" descr="Fig-18.jpg"/>
              <p:cNvPicPr>
                <a:picLocks noChangeAspect="1"/>
              </p:cNvPicPr>
              <p:nvPr/>
            </p:nvPicPr>
            <p:blipFill>
              <a:blip r:embed="rId3">
                <a:lum contrast="10000"/>
              </a:blip>
              <a:stretch>
                <a:fillRect/>
              </a:stretch>
            </p:blipFill>
            <p:spPr>
              <a:xfrm>
                <a:off x="285720" y="1071546"/>
                <a:ext cx="4318761" cy="4143380"/>
              </a:xfrm>
              <a:prstGeom prst="rect">
                <a:avLst/>
              </a:prstGeom>
            </p:spPr>
          </p:pic>
          <p:sp>
            <p:nvSpPr>
              <p:cNvPr id="12" name="テキスト ボックス 11"/>
              <p:cNvSpPr txBox="1"/>
              <p:nvPr/>
            </p:nvSpPr>
            <p:spPr>
              <a:xfrm>
                <a:off x="428596" y="642918"/>
                <a:ext cx="147027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b="1" i="1" dirty="0" smtClean="0">
                    <a:solidFill>
                      <a:srgbClr val="660066"/>
                    </a:solidFill>
                    <a:latin typeface="Arial Unicode MS" pitchFamily="50" charset="-128"/>
                    <a:ea typeface="Arial Unicode MS" pitchFamily="50" charset="-128"/>
                    <a:cs typeface="Arial Unicode MS" pitchFamily="50" charset="-128"/>
                  </a:rPr>
                  <a:t>KamLAND </a:t>
                </a:r>
                <a:endParaRPr kumimoji="1" lang="ja-JP" altLang="en-US" sz="2000" b="1" i="1" dirty="0">
                  <a:solidFill>
                    <a:srgbClr val="660066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endParaRPr>
              </a:p>
            </p:txBody>
          </p:sp>
          <p:grpSp>
            <p:nvGrpSpPr>
              <p:cNvPr id="13" name="グループ化 12"/>
              <p:cNvGrpSpPr/>
              <p:nvPr/>
            </p:nvGrpSpPr>
            <p:grpSpPr>
              <a:xfrm>
                <a:off x="1071538" y="5357826"/>
                <a:ext cx="3226469" cy="981496"/>
                <a:chOff x="5715008" y="357166"/>
                <a:chExt cx="3226469" cy="981496"/>
              </a:xfrm>
            </p:grpSpPr>
            <p:sp>
              <p:nvSpPr>
                <p:cNvPr id="14" name="正方形/長方形 13"/>
                <p:cNvSpPr/>
                <p:nvPr/>
              </p:nvSpPr>
              <p:spPr>
                <a:xfrm>
                  <a:off x="5715008" y="357166"/>
                  <a:ext cx="2928958" cy="928694"/>
                </a:xfrm>
                <a:prstGeom prst="rect">
                  <a:avLst/>
                </a:prstGeom>
                <a:solidFill>
                  <a:srgbClr val="CC99FF">
                    <a:alpha val="56863"/>
                  </a:srgbClr>
                </a:solidFill>
                <a:ln w="19050">
                  <a:solidFill>
                    <a:srgbClr val="6600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grpSp>
              <p:nvGrpSpPr>
                <p:cNvPr id="15" name="グループ化 18"/>
                <p:cNvGrpSpPr/>
                <p:nvPr/>
              </p:nvGrpSpPr>
              <p:grpSpPr>
                <a:xfrm>
                  <a:off x="5786446" y="785794"/>
                  <a:ext cx="1993129" cy="552868"/>
                  <a:chOff x="428596" y="6072206"/>
                  <a:chExt cx="1993129" cy="552868"/>
                </a:xfrm>
              </p:grpSpPr>
              <p:sp>
                <p:nvSpPr>
                  <p:cNvPr id="21" name="テキスト ボックス 7"/>
                  <p:cNvSpPr txBox="1"/>
                  <p:nvPr/>
                </p:nvSpPr>
                <p:spPr>
                  <a:xfrm>
                    <a:off x="428596" y="6148585"/>
                    <a:ext cx="1751505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ja-JP" sz="2000" b="1" dirty="0" smtClean="0"/>
                      <a:t>t</a:t>
                    </a:r>
                    <a:r>
                      <a:rPr kumimoji="1" lang="en-US" altLang="ja-JP" sz="2000" b="1" dirty="0" smtClean="0"/>
                      <a:t>an</a:t>
                    </a:r>
                    <a:r>
                      <a:rPr kumimoji="1" lang="en-US" altLang="ja-JP" sz="2000" b="1" baseline="30000" dirty="0" smtClean="0"/>
                      <a:t>2</a:t>
                    </a:r>
                    <a:r>
                      <a:rPr kumimoji="1" lang="en-US" altLang="ja-JP" sz="2000" b="1" dirty="0" smtClean="0">
                        <a:latin typeface="Symbol" pitchFamily="18" charset="2"/>
                      </a:rPr>
                      <a:t>q </a:t>
                    </a:r>
                    <a:r>
                      <a:rPr kumimoji="1" lang="en-US" altLang="ja-JP" sz="2000" b="1" dirty="0" smtClean="0"/>
                      <a:t>= 0.56     </a:t>
                    </a:r>
                    <a:endParaRPr kumimoji="1" lang="ja-JP" altLang="en-US" sz="2000" b="1" dirty="0"/>
                  </a:p>
                </p:txBody>
              </p:sp>
              <p:grpSp>
                <p:nvGrpSpPr>
                  <p:cNvPr id="22" name="グループ化 32"/>
                  <p:cNvGrpSpPr/>
                  <p:nvPr/>
                </p:nvGrpSpPr>
                <p:grpSpPr>
                  <a:xfrm>
                    <a:off x="1714480" y="6072206"/>
                    <a:ext cx="707245" cy="552868"/>
                    <a:chOff x="3286116" y="5429264"/>
                    <a:chExt cx="707245" cy="552868"/>
                  </a:xfrm>
                </p:grpSpPr>
                <p:sp>
                  <p:nvSpPr>
                    <p:cNvPr id="23" name="テキスト ボックス 22"/>
                    <p:cNvSpPr txBox="1"/>
                    <p:nvPr/>
                  </p:nvSpPr>
                  <p:spPr>
                    <a:xfrm>
                      <a:off x="3286116" y="5429264"/>
                      <a:ext cx="697627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kumimoji="1" lang="en-US" altLang="ja-JP" sz="1600" b="1" dirty="0" smtClean="0"/>
                        <a:t>+ 0.14</a:t>
                      </a:r>
                    </a:p>
                  </p:txBody>
                </p:sp>
                <p:sp>
                  <p:nvSpPr>
                    <p:cNvPr id="24" name="テキスト ボックス 23"/>
                    <p:cNvSpPr txBox="1"/>
                    <p:nvPr/>
                  </p:nvSpPr>
                  <p:spPr>
                    <a:xfrm>
                      <a:off x="3286116" y="5643578"/>
                      <a:ext cx="707245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ja-JP" sz="1600" b="1" dirty="0" smtClean="0"/>
                        <a:t> -</a:t>
                      </a:r>
                      <a:r>
                        <a:rPr kumimoji="1" lang="en-US" altLang="ja-JP" sz="1600" b="1" dirty="0" smtClean="0"/>
                        <a:t> 0.09</a:t>
                      </a:r>
                    </a:p>
                  </p:txBody>
                </p:sp>
              </p:grpSp>
            </p:grpSp>
            <p:grpSp>
              <p:nvGrpSpPr>
                <p:cNvPr id="16" name="グループ化 17"/>
                <p:cNvGrpSpPr/>
                <p:nvPr/>
              </p:nvGrpSpPr>
              <p:grpSpPr>
                <a:xfrm>
                  <a:off x="5786446" y="357166"/>
                  <a:ext cx="3155031" cy="552868"/>
                  <a:chOff x="2714612" y="6000768"/>
                  <a:chExt cx="3155031" cy="552868"/>
                </a:xfrm>
              </p:grpSpPr>
              <p:sp>
                <p:nvSpPr>
                  <p:cNvPr id="17" name="テキスト ボックス 16"/>
                  <p:cNvSpPr txBox="1"/>
                  <p:nvPr/>
                </p:nvSpPr>
                <p:spPr>
                  <a:xfrm>
                    <a:off x="2714612" y="6077147"/>
                    <a:ext cx="3155031" cy="40011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sz="2000" b="1" dirty="0" smtClean="0">
                        <a:latin typeface="Symbol" pitchFamily="18" charset="2"/>
                      </a:rPr>
                      <a:t>D</a:t>
                    </a:r>
                    <a:r>
                      <a:rPr kumimoji="1" lang="en-US" altLang="ja-JP" sz="2000" b="1" dirty="0" smtClean="0"/>
                      <a:t>m</a:t>
                    </a:r>
                    <a:r>
                      <a:rPr kumimoji="1" lang="en-US" altLang="ja-JP" sz="2000" b="1" baseline="30000" dirty="0" smtClean="0"/>
                      <a:t>2</a:t>
                    </a:r>
                    <a:r>
                      <a:rPr kumimoji="1" lang="en-US" altLang="ja-JP" sz="2000" b="1" dirty="0" smtClean="0">
                        <a:latin typeface="Symbol" pitchFamily="18" charset="2"/>
                      </a:rPr>
                      <a:t> </a:t>
                    </a:r>
                    <a:r>
                      <a:rPr kumimoji="1" lang="en-US" altLang="ja-JP" sz="2000" b="1" dirty="0" smtClean="0"/>
                      <a:t>= 7.58          x 10</a:t>
                    </a:r>
                    <a:r>
                      <a:rPr kumimoji="1" lang="en-US" altLang="ja-JP" sz="2000" b="1" baseline="30000" dirty="0" smtClean="0"/>
                      <a:t>-5</a:t>
                    </a:r>
                    <a:r>
                      <a:rPr kumimoji="1" lang="en-US" altLang="ja-JP" sz="2000" b="1" dirty="0" smtClean="0"/>
                      <a:t>eV</a:t>
                    </a:r>
                    <a:r>
                      <a:rPr kumimoji="1" lang="en-US" altLang="ja-JP" sz="2000" b="1" baseline="30000" dirty="0" smtClean="0"/>
                      <a:t>2</a:t>
                    </a:r>
                    <a:r>
                      <a:rPr kumimoji="1" lang="en-US" altLang="ja-JP" sz="2000" b="1" dirty="0" smtClean="0"/>
                      <a:t>     </a:t>
                    </a:r>
                    <a:endParaRPr kumimoji="1" lang="ja-JP" altLang="en-US" sz="2000" b="1" dirty="0"/>
                  </a:p>
                </p:txBody>
              </p:sp>
              <p:grpSp>
                <p:nvGrpSpPr>
                  <p:cNvPr id="18" name="グループ化 12"/>
                  <p:cNvGrpSpPr/>
                  <p:nvPr/>
                </p:nvGrpSpPr>
                <p:grpSpPr>
                  <a:xfrm>
                    <a:off x="3857620" y="6000768"/>
                    <a:ext cx="707245" cy="552868"/>
                    <a:chOff x="3286116" y="5429264"/>
                    <a:chExt cx="707245" cy="552868"/>
                  </a:xfrm>
                </p:grpSpPr>
                <p:sp>
                  <p:nvSpPr>
                    <p:cNvPr id="19" name="テキスト ボックス 18"/>
                    <p:cNvSpPr txBox="1"/>
                    <p:nvPr/>
                  </p:nvSpPr>
                  <p:spPr>
                    <a:xfrm>
                      <a:off x="3286116" y="5429264"/>
                      <a:ext cx="700833" cy="33855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kumimoji="1" lang="en-US" altLang="ja-JP" sz="1600" b="1" dirty="0" smtClean="0"/>
                        <a:t>+ 0.21</a:t>
                      </a:r>
                    </a:p>
                  </p:txBody>
                </p:sp>
                <p:sp>
                  <p:nvSpPr>
                    <p:cNvPr id="20" name="テキスト ボックス 19"/>
                    <p:cNvSpPr txBox="1"/>
                    <p:nvPr/>
                  </p:nvSpPr>
                  <p:spPr>
                    <a:xfrm>
                      <a:off x="3286116" y="5643578"/>
                      <a:ext cx="707245" cy="33855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ja-JP" sz="1600" b="1" dirty="0" smtClean="0"/>
                        <a:t> -</a:t>
                      </a:r>
                      <a:r>
                        <a:rPr kumimoji="1" lang="en-US" altLang="ja-JP" sz="1600" b="1" dirty="0" smtClean="0"/>
                        <a:t> 0.20</a:t>
                      </a:r>
                    </a:p>
                  </p:txBody>
                </p:sp>
              </p:grpSp>
            </p:grpSp>
          </p:grpSp>
        </p:grpSp>
        <p:sp>
          <p:nvSpPr>
            <p:cNvPr id="33" name="正方形/長方形 32"/>
            <p:cNvSpPr/>
            <p:nvPr/>
          </p:nvSpPr>
          <p:spPr>
            <a:xfrm>
              <a:off x="1000100" y="4286256"/>
              <a:ext cx="357190" cy="714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0" name="直線コネクタ 29"/>
            <p:cNvCxnSpPr/>
            <p:nvPr/>
          </p:nvCxnSpPr>
          <p:spPr>
            <a:xfrm>
              <a:off x="1071538" y="4357694"/>
              <a:ext cx="285752" cy="132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10000000000003180000026440DCC990"/>
          <p:cNvPicPr>
            <a:picLocks noChangeAspect="1" noChangeArrowheads="1"/>
          </p:cNvPicPr>
          <p:nvPr/>
        </p:nvPicPr>
        <p:blipFill>
          <a:blip r:embed="rId2">
            <a:lum bright="-12000" contrast="24000"/>
          </a:blip>
          <a:srcRect/>
          <a:stretch>
            <a:fillRect/>
          </a:stretch>
        </p:blipFill>
        <p:spPr bwMode="auto">
          <a:xfrm>
            <a:off x="4214810" y="316814"/>
            <a:ext cx="4786346" cy="336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テキスト ボックス 15"/>
          <p:cNvSpPr txBox="1"/>
          <p:nvPr/>
        </p:nvSpPr>
        <p:spPr>
          <a:xfrm>
            <a:off x="4929190" y="928670"/>
            <a:ext cx="641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i="1" dirty="0" smtClean="0">
                <a:solidFill>
                  <a:srgbClr val="000066"/>
                </a:solidFill>
                <a:latin typeface="Bodoni MT Black" pitchFamily="18" charset="0"/>
              </a:rPr>
              <a:t>KL2</a:t>
            </a:r>
            <a:endParaRPr kumimoji="1" lang="ja-JP" altLang="en-US" sz="2000" b="1" i="1" dirty="0">
              <a:solidFill>
                <a:srgbClr val="000066"/>
              </a:solidFill>
              <a:latin typeface="Bodoni MT Black" pitchFamily="18" charset="0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42844" y="214290"/>
            <a:ext cx="46434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2400" b="1" u="sng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  <a:ea typeface="HG創英角ｺﾞｼｯｸUB" pitchFamily="49" charset="-128"/>
              </a:rPr>
              <a:t>Neutrino Oscillation Cycle </a:t>
            </a:r>
          </a:p>
        </p:txBody>
      </p:sp>
      <p:pic>
        <p:nvPicPr>
          <p:cNvPr id="19" name="図 18" descr="Fig-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714356"/>
            <a:ext cx="3571900" cy="2462989"/>
          </a:xfrm>
          <a:prstGeom prst="rect">
            <a:avLst/>
          </a:prstGeom>
        </p:spPr>
      </p:pic>
      <p:pic>
        <p:nvPicPr>
          <p:cNvPr id="23" name="図 22" descr="Fig-03-a.jpg"/>
          <p:cNvPicPr>
            <a:picLocks noChangeAspect="1"/>
          </p:cNvPicPr>
          <p:nvPr/>
        </p:nvPicPr>
        <p:blipFill>
          <a:blip r:embed="rId4" cstate="print">
            <a:lum contrast="20000"/>
          </a:blip>
          <a:srcRect l="4830" t="27083" r="91437" b="30357"/>
          <a:stretch>
            <a:fillRect/>
          </a:stretch>
        </p:blipFill>
        <p:spPr>
          <a:xfrm>
            <a:off x="4357686" y="1285860"/>
            <a:ext cx="214314" cy="1571636"/>
          </a:xfrm>
          <a:prstGeom prst="rect">
            <a:avLst/>
          </a:prstGeom>
        </p:spPr>
      </p:pic>
      <p:cxnSp>
        <p:nvCxnSpPr>
          <p:cNvPr id="18" name="直線矢印コネクタ 17"/>
          <p:cNvCxnSpPr/>
          <p:nvPr/>
        </p:nvCxnSpPr>
        <p:spPr>
          <a:xfrm rot="10800000" flipV="1">
            <a:off x="1643042" y="1500174"/>
            <a:ext cx="785818" cy="21431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2500298" y="1285860"/>
            <a:ext cx="11512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/>
              <a:t>e</a:t>
            </a:r>
            <a:r>
              <a:rPr kumimoji="1" lang="en-US" altLang="ja-JP" b="1" dirty="0" smtClean="0"/>
              <a:t>ffective :</a:t>
            </a:r>
          </a:p>
          <a:p>
            <a:r>
              <a:rPr lang="en-US" altLang="ja-JP" b="1" dirty="0" smtClean="0"/>
              <a:t>     </a:t>
            </a:r>
            <a:r>
              <a:rPr kumimoji="1" lang="en-US" altLang="ja-JP" b="1" dirty="0" smtClean="0"/>
              <a:t>180 km</a:t>
            </a:r>
            <a:endParaRPr kumimoji="1" lang="ja-JP" altLang="en-US" b="1" dirty="0"/>
          </a:p>
        </p:txBody>
      </p:sp>
      <p:pic>
        <p:nvPicPr>
          <p:cNvPr id="22" name="図 21" descr="KamLAND-AntiNeutrino-Status-Shimizu 12.jpg"/>
          <p:cNvPicPr>
            <a:picLocks noChangeAspect="1"/>
          </p:cNvPicPr>
          <p:nvPr/>
        </p:nvPicPr>
        <p:blipFill>
          <a:blip r:embed="rId5" cstate="print">
            <a:lum contrast="20000"/>
          </a:blip>
          <a:srcRect l="56724" t="82343" b="11458"/>
          <a:stretch>
            <a:fillRect/>
          </a:stretch>
        </p:blipFill>
        <p:spPr>
          <a:xfrm>
            <a:off x="5143504" y="357166"/>
            <a:ext cx="3224234" cy="295252"/>
          </a:xfrm>
          <a:prstGeom prst="rect">
            <a:avLst/>
          </a:prstGeom>
        </p:spPr>
      </p:pic>
      <p:grpSp>
        <p:nvGrpSpPr>
          <p:cNvPr id="32" name="グループ化 31"/>
          <p:cNvGrpSpPr/>
          <p:nvPr/>
        </p:nvGrpSpPr>
        <p:grpSpPr>
          <a:xfrm>
            <a:off x="1643042" y="3682744"/>
            <a:ext cx="6929486" cy="3175256"/>
            <a:chOff x="1643042" y="3682744"/>
            <a:chExt cx="6929486" cy="3175256"/>
          </a:xfrm>
        </p:grpSpPr>
        <p:grpSp>
          <p:nvGrpSpPr>
            <p:cNvPr id="30" name="グループ化 29"/>
            <p:cNvGrpSpPr/>
            <p:nvPr/>
          </p:nvGrpSpPr>
          <p:grpSpPr>
            <a:xfrm>
              <a:off x="1643042" y="3682744"/>
              <a:ext cx="6929486" cy="3175256"/>
              <a:chOff x="1643042" y="3682744"/>
              <a:chExt cx="6929486" cy="3175256"/>
            </a:xfrm>
          </p:grpSpPr>
          <p:grpSp>
            <p:nvGrpSpPr>
              <p:cNvPr id="28" name="グループ化 27"/>
              <p:cNvGrpSpPr/>
              <p:nvPr/>
            </p:nvGrpSpPr>
            <p:grpSpPr>
              <a:xfrm>
                <a:off x="1643042" y="3682744"/>
                <a:ext cx="6929486" cy="3175256"/>
                <a:chOff x="1643042" y="3682744"/>
                <a:chExt cx="6929486" cy="3175256"/>
              </a:xfrm>
            </p:grpSpPr>
            <p:grpSp>
              <p:nvGrpSpPr>
                <p:cNvPr id="26" name="グループ化 25"/>
                <p:cNvGrpSpPr/>
                <p:nvPr/>
              </p:nvGrpSpPr>
              <p:grpSpPr>
                <a:xfrm>
                  <a:off x="2285984" y="3682744"/>
                  <a:ext cx="6286544" cy="3175256"/>
                  <a:chOff x="2071670" y="3568909"/>
                  <a:chExt cx="5357850" cy="3175256"/>
                </a:xfrm>
              </p:grpSpPr>
              <p:pic>
                <p:nvPicPr>
                  <p:cNvPr id="24" name="図 23" descr="KamLAND-AntiNeutrino-Status-Shimizu 12.jpg"/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lum contrast="20000"/>
                  </a:blip>
                  <a:srcRect l="15621" t="21875" b="11458"/>
                  <a:stretch>
                    <a:fillRect/>
                  </a:stretch>
                </p:blipFill>
                <p:spPr>
                  <a:xfrm>
                    <a:off x="2071670" y="3568909"/>
                    <a:ext cx="5357850" cy="3175256"/>
                  </a:xfrm>
                  <a:prstGeom prst="rect">
                    <a:avLst/>
                  </a:prstGeom>
                </p:spPr>
              </p:pic>
              <p:sp>
                <p:nvSpPr>
                  <p:cNvPr id="25" name="正方形/長方形 24"/>
                  <p:cNvSpPr/>
                  <p:nvPr/>
                </p:nvSpPr>
                <p:spPr>
                  <a:xfrm>
                    <a:off x="4357686" y="5643578"/>
                    <a:ext cx="1214446" cy="35719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sp>
              <p:nvSpPr>
                <p:cNvPr id="27" name="テキスト ボックス 26"/>
                <p:cNvSpPr txBox="1"/>
                <p:nvPr/>
              </p:nvSpPr>
              <p:spPr>
                <a:xfrm>
                  <a:off x="1643042" y="3714752"/>
                  <a:ext cx="64152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2000" b="1" i="1" dirty="0" smtClean="0">
                      <a:solidFill>
                        <a:srgbClr val="000066"/>
                      </a:solidFill>
                      <a:latin typeface="Bodoni MT Black" pitchFamily="18" charset="0"/>
                    </a:rPr>
                    <a:t>KL3</a:t>
                  </a:r>
                  <a:endParaRPr kumimoji="1" lang="ja-JP" altLang="en-US" sz="2000" b="1" i="1" dirty="0">
                    <a:solidFill>
                      <a:srgbClr val="000066"/>
                    </a:solidFill>
                    <a:latin typeface="Bodoni MT Black" pitchFamily="18" charset="0"/>
                  </a:endParaRPr>
                </a:p>
              </p:txBody>
            </p:sp>
          </p:grpSp>
          <p:pic>
            <p:nvPicPr>
              <p:cNvPr id="29" name="図 28" descr="Fig-03-a.jpg"/>
              <p:cNvPicPr>
                <a:picLocks noChangeAspect="1"/>
              </p:cNvPicPr>
              <p:nvPr/>
            </p:nvPicPr>
            <p:blipFill>
              <a:blip r:embed="rId4" cstate="print">
                <a:lum contrast="20000"/>
              </a:blip>
              <a:srcRect l="4830" t="27083" r="91437" b="30357"/>
              <a:stretch>
                <a:fillRect/>
              </a:stretch>
            </p:blipFill>
            <p:spPr>
              <a:xfrm>
                <a:off x="2285984" y="4214818"/>
                <a:ext cx="214314" cy="1571636"/>
              </a:xfrm>
              <a:prstGeom prst="rect">
                <a:avLst/>
              </a:prstGeom>
            </p:spPr>
          </p:pic>
        </p:grpSp>
        <p:sp>
          <p:nvSpPr>
            <p:cNvPr id="31" name="正方形/長方形 30"/>
            <p:cNvSpPr/>
            <p:nvPr/>
          </p:nvSpPr>
          <p:spPr>
            <a:xfrm>
              <a:off x="5429256" y="6643710"/>
              <a:ext cx="3000396" cy="2142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3" name="正方形/長方形 32"/>
          <p:cNvSpPr/>
          <p:nvPr/>
        </p:nvSpPr>
        <p:spPr>
          <a:xfrm>
            <a:off x="5143504" y="357166"/>
            <a:ext cx="3071834" cy="357190"/>
          </a:xfrm>
          <a:prstGeom prst="rect">
            <a:avLst/>
          </a:prstGeom>
          <a:solidFill>
            <a:srgbClr val="6600CC">
              <a:alpha val="4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142844" y="0"/>
            <a:ext cx="62865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2400" b="1" u="sng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  <a:ea typeface="HG創英角ｺﾞｼｯｸUB" pitchFamily="49" charset="-128"/>
              </a:rPr>
              <a:t>L</a:t>
            </a:r>
            <a:r>
              <a:rPr lang="en-US" altLang="ja-JP" sz="2400" b="1" u="sng" baseline="-250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  <a:ea typeface="HG創英角ｺﾞｼｯｸUB" pitchFamily="49" charset="-128"/>
              </a:rPr>
              <a:t>o</a:t>
            </a:r>
            <a:r>
              <a:rPr lang="en-US" altLang="ja-JP" sz="2400" b="1" u="sng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  <a:ea typeface="HG創英角ｺﾞｼｯｸUB" pitchFamily="49" charset="-128"/>
              </a:rPr>
              <a:t>/E Oscillatory Shape : L</a:t>
            </a:r>
            <a:r>
              <a:rPr lang="en-US" altLang="ja-JP" sz="2400" b="1" u="sng" baseline="-250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  <a:ea typeface="HG創英角ｺﾞｼｯｸUB" pitchFamily="49" charset="-128"/>
              </a:rPr>
              <a:t>o </a:t>
            </a:r>
            <a:r>
              <a:rPr lang="en-US" altLang="ja-JP" sz="2400" b="1" u="sng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  <a:ea typeface="HG創英角ｺﾞｼｯｸUB" pitchFamily="49" charset="-128"/>
              </a:rPr>
              <a:t>= 180 km </a:t>
            </a:r>
          </a:p>
        </p:txBody>
      </p:sp>
      <p:pic>
        <p:nvPicPr>
          <p:cNvPr id="14" name="図 13" descr="Fig-03-a.jp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rcRect l="4830" t="13541" r="8943" b="5208"/>
          <a:stretch>
            <a:fillRect/>
          </a:stretch>
        </p:blipFill>
        <p:spPr>
          <a:xfrm>
            <a:off x="2500298" y="571480"/>
            <a:ext cx="4857784" cy="3000372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1571604" y="571480"/>
            <a:ext cx="641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i="1" dirty="0" smtClean="0">
                <a:solidFill>
                  <a:srgbClr val="000066"/>
                </a:solidFill>
                <a:latin typeface="Bodoni MT Black" pitchFamily="18" charset="0"/>
              </a:rPr>
              <a:t>KL3</a:t>
            </a:r>
            <a:endParaRPr kumimoji="1" lang="ja-JP" altLang="en-US" sz="2000" b="1" i="1" dirty="0">
              <a:solidFill>
                <a:srgbClr val="000066"/>
              </a:solidFill>
              <a:latin typeface="Bodoni MT Black" pitchFamily="18" charset="0"/>
            </a:endParaRPr>
          </a:p>
        </p:txBody>
      </p:sp>
      <p:grpSp>
        <p:nvGrpSpPr>
          <p:cNvPr id="7" name="グループ化 6"/>
          <p:cNvGrpSpPr/>
          <p:nvPr/>
        </p:nvGrpSpPr>
        <p:grpSpPr>
          <a:xfrm>
            <a:off x="1643042" y="3500438"/>
            <a:ext cx="6224792" cy="3357562"/>
            <a:chOff x="1643042" y="3500438"/>
            <a:chExt cx="6224792" cy="3357562"/>
          </a:xfrm>
        </p:grpSpPr>
        <p:pic>
          <p:nvPicPr>
            <p:cNvPr id="10" name="図 9" descr="KamLANDLE3.jpg"/>
            <p:cNvPicPr>
              <a:picLocks noChangeAspect="1"/>
            </p:cNvPicPr>
            <p:nvPr/>
          </p:nvPicPr>
          <p:blipFill>
            <a:blip r:embed="rId3">
              <a:lum contrast="20000"/>
            </a:blip>
            <a:stretch>
              <a:fillRect/>
            </a:stretch>
          </p:blipFill>
          <p:spPr>
            <a:xfrm>
              <a:off x="1643042" y="3500438"/>
              <a:ext cx="6224792" cy="3357562"/>
            </a:xfrm>
            <a:prstGeom prst="rect">
              <a:avLst/>
            </a:prstGeom>
          </p:spPr>
        </p:pic>
        <p:sp>
          <p:nvSpPr>
            <p:cNvPr id="6" name="テキスト ボックス 5"/>
            <p:cNvSpPr txBox="1"/>
            <p:nvPr/>
          </p:nvSpPr>
          <p:spPr>
            <a:xfrm>
              <a:off x="2143108" y="6519446"/>
              <a:ext cx="6559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/>
                <a:t>L/&lt;E&gt;</a:t>
              </a:r>
              <a:endParaRPr kumimoji="1" lang="ja-JP" altLang="en-US" sz="16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214414" y="500042"/>
            <a:ext cx="685804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sz="3200" b="1" u="sng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  <a:ea typeface="HG創英角ｺﾞｼｯｸUB" pitchFamily="49" charset="-128"/>
              </a:rPr>
              <a:t>6.  One More Nuclear Reactor </a:t>
            </a:r>
          </a:p>
        </p:txBody>
      </p:sp>
      <p:grpSp>
        <p:nvGrpSpPr>
          <p:cNvPr id="5" name="グループ化 4"/>
          <p:cNvGrpSpPr/>
          <p:nvPr/>
        </p:nvGrpSpPr>
        <p:grpSpPr>
          <a:xfrm>
            <a:off x="1071538" y="1571612"/>
            <a:ext cx="7429551" cy="4706780"/>
            <a:chOff x="1071538" y="1571612"/>
            <a:chExt cx="7429551" cy="4706780"/>
          </a:xfrm>
        </p:grpSpPr>
        <p:pic>
          <p:nvPicPr>
            <p:cNvPr id="3" name="Picture 6" descr="C:\My Documents\dismaga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186821" y="1571612"/>
              <a:ext cx="3198985" cy="3857652"/>
            </a:xfrm>
            <a:prstGeom prst="rect">
              <a:avLst/>
            </a:prstGeom>
            <a:noFill/>
          </p:spPr>
        </p:pic>
        <p:sp>
          <p:nvSpPr>
            <p:cNvPr id="4" name="テキスト ボックス 3"/>
            <p:cNvSpPr txBox="1"/>
            <p:nvPr/>
          </p:nvSpPr>
          <p:spPr>
            <a:xfrm>
              <a:off x="1071538" y="5816727"/>
              <a:ext cx="74295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Natural Nuclear Reactor at the Earth Center </a:t>
              </a:r>
              <a:endParaRPr kumimoji="1" lang="ja-JP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D8D39-AFF0-4D48-BAE9-A3DB79C5708D}" type="slidenum">
              <a:rPr lang="en-US" altLang="ja-JP"/>
              <a:pPr/>
              <a:t>28</a:t>
            </a:fld>
            <a:endParaRPr lang="en-US" altLang="ja-JP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428736"/>
            <a:ext cx="4714876" cy="5143512"/>
          </a:xfrm>
        </p:spPr>
        <p:txBody>
          <a:bodyPr>
            <a:normAutofit lnSpcReduction="10000"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Comic Sans MS" pitchFamily="66" charset="0"/>
                <a:ea typeface="ＭＳ Ｐゴシック" charset="-128"/>
              </a:rPr>
              <a:t>Natural nuclear reactor</a:t>
            </a:r>
            <a:r>
              <a:rPr lang="en-US" altLang="ja-JP" sz="2800" dirty="0">
                <a:latin typeface="Comic Sans MS" pitchFamily="66" charset="0"/>
                <a:ea typeface="ＭＳ Ｐゴシック" charset="-128"/>
              </a:rPr>
              <a:t> in the center of the Earth was proposed in 2001 as </a:t>
            </a:r>
            <a:r>
              <a:rPr lang="en-US" altLang="ja-JP" sz="2800" dirty="0">
                <a:solidFill>
                  <a:srgbClr val="FF0000"/>
                </a:solidFill>
                <a:latin typeface="Comic Sans MS" pitchFamily="66" charset="0"/>
                <a:ea typeface="ＭＳ Ｐゴシック" charset="-128"/>
              </a:rPr>
              <a:t>the energy source of geo-magnetic field</a:t>
            </a:r>
            <a:r>
              <a:rPr lang="en-US" altLang="ja-JP" sz="2800" dirty="0">
                <a:latin typeface="Comic Sans MS" pitchFamily="66" charset="0"/>
                <a:ea typeface="ＭＳ Ｐゴシック" charset="-128"/>
              </a:rPr>
              <a:t>.</a:t>
            </a:r>
          </a:p>
          <a:p>
            <a:r>
              <a:rPr lang="en-US" altLang="ja-JP" sz="2800" dirty="0">
                <a:latin typeface="Comic Sans MS" pitchFamily="66" charset="0"/>
                <a:ea typeface="ＭＳ Ｐゴシック" charset="-128"/>
              </a:rPr>
              <a:t>Not a mainstream theory, but </a:t>
            </a:r>
            <a:r>
              <a:rPr lang="en-US" altLang="ja-JP" sz="2800" dirty="0">
                <a:solidFill>
                  <a:srgbClr val="FF0000"/>
                </a:solidFill>
                <a:latin typeface="Comic Sans MS" pitchFamily="66" charset="0"/>
                <a:ea typeface="ＭＳ Ｐゴシック" charset="-128"/>
              </a:rPr>
              <a:t>not ruled out by any evidence</a:t>
            </a:r>
            <a:r>
              <a:rPr lang="en-US" altLang="ja-JP" sz="2800" dirty="0">
                <a:latin typeface="Comic Sans MS" pitchFamily="66" charset="0"/>
                <a:ea typeface="ＭＳ Ｐゴシック" charset="-128"/>
              </a:rPr>
              <a:t>.</a:t>
            </a:r>
          </a:p>
          <a:p>
            <a:r>
              <a:rPr lang="en-US" altLang="ja-JP" sz="2800" dirty="0">
                <a:latin typeface="Comic Sans MS" pitchFamily="66" charset="0"/>
                <a:ea typeface="ＭＳ Ｐゴシック" charset="-128"/>
              </a:rPr>
              <a:t>Explains mechanism for </a:t>
            </a:r>
            <a:r>
              <a:rPr lang="en-US" altLang="ja-JP" sz="2800" dirty="0">
                <a:solidFill>
                  <a:srgbClr val="FF0000"/>
                </a:solidFill>
                <a:latin typeface="Comic Sans MS" pitchFamily="66" charset="0"/>
                <a:ea typeface="ＭＳ Ｐゴシック" charset="-128"/>
              </a:rPr>
              <a:t>flips of the geo-magnetic field</a:t>
            </a:r>
            <a:r>
              <a:rPr lang="en-US" altLang="ja-JP" sz="2800" dirty="0">
                <a:latin typeface="Comic Sans MS" pitchFamily="66" charset="0"/>
                <a:ea typeface="ＭＳ Ｐゴシック" charset="-128"/>
              </a:rPr>
              <a:t>.</a:t>
            </a:r>
          </a:p>
        </p:txBody>
      </p:sp>
      <p:pic>
        <p:nvPicPr>
          <p:cNvPr id="5124" name="Picture 4" descr="C:\My Documents\planet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65738" y="1295400"/>
            <a:ext cx="3878262" cy="5562600"/>
          </a:xfrm>
          <a:prstGeom prst="rect">
            <a:avLst/>
          </a:prstGeom>
          <a:noFill/>
        </p:spPr>
      </p:pic>
      <p:sp>
        <p:nvSpPr>
          <p:cNvPr id="5" name="テキスト ボックス 4"/>
          <p:cNvSpPr txBox="1"/>
          <p:nvPr/>
        </p:nvSpPr>
        <p:spPr>
          <a:xfrm>
            <a:off x="214283" y="214290"/>
            <a:ext cx="2571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u="sng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</a:rPr>
              <a:t>Geo-Reactor </a:t>
            </a:r>
            <a:endParaRPr kumimoji="1" lang="ja-JP" altLang="en-US" sz="2400" b="1" u="sng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Fig-09-a.jpg"/>
          <p:cNvPicPr>
            <a:picLocks noChangeAspect="1"/>
          </p:cNvPicPr>
          <p:nvPr/>
        </p:nvPicPr>
        <p:blipFill>
          <a:blip r:embed="rId2">
            <a:lum contrast="20000"/>
          </a:blip>
          <a:srcRect l="4113" t="39583" r="6528" b="11458"/>
          <a:stretch>
            <a:fillRect/>
          </a:stretch>
        </p:blipFill>
        <p:spPr>
          <a:xfrm>
            <a:off x="357158" y="857232"/>
            <a:ext cx="5286412" cy="2095515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500066" y="3000372"/>
            <a:ext cx="7643866" cy="142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14282" y="214290"/>
            <a:ext cx="5786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u="sng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</a:rPr>
              <a:t>Signature from Geo-Reactor </a:t>
            </a:r>
            <a:endParaRPr kumimoji="1" lang="ja-JP" altLang="en-US" sz="2400" b="1" u="sng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itchFamily="18" charset="0"/>
            </a:endParaRPr>
          </a:p>
        </p:txBody>
      </p:sp>
      <p:pic>
        <p:nvPicPr>
          <p:cNvPr id="2" name="図 1" descr="Decowski 20.jpg"/>
          <p:cNvPicPr>
            <a:picLocks noChangeAspect="1"/>
          </p:cNvPicPr>
          <p:nvPr/>
        </p:nvPicPr>
        <p:blipFill>
          <a:blip r:embed="rId3"/>
          <a:srcRect l="10234" t="50000" r="46486" b="37500"/>
          <a:stretch>
            <a:fillRect/>
          </a:stretch>
        </p:blipFill>
        <p:spPr>
          <a:xfrm>
            <a:off x="857224" y="2928934"/>
            <a:ext cx="3857652" cy="857256"/>
          </a:xfrm>
          <a:prstGeom prst="rect">
            <a:avLst/>
          </a:prstGeom>
        </p:spPr>
      </p:pic>
      <p:grpSp>
        <p:nvGrpSpPr>
          <p:cNvPr id="35" name="グループ化 34"/>
          <p:cNvGrpSpPr/>
          <p:nvPr/>
        </p:nvGrpSpPr>
        <p:grpSpPr>
          <a:xfrm>
            <a:off x="4991072" y="3000372"/>
            <a:ext cx="4152928" cy="3857628"/>
            <a:chOff x="5572132" y="3000372"/>
            <a:chExt cx="4152928" cy="3857628"/>
          </a:xfrm>
        </p:grpSpPr>
        <p:pic>
          <p:nvPicPr>
            <p:cNvPr id="31" name="図 30" descr="Decowski 20.jpg"/>
            <p:cNvPicPr>
              <a:picLocks noChangeAspect="1"/>
            </p:cNvPicPr>
            <p:nvPr/>
          </p:nvPicPr>
          <p:blipFill>
            <a:blip r:embed="rId3"/>
            <a:srcRect l="53407" t="42708" b="2083"/>
            <a:stretch>
              <a:fillRect/>
            </a:stretch>
          </p:blipFill>
          <p:spPr>
            <a:xfrm>
              <a:off x="5572132" y="3071786"/>
              <a:ext cx="4152928" cy="3786214"/>
            </a:xfrm>
            <a:prstGeom prst="rect">
              <a:avLst/>
            </a:prstGeom>
          </p:spPr>
        </p:pic>
        <p:sp>
          <p:nvSpPr>
            <p:cNvPr id="34" name="正方形/長方形 33"/>
            <p:cNvSpPr/>
            <p:nvPr/>
          </p:nvSpPr>
          <p:spPr>
            <a:xfrm>
              <a:off x="6500826" y="3000372"/>
              <a:ext cx="1643074" cy="1428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0" name="グループ化 39"/>
          <p:cNvGrpSpPr/>
          <p:nvPr/>
        </p:nvGrpSpPr>
        <p:grpSpPr>
          <a:xfrm>
            <a:off x="1857356" y="3786190"/>
            <a:ext cx="3929090" cy="2000264"/>
            <a:chOff x="1857356" y="4000504"/>
            <a:chExt cx="3929090" cy="2000264"/>
          </a:xfrm>
        </p:grpSpPr>
        <p:sp>
          <p:nvSpPr>
            <p:cNvPr id="36" name="テキスト ボックス 35"/>
            <p:cNvSpPr txBox="1"/>
            <p:nvPr/>
          </p:nvSpPr>
          <p:spPr>
            <a:xfrm>
              <a:off x="1857356" y="4000504"/>
              <a:ext cx="28245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000" b="1" dirty="0" smtClean="0">
                  <a:solidFill>
                    <a:srgbClr val="66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Y-intercept :</a:t>
              </a:r>
            </a:p>
            <a:p>
              <a:pPr algn="ctr"/>
              <a:r>
                <a:rPr lang="en-US" altLang="ja-JP" sz="2000" b="1" dirty="0" smtClean="0">
                  <a:solidFill>
                    <a:srgbClr val="66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Geo-Reactor + BG</a:t>
              </a:r>
              <a:endParaRPr kumimoji="1" lang="ja-JP" altLang="en-US" sz="20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cxnSp>
          <p:nvCxnSpPr>
            <p:cNvPr id="38" name="直線矢印コネクタ 37"/>
            <p:cNvCxnSpPr/>
            <p:nvPr/>
          </p:nvCxnSpPr>
          <p:spPr>
            <a:xfrm>
              <a:off x="4000496" y="4714884"/>
              <a:ext cx="1785950" cy="1285884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グループ化 40"/>
          <p:cNvGrpSpPr/>
          <p:nvPr/>
        </p:nvGrpSpPr>
        <p:grpSpPr>
          <a:xfrm>
            <a:off x="285720" y="4786322"/>
            <a:ext cx="3929090" cy="1143008"/>
            <a:chOff x="428596" y="5072074"/>
            <a:chExt cx="3929090" cy="1143008"/>
          </a:xfrm>
        </p:grpSpPr>
        <p:pic>
          <p:nvPicPr>
            <p:cNvPr id="33" name="図 32" descr="Decowski 20.jpg"/>
            <p:cNvPicPr>
              <a:picLocks noChangeAspect="1"/>
            </p:cNvPicPr>
            <p:nvPr/>
          </p:nvPicPr>
          <p:blipFill>
            <a:blip r:embed="rId3"/>
            <a:srcRect l="10234" t="73958" r="46486" b="9375"/>
            <a:stretch>
              <a:fillRect/>
            </a:stretch>
          </p:blipFill>
          <p:spPr>
            <a:xfrm>
              <a:off x="500034" y="5072074"/>
              <a:ext cx="3857652" cy="1143008"/>
            </a:xfrm>
            <a:prstGeom prst="rect">
              <a:avLst/>
            </a:prstGeom>
          </p:spPr>
        </p:pic>
        <p:sp>
          <p:nvSpPr>
            <p:cNvPr id="39" name="正方形/長方形 38"/>
            <p:cNvSpPr/>
            <p:nvPr/>
          </p:nvSpPr>
          <p:spPr>
            <a:xfrm>
              <a:off x="428596" y="5072074"/>
              <a:ext cx="3929090" cy="1143008"/>
            </a:xfrm>
            <a:prstGeom prst="rect">
              <a:avLst/>
            </a:prstGeom>
            <a:solidFill>
              <a:srgbClr val="FF9900">
                <a:alpha val="41961"/>
              </a:srgb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5" name="グループ化 44"/>
          <p:cNvGrpSpPr/>
          <p:nvPr/>
        </p:nvGrpSpPr>
        <p:grpSpPr>
          <a:xfrm>
            <a:off x="357158" y="6000768"/>
            <a:ext cx="4017446" cy="685862"/>
            <a:chOff x="357158" y="6000768"/>
            <a:chExt cx="4017446" cy="685862"/>
          </a:xfrm>
        </p:grpSpPr>
        <p:sp>
          <p:nvSpPr>
            <p:cNvPr id="43" name="テキスト ボックス 42"/>
            <p:cNvSpPr txBox="1"/>
            <p:nvPr/>
          </p:nvSpPr>
          <p:spPr>
            <a:xfrm>
              <a:off x="357158" y="6286520"/>
              <a:ext cx="40174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t</a:t>
              </a:r>
              <a:r>
                <a:rPr kumimoji="1" lang="en-US" altLang="ja-JP" sz="20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heoretical prediction : 3 TW </a:t>
              </a:r>
              <a:endParaRPr kumimoji="1" lang="ja-JP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44" name="上下矢印 43"/>
            <p:cNvSpPr/>
            <p:nvPr/>
          </p:nvSpPr>
          <p:spPr>
            <a:xfrm>
              <a:off x="2214546" y="6000768"/>
              <a:ext cx="214314" cy="357190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7" name="グループ化 56"/>
          <p:cNvGrpSpPr/>
          <p:nvPr/>
        </p:nvGrpSpPr>
        <p:grpSpPr>
          <a:xfrm>
            <a:off x="5286380" y="214290"/>
            <a:ext cx="3596816" cy="2736669"/>
            <a:chOff x="5286380" y="214290"/>
            <a:chExt cx="3596816" cy="2736669"/>
          </a:xfrm>
        </p:grpSpPr>
        <p:grpSp>
          <p:nvGrpSpPr>
            <p:cNvPr id="29" name="グループ化 28"/>
            <p:cNvGrpSpPr/>
            <p:nvPr/>
          </p:nvGrpSpPr>
          <p:grpSpPr>
            <a:xfrm>
              <a:off x="5286380" y="1714488"/>
              <a:ext cx="2000263" cy="1236471"/>
              <a:chOff x="5286380" y="1714488"/>
              <a:chExt cx="2000263" cy="1236471"/>
            </a:xfrm>
          </p:grpSpPr>
          <p:pic>
            <p:nvPicPr>
              <p:cNvPr id="7" name="図 6" descr="Fig-09-a.jpg"/>
              <p:cNvPicPr>
                <a:picLocks noChangeAspect="1"/>
              </p:cNvPicPr>
              <p:nvPr/>
            </p:nvPicPr>
            <p:blipFill>
              <a:blip r:embed="rId2">
                <a:lum contrast="20000"/>
              </a:blip>
              <a:srcRect l="59210" t="61787" r="6528" b="17588"/>
              <a:stretch>
                <a:fillRect/>
              </a:stretch>
            </p:blipFill>
            <p:spPr>
              <a:xfrm>
                <a:off x="5286380" y="1714488"/>
                <a:ext cx="2000263" cy="1000132"/>
              </a:xfrm>
              <a:prstGeom prst="rect">
                <a:avLst/>
              </a:prstGeom>
            </p:spPr>
          </p:pic>
          <p:sp>
            <p:nvSpPr>
              <p:cNvPr id="8" name="テキスト ボックス 7"/>
              <p:cNvSpPr txBox="1"/>
              <p:nvPr/>
            </p:nvSpPr>
            <p:spPr>
              <a:xfrm>
                <a:off x="5857884" y="2643182"/>
                <a:ext cx="127631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b="1" dirty="0" smtClean="0"/>
                  <a:t> 2008        2009</a:t>
                </a:r>
                <a:endParaRPr kumimoji="1" lang="ja-JP" altLang="en-US" sz="1400" b="1" dirty="0"/>
              </a:p>
            </p:txBody>
          </p:sp>
        </p:grpSp>
        <p:grpSp>
          <p:nvGrpSpPr>
            <p:cNvPr id="56" name="グループ化 55"/>
            <p:cNvGrpSpPr/>
            <p:nvPr/>
          </p:nvGrpSpPr>
          <p:grpSpPr>
            <a:xfrm>
              <a:off x="5357818" y="214290"/>
              <a:ext cx="3525378" cy="2308815"/>
              <a:chOff x="5357818" y="214290"/>
              <a:chExt cx="3525378" cy="2308815"/>
            </a:xfrm>
          </p:grpSpPr>
          <p:grpSp>
            <p:nvGrpSpPr>
              <p:cNvPr id="50" name="グループ化 49"/>
              <p:cNvGrpSpPr/>
              <p:nvPr/>
            </p:nvGrpSpPr>
            <p:grpSpPr>
              <a:xfrm>
                <a:off x="5357818" y="857232"/>
                <a:ext cx="1785950" cy="1285884"/>
                <a:chOff x="5357818" y="857232"/>
                <a:chExt cx="1785950" cy="1285884"/>
              </a:xfrm>
            </p:grpSpPr>
            <p:sp>
              <p:nvSpPr>
                <p:cNvPr id="46" name="テキスト ボックス 45"/>
                <p:cNvSpPr txBox="1"/>
                <p:nvPr/>
              </p:nvSpPr>
              <p:spPr>
                <a:xfrm>
                  <a:off x="5357818" y="857232"/>
                  <a:ext cx="178595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b="1" dirty="0" smtClean="0"/>
                    <a:t>b</a:t>
                  </a:r>
                  <a:r>
                    <a:rPr kumimoji="1" lang="en-US" altLang="ja-JP" b="1" dirty="0" smtClean="0"/>
                    <a:t>ig earthquake</a:t>
                  </a:r>
                </a:p>
              </p:txBody>
            </p:sp>
            <p:cxnSp>
              <p:nvCxnSpPr>
                <p:cNvPr id="48" name="直線矢印コネクタ 47"/>
                <p:cNvCxnSpPr/>
                <p:nvPr/>
              </p:nvCxnSpPr>
              <p:spPr>
                <a:xfrm rot="5400000">
                  <a:off x="5250661" y="1393017"/>
                  <a:ext cx="642942" cy="28575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9" name="正方形/長方形 48"/>
                <p:cNvSpPr/>
                <p:nvPr/>
              </p:nvSpPr>
              <p:spPr>
                <a:xfrm>
                  <a:off x="5572132" y="2000240"/>
                  <a:ext cx="1214446" cy="142876"/>
                </a:xfrm>
                <a:prstGeom prst="rect">
                  <a:avLst/>
                </a:prstGeom>
                <a:blipFill>
                  <a:blip r:embed="rId4"/>
                  <a:tile tx="0" ty="0" sx="100000" sy="100000" flip="none" algn="tl"/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pic>
            <p:nvPicPr>
              <p:cNvPr id="54" name="Picture 20" descr="KashiwazakiKariba"/>
              <p:cNvPicPr>
                <a:picLocks noChangeAspect="1" noChangeArrowheads="1"/>
              </p:cNvPicPr>
              <p:nvPr/>
            </p:nvPicPr>
            <p:blipFill>
              <a:blip r:embed="rId5">
                <a:lum contrast="18000"/>
              </a:blip>
              <a:srcRect/>
              <a:stretch>
                <a:fillRect/>
              </a:stretch>
            </p:blipFill>
            <p:spPr bwMode="auto">
              <a:xfrm>
                <a:off x="7143768" y="214290"/>
                <a:ext cx="1739428" cy="1777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5" name="Text Box 21"/>
              <p:cNvSpPr txBox="1">
                <a:spLocks noChangeArrowheads="1"/>
              </p:cNvSpPr>
              <p:nvPr/>
            </p:nvSpPr>
            <p:spPr bwMode="auto">
              <a:xfrm>
                <a:off x="7286644" y="2000240"/>
                <a:ext cx="1565358" cy="522865"/>
              </a:xfrm>
              <a:prstGeom prst="rect">
                <a:avLst/>
              </a:prstGeom>
              <a:solidFill>
                <a:srgbClr val="0033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sz="1400" dirty="0" err="1">
                    <a:solidFill>
                      <a:srgbClr val="66FFFF"/>
                    </a:solidFill>
                  </a:rPr>
                  <a:t>Kashiwazaki</a:t>
                </a:r>
                <a:r>
                  <a:rPr lang="en-US" altLang="ja-JP" sz="1400" dirty="0">
                    <a:solidFill>
                      <a:srgbClr val="66FFFF"/>
                    </a:solidFill>
                  </a:rPr>
                  <a:t> power</a:t>
                </a:r>
              </a:p>
              <a:p>
                <a:pPr algn="ctr"/>
                <a:r>
                  <a:rPr lang="en-US" altLang="ja-JP" sz="1400" dirty="0">
                    <a:solidFill>
                      <a:srgbClr val="66FFFF"/>
                    </a:solidFill>
                  </a:rPr>
                  <a:t> station : 24.3 GW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/>
          <p:cNvSpPr/>
          <p:nvPr/>
        </p:nvSpPr>
        <p:spPr>
          <a:xfrm>
            <a:off x="0" y="1142984"/>
            <a:ext cx="9144000" cy="4714908"/>
          </a:xfrm>
          <a:prstGeom prst="rect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0530" name="Text Box 2"/>
          <p:cNvSpPr txBox="1">
            <a:spLocks noChangeArrowheads="1"/>
          </p:cNvSpPr>
          <p:nvPr/>
        </p:nvSpPr>
        <p:spPr bwMode="auto">
          <a:xfrm>
            <a:off x="285720" y="642918"/>
            <a:ext cx="150019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marL="457200" indent="-457200" algn="ctr">
              <a:defRPr/>
            </a:pPr>
            <a:r>
              <a:rPr lang="en-US" altLang="ja-JP" sz="2400" b="1" u="sng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  <a:ea typeface="HG創英角ｺﾞｼｯｸUB" pitchFamily="49" charset="-128"/>
              </a:rPr>
              <a:t>History</a:t>
            </a:r>
            <a:endParaRPr lang="en-US" altLang="ja-JP" sz="2400" b="1" u="sng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itchFamily="18" charset="0"/>
              <a:ea typeface="HG創英角ｺﾞｼｯｸUB" pitchFamily="49" charset="-128"/>
            </a:endParaRP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714348" y="1285860"/>
            <a:ext cx="4429156" cy="3968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000" dirty="0">
                <a:solidFill>
                  <a:srgbClr val="CCFFFF"/>
                </a:solidFill>
                <a:latin typeface="Comic Sans MS" pitchFamily="66" charset="0"/>
                <a:cs typeface="Arial" charset="0"/>
              </a:rPr>
              <a:t>October </a:t>
            </a:r>
            <a:r>
              <a:rPr lang="en-US" altLang="ja-JP" sz="2000" dirty="0" smtClean="0">
                <a:solidFill>
                  <a:srgbClr val="CCFFFF"/>
                </a:solidFill>
                <a:latin typeface="Comic Sans MS" pitchFamily="66" charset="0"/>
                <a:cs typeface="Arial" charset="0"/>
              </a:rPr>
              <a:t>1994</a:t>
            </a:r>
            <a:r>
              <a:rPr lang="ja-JP" altLang="en-US" sz="2000" dirty="0" smtClean="0">
                <a:solidFill>
                  <a:srgbClr val="CCFFFF"/>
                </a:solidFill>
                <a:latin typeface="Comic Sans MS" pitchFamily="66" charset="0"/>
                <a:cs typeface="Arial" charset="0"/>
              </a:rPr>
              <a:t> </a:t>
            </a:r>
            <a:r>
              <a:rPr lang="en-US" altLang="ja-JP" sz="2000" dirty="0" smtClean="0">
                <a:solidFill>
                  <a:srgbClr val="CCFFFF"/>
                </a:solidFill>
                <a:latin typeface="Comic Sans MS" pitchFamily="66" charset="0"/>
                <a:cs typeface="Arial" charset="0"/>
              </a:rPr>
              <a:t>: KamLAND </a:t>
            </a:r>
            <a:r>
              <a:rPr lang="en-US" altLang="ja-JP" sz="2000" dirty="0">
                <a:solidFill>
                  <a:srgbClr val="CCFFFF"/>
                </a:solidFill>
                <a:latin typeface="Comic Sans MS" pitchFamily="66" charset="0"/>
                <a:cs typeface="Arial" charset="0"/>
              </a:rPr>
              <a:t>proposal</a:t>
            </a:r>
            <a:endParaRPr lang="en-US" altLang="ja-JP" sz="2400" dirty="0">
              <a:solidFill>
                <a:srgbClr val="CCFFFF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714348" y="1857364"/>
            <a:ext cx="6643734" cy="40011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000" dirty="0">
                <a:solidFill>
                  <a:srgbClr val="FFFF99"/>
                </a:solidFill>
                <a:latin typeface="Comic Sans MS" pitchFamily="66" charset="0"/>
                <a:cs typeface="Arial" charset="0"/>
              </a:rPr>
              <a:t>October </a:t>
            </a:r>
            <a:r>
              <a:rPr lang="en-US" altLang="ja-JP" sz="2000" dirty="0" smtClean="0">
                <a:solidFill>
                  <a:srgbClr val="FFFF99"/>
                </a:solidFill>
                <a:latin typeface="Comic Sans MS" pitchFamily="66" charset="0"/>
                <a:cs typeface="Arial" charset="0"/>
              </a:rPr>
              <a:t>1997 : Full budget (~ 25 </a:t>
            </a:r>
            <a:r>
              <a:rPr lang="en-US" altLang="ja-JP" sz="2000" dirty="0">
                <a:solidFill>
                  <a:srgbClr val="FFFF99"/>
                </a:solidFill>
                <a:latin typeface="Comic Sans MS" pitchFamily="66" charset="0"/>
                <a:cs typeface="Arial" charset="0"/>
              </a:rPr>
              <a:t>M</a:t>
            </a:r>
            <a:r>
              <a:rPr lang="en-US" altLang="ja-JP" sz="2000" dirty="0" smtClean="0">
                <a:solidFill>
                  <a:srgbClr val="FFFF99"/>
                </a:solidFill>
                <a:latin typeface="Comic Sans MS" pitchFamily="66" charset="0"/>
                <a:cs typeface="Arial" charset="0"/>
              </a:rPr>
              <a:t>$)  by JSPS </a:t>
            </a:r>
            <a:endParaRPr lang="en-US" altLang="ja-JP" sz="2000" dirty="0">
              <a:solidFill>
                <a:srgbClr val="FFFF99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714348" y="2500306"/>
            <a:ext cx="7358114" cy="40011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000" dirty="0">
                <a:solidFill>
                  <a:srgbClr val="CCFFFF"/>
                </a:solidFill>
                <a:latin typeface="Comic Sans MS" pitchFamily="66" charset="0"/>
                <a:cs typeface="Arial" charset="0"/>
              </a:rPr>
              <a:t>April </a:t>
            </a:r>
            <a:r>
              <a:rPr lang="en-US" altLang="ja-JP" sz="2000" dirty="0" smtClean="0">
                <a:solidFill>
                  <a:srgbClr val="CCFFFF"/>
                </a:solidFill>
                <a:latin typeface="Comic Sans MS" pitchFamily="66" charset="0"/>
                <a:cs typeface="Arial" charset="0"/>
              </a:rPr>
              <a:t>1998 : Construction of detector </a:t>
            </a:r>
            <a:r>
              <a:rPr lang="en-US" altLang="ja-JP" sz="2000" dirty="0">
                <a:solidFill>
                  <a:srgbClr val="CCFFFF"/>
                </a:solidFill>
                <a:latin typeface="Comic Sans MS" pitchFamily="66" charset="0"/>
                <a:cs typeface="Arial" charset="0"/>
              </a:rPr>
              <a:t>&amp; underground </a:t>
            </a:r>
            <a:r>
              <a:rPr lang="en-US" altLang="ja-JP" sz="2000" dirty="0" smtClean="0">
                <a:solidFill>
                  <a:srgbClr val="CCFFFF"/>
                </a:solidFill>
                <a:latin typeface="Comic Sans MS" pitchFamily="66" charset="0"/>
                <a:cs typeface="Arial" charset="0"/>
              </a:rPr>
              <a:t>facility</a:t>
            </a:r>
            <a:endParaRPr lang="en-US" altLang="ja-JP" sz="2400" dirty="0">
              <a:solidFill>
                <a:srgbClr val="CCFFFF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714348" y="3143248"/>
            <a:ext cx="7495963" cy="707886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srgbClr val="FFFF99"/>
                </a:solidFill>
                <a:latin typeface="Comic Sans MS" pitchFamily="66" charset="0"/>
                <a:cs typeface="Arial" charset="0"/>
              </a:rPr>
              <a:t>October </a:t>
            </a:r>
            <a:r>
              <a:rPr lang="en-US" altLang="ja-JP" sz="2000" dirty="0" smtClean="0">
                <a:solidFill>
                  <a:srgbClr val="FFFF99"/>
                </a:solidFill>
                <a:latin typeface="Comic Sans MS" pitchFamily="66" charset="0"/>
                <a:cs typeface="Arial" charset="0"/>
              </a:rPr>
              <a:t>1999</a:t>
            </a:r>
            <a:r>
              <a:rPr lang="ja-JP" altLang="en-US" sz="2000" dirty="0" smtClean="0">
                <a:solidFill>
                  <a:srgbClr val="FFFF99"/>
                </a:solidFill>
                <a:latin typeface="Comic Sans MS" pitchFamily="66" charset="0"/>
                <a:cs typeface="Arial" charset="0"/>
              </a:rPr>
              <a:t> </a:t>
            </a:r>
            <a:r>
              <a:rPr lang="en-US" altLang="ja-JP" sz="2000" dirty="0" smtClean="0">
                <a:solidFill>
                  <a:srgbClr val="FFFF99"/>
                </a:solidFill>
                <a:latin typeface="Comic Sans MS" pitchFamily="66" charset="0"/>
                <a:cs typeface="Arial" charset="0"/>
              </a:rPr>
              <a:t>: US-KamLAND proposal was </a:t>
            </a:r>
            <a:r>
              <a:rPr lang="en-US" altLang="ja-JP" sz="2000" dirty="0">
                <a:solidFill>
                  <a:srgbClr val="FFFF99"/>
                </a:solidFill>
                <a:latin typeface="Comic Sans MS" pitchFamily="66" charset="0"/>
                <a:cs typeface="Arial" charset="0"/>
              </a:rPr>
              <a:t>approved by </a:t>
            </a:r>
            <a:r>
              <a:rPr lang="en-US" altLang="ja-JP" sz="2000" dirty="0" smtClean="0">
                <a:solidFill>
                  <a:srgbClr val="FFFF99"/>
                </a:solidFill>
                <a:latin typeface="Comic Sans MS" pitchFamily="66" charset="0"/>
                <a:cs typeface="Arial" charset="0"/>
              </a:rPr>
              <a:t>DOE</a:t>
            </a:r>
          </a:p>
          <a:p>
            <a:r>
              <a:rPr lang="ja-JP" altLang="en-US" sz="2000" dirty="0" smtClean="0">
                <a:solidFill>
                  <a:srgbClr val="FFFF99"/>
                </a:solidFill>
                <a:latin typeface="Comic Sans MS" pitchFamily="66" charset="0"/>
                <a:cs typeface="Arial" charset="0"/>
              </a:rPr>
              <a:t>　　　　　　　　</a:t>
            </a:r>
            <a:endParaRPr lang="en-US" altLang="ja-JP" sz="2400" dirty="0">
              <a:solidFill>
                <a:srgbClr val="FFFF99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714348" y="3786190"/>
            <a:ext cx="6312947" cy="40011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January 22, </a:t>
            </a:r>
            <a:r>
              <a:rPr lang="en-US" altLang="ja-JP" sz="2000" dirty="0" smtClean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2002 : KamLAND </a:t>
            </a:r>
            <a:r>
              <a:rPr lang="en-US" altLang="ja-JP" sz="2000" dirty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launched data-taking</a:t>
            </a:r>
            <a:endParaRPr lang="en-US" altLang="ja-JP" sz="2400" dirty="0">
              <a:solidFill>
                <a:srgbClr val="FF0000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714348" y="4429132"/>
            <a:ext cx="7929618" cy="40011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000" dirty="0">
                <a:solidFill>
                  <a:srgbClr val="CCFFFF"/>
                </a:solidFill>
                <a:latin typeface="Comic Sans MS" pitchFamily="66" charset="0"/>
                <a:cs typeface="Arial" charset="0"/>
              </a:rPr>
              <a:t>June </a:t>
            </a:r>
            <a:r>
              <a:rPr lang="en-US" altLang="ja-JP" sz="2000" dirty="0" smtClean="0">
                <a:solidFill>
                  <a:srgbClr val="CCFFFF"/>
                </a:solidFill>
                <a:latin typeface="Comic Sans MS" pitchFamily="66" charset="0"/>
                <a:cs typeface="Arial" charset="0"/>
              </a:rPr>
              <a:t>2004 : </a:t>
            </a:r>
            <a:r>
              <a:rPr lang="en-US" altLang="ja-JP" sz="2000" baseline="30000" dirty="0" smtClean="0">
                <a:solidFill>
                  <a:srgbClr val="CCFFFF"/>
                </a:solidFill>
                <a:latin typeface="Comic Sans MS" pitchFamily="66" charset="0"/>
                <a:cs typeface="Arial" charset="0"/>
              </a:rPr>
              <a:t>7</a:t>
            </a:r>
            <a:r>
              <a:rPr lang="en-US" altLang="ja-JP" sz="2000" dirty="0" smtClean="0">
                <a:solidFill>
                  <a:srgbClr val="CCFFFF"/>
                </a:solidFill>
                <a:latin typeface="Comic Sans MS" pitchFamily="66" charset="0"/>
                <a:cs typeface="Arial" charset="0"/>
              </a:rPr>
              <a:t>Be </a:t>
            </a:r>
            <a:r>
              <a:rPr lang="en-US" altLang="ja-JP" sz="2000" dirty="0">
                <a:solidFill>
                  <a:srgbClr val="CCFFFF"/>
                </a:solidFill>
                <a:latin typeface="Comic Sans MS" pitchFamily="66" charset="0"/>
                <a:cs typeface="Arial" charset="0"/>
              </a:rPr>
              <a:t>solar neutrino </a:t>
            </a:r>
            <a:r>
              <a:rPr lang="en-US" altLang="ja-JP" sz="2000" dirty="0" smtClean="0">
                <a:solidFill>
                  <a:srgbClr val="CCFFFF"/>
                </a:solidFill>
                <a:latin typeface="Comic Sans MS" pitchFamily="66" charset="0"/>
                <a:cs typeface="Arial" charset="0"/>
              </a:rPr>
              <a:t>budget </a:t>
            </a:r>
            <a:r>
              <a:rPr lang="en-US" altLang="ja-JP" sz="2000" dirty="0">
                <a:solidFill>
                  <a:srgbClr val="CCFFFF"/>
                </a:solidFill>
                <a:latin typeface="Comic Sans MS" pitchFamily="66" charset="0"/>
                <a:cs typeface="Arial" charset="0"/>
              </a:rPr>
              <a:t>by </a:t>
            </a:r>
            <a:r>
              <a:rPr lang="en-US" altLang="ja-JP" sz="2000" dirty="0" smtClean="0">
                <a:solidFill>
                  <a:srgbClr val="CCFFFF"/>
                </a:solidFill>
                <a:latin typeface="Comic Sans MS" pitchFamily="66" charset="0"/>
                <a:cs typeface="Arial" charset="0"/>
              </a:rPr>
              <a:t>JSPS (~</a:t>
            </a:r>
            <a:r>
              <a:rPr lang="ja-JP" altLang="en-US" sz="2000" dirty="0" smtClean="0">
                <a:solidFill>
                  <a:srgbClr val="CCFFFF"/>
                </a:solidFill>
                <a:latin typeface="Comic Sans MS" pitchFamily="66" charset="0"/>
                <a:cs typeface="Arial" charset="0"/>
              </a:rPr>
              <a:t> </a:t>
            </a:r>
            <a:r>
              <a:rPr lang="en-US" altLang="ja-JP" sz="2000" dirty="0" smtClean="0">
                <a:solidFill>
                  <a:srgbClr val="CCFFFF"/>
                </a:solidFill>
                <a:latin typeface="Comic Sans MS" pitchFamily="66" charset="0"/>
                <a:cs typeface="Arial" charset="0"/>
              </a:rPr>
              <a:t>6 </a:t>
            </a:r>
            <a:r>
              <a:rPr lang="en-US" altLang="ja-JP" sz="2000" dirty="0">
                <a:solidFill>
                  <a:srgbClr val="CCFFFF"/>
                </a:solidFill>
                <a:latin typeface="Comic Sans MS" pitchFamily="66" charset="0"/>
                <a:cs typeface="Arial" charset="0"/>
              </a:rPr>
              <a:t>M$ / 5 </a:t>
            </a:r>
            <a:r>
              <a:rPr lang="en-US" altLang="ja-JP" sz="2000" dirty="0" smtClean="0">
                <a:solidFill>
                  <a:srgbClr val="CCFFFF"/>
                </a:solidFill>
                <a:latin typeface="Comic Sans MS" pitchFamily="66" charset="0"/>
                <a:cs typeface="Arial" charset="0"/>
              </a:rPr>
              <a:t>yrs)</a:t>
            </a:r>
            <a:endParaRPr lang="en-US" altLang="ja-JP" sz="2400" dirty="0">
              <a:solidFill>
                <a:srgbClr val="CCFFFF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714348" y="5072074"/>
            <a:ext cx="8001056" cy="707886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000" dirty="0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June </a:t>
            </a:r>
            <a:r>
              <a:rPr lang="en-US" altLang="ja-JP" sz="2000" dirty="0" smtClean="0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2005 : KamLAND operation and upgrade by MEXT </a:t>
            </a:r>
          </a:p>
          <a:p>
            <a:r>
              <a:rPr lang="en-US" altLang="ja-JP" sz="2000" dirty="0" smtClean="0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                                                                         (~ 20 </a:t>
            </a:r>
            <a:r>
              <a:rPr lang="en-US" altLang="ja-JP" sz="2000" dirty="0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M$ / 5 </a:t>
            </a:r>
            <a:r>
              <a:rPr lang="en-US" altLang="ja-JP" sz="2000" dirty="0" smtClean="0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yrs)</a:t>
            </a:r>
            <a:endParaRPr lang="en-US" altLang="ja-JP" sz="2400" dirty="0">
              <a:solidFill>
                <a:srgbClr val="FFFF00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428596" y="5929330"/>
            <a:ext cx="8501090" cy="707886"/>
          </a:xfrm>
          <a:prstGeom prst="rect">
            <a:avLst/>
          </a:prstGeom>
          <a:noFill/>
          <a:ln w="28575">
            <a:solidFill>
              <a:srgbClr val="000066"/>
            </a:solidFill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000" b="1" dirty="0" smtClean="0">
                <a:solidFill>
                  <a:srgbClr val="0000FF"/>
                </a:solidFill>
                <a:latin typeface="Comic Sans MS" pitchFamily="66" charset="0"/>
                <a:cs typeface="Arial" charset="0"/>
              </a:rPr>
              <a:t>August 2009 : New budget proposal (</a:t>
            </a:r>
            <a:r>
              <a:rPr lang="en-US" altLang="ja-JP" sz="2000" b="1" dirty="0" err="1" smtClean="0">
                <a:solidFill>
                  <a:srgbClr val="0000FF"/>
                </a:solidFill>
                <a:latin typeface="Comic Sans MS" pitchFamily="66" charset="0"/>
                <a:cs typeface="Arial" charset="0"/>
              </a:rPr>
              <a:t>Xe</a:t>
            </a:r>
            <a:r>
              <a:rPr lang="en-US" altLang="ja-JP" sz="2000" b="1" dirty="0" smtClean="0">
                <a:solidFill>
                  <a:srgbClr val="0000FF"/>
                </a:solidFill>
                <a:latin typeface="Comic Sans MS" pitchFamily="66" charset="0"/>
                <a:cs typeface="Arial" charset="0"/>
              </a:rPr>
              <a:t> </a:t>
            </a:r>
            <a:r>
              <a:rPr lang="en-US" altLang="ja-JP" sz="2000" b="1" dirty="0" smtClean="0">
                <a:solidFill>
                  <a:srgbClr val="0000FF"/>
                </a:solidFill>
                <a:latin typeface="Symbol" pitchFamily="18" charset="2"/>
                <a:cs typeface="Arial" charset="0"/>
              </a:rPr>
              <a:t>bb</a:t>
            </a:r>
            <a:r>
              <a:rPr lang="en-US" altLang="ja-JP" sz="2000" b="1" dirty="0" smtClean="0">
                <a:solidFill>
                  <a:srgbClr val="0000FF"/>
                </a:solidFill>
                <a:latin typeface="Comic Sans MS" pitchFamily="66" charset="0"/>
                <a:cs typeface="Arial" charset="0"/>
              </a:rPr>
              <a:t> decay in KamLAND) </a:t>
            </a:r>
          </a:p>
          <a:p>
            <a:r>
              <a:rPr lang="en-US" altLang="ja-JP" sz="2000" b="1" dirty="0" smtClean="0">
                <a:solidFill>
                  <a:srgbClr val="0000FF"/>
                </a:solidFill>
                <a:latin typeface="Comic Sans MS" pitchFamily="66" charset="0"/>
                <a:cs typeface="Arial" charset="0"/>
              </a:rPr>
              <a:t>                               will send to the government</a:t>
            </a:r>
            <a:endParaRPr lang="en-US" altLang="ja-JP" sz="2000" b="1" dirty="0">
              <a:solidFill>
                <a:srgbClr val="0000FF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0" y="0"/>
            <a:ext cx="550072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2800" b="1" u="sng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  <a:ea typeface="HG創英角ｺﾞｼｯｸUB" pitchFamily="49" charset="-128"/>
              </a:rPr>
              <a:t>1.  KamLAND Overview</a:t>
            </a:r>
            <a:endParaRPr lang="en-US" altLang="ja-JP" sz="2800" b="1" u="sng" dirty="0"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itchFamily="18" charset="0"/>
              <a:ea typeface="HG創英角ｺﾞｼｯｸUB" pitchFamily="49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nimBg="1"/>
      <p:bldP spid="8196" grpId="0" animBg="1"/>
      <p:bldP spid="8197" grpId="0" animBg="1"/>
      <p:bldP spid="8198" grpId="0" animBg="1"/>
      <p:bldP spid="8200" grpId="0" animBg="1"/>
      <p:bldP spid="8201" grpId="0" animBg="1"/>
      <p:bldP spid="18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142976" y="428604"/>
            <a:ext cx="685804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sz="3200" b="1" u="sng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  <a:ea typeface="HG創英角ｺﾞｼｯｸUB" pitchFamily="49" charset="-128"/>
              </a:rPr>
              <a:t>7.  Conclusions </a:t>
            </a:r>
          </a:p>
        </p:txBody>
      </p:sp>
      <p:pic>
        <p:nvPicPr>
          <p:cNvPr id="12" name="図 11" descr="kamlandNew.jpg"/>
          <p:cNvPicPr>
            <a:picLocks noChangeAspect="1"/>
          </p:cNvPicPr>
          <p:nvPr/>
        </p:nvPicPr>
        <p:blipFill>
          <a:blip r:embed="rId2" cstate="print"/>
          <a:srcRect l="12720" t="8333" r="12721" b="8333"/>
          <a:stretch>
            <a:fillRect/>
          </a:stretch>
        </p:blipFill>
        <p:spPr>
          <a:xfrm>
            <a:off x="142844" y="500042"/>
            <a:ext cx="1777578" cy="2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5" name="グループ化 44"/>
          <p:cNvGrpSpPr/>
          <p:nvPr/>
        </p:nvGrpSpPr>
        <p:grpSpPr>
          <a:xfrm>
            <a:off x="2071670" y="1142984"/>
            <a:ext cx="3299524" cy="2526638"/>
            <a:chOff x="2071670" y="1142984"/>
            <a:chExt cx="3299524" cy="2526638"/>
          </a:xfrm>
        </p:grpSpPr>
        <p:pic>
          <p:nvPicPr>
            <p:cNvPr id="13" name="Picture 5" descr="Scatt12"/>
            <p:cNvPicPr>
              <a:picLocks noChangeAspect="1" noChangeArrowheads="1"/>
            </p:cNvPicPr>
            <p:nvPr/>
          </p:nvPicPr>
          <p:blipFill>
            <a:blip r:embed="rId3">
              <a:lum contrast="10000"/>
            </a:blip>
            <a:srcRect/>
            <a:stretch>
              <a:fillRect/>
            </a:stretch>
          </p:blipFill>
          <p:spPr bwMode="auto">
            <a:xfrm>
              <a:off x="2357422" y="1214422"/>
              <a:ext cx="3013772" cy="2455200"/>
            </a:xfrm>
            <a:prstGeom prst="rect">
              <a:avLst/>
            </a:prstGeom>
            <a:noFill/>
          </p:spPr>
        </p:pic>
        <p:sp>
          <p:nvSpPr>
            <p:cNvPr id="23" name="テキスト ボックス 22"/>
            <p:cNvSpPr txBox="1"/>
            <p:nvPr/>
          </p:nvSpPr>
          <p:spPr>
            <a:xfrm>
              <a:off x="3571868" y="1285860"/>
              <a:ext cx="1571007" cy="369332"/>
            </a:xfrm>
            <a:prstGeom prst="rect">
              <a:avLst/>
            </a:prstGeom>
            <a:solidFill>
              <a:srgbClr val="FFFF99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disappearance</a:t>
              </a:r>
              <a:endParaRPr kumimoji="1" lang="ja-JP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30" name="直線矢印コネクタ 29"/>
            <p:cNvCxnSpPr/>
            <p:nvPr/>
          </p:nvCxnSpPr>
          <p:spPr>
            <a:xfrm>
              <a:off x="2071670" y="1142984"/>
              <a:ext cx="1357322" cy="214314"/>
            </a:xfrm>
            <a:prstGeom prst="straightConnector1">
              <a:avLst/>
            </a:prstGeom>
            <a:ln w="9525">
              <a:solidFill>
                <a:srgbClr val="660066"/>
              </a:solidFill>
              <a:prstDash val="solid"/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グループ化 46"/>
          <p:cNvGrpSpPr/>
          <p:nvPr/>
        </p:nvGrpSpPr>
        <p:grpSpPr>
          <a:xfrm>
            <a:off x="785786" y="3357562"/>
            <a:ext cx="4857784" cy="3500438"/>
            <a:chOff x="785786" y="3357562"/>
            <a:chExt cx="4857784" cy="3500438"/>
          </a:xfrm>
        </p:grpSpPr>
        <p:pic>
          <p:nvPicPr>
            <p:cNvPr id="22" name="図 21" descr="Fig-03-a.jpg"/>
            <p:cNvPicPr>
              <a:picLocks noChangeAspect="1"/>
            </p:cNvPicPr>
            <p:nvPr/>
          </p:nvPicPr>
          <p:blipFill>
            <a:blip r:embed="rId4" cstate="print">
              <a:lum contrast="20000"/>
            </a:blip>
            <a:srcRect l="4830" t="13541" r="8943" b="5208"/>
            <a:stretch>
              <a:fillRect/>
            </a:stretch>
          </p:blipFill>
          <p:spPr>
            <a:xfrm>
              <a:off x="785786" y="3857628"/>
              <a:ext cx="4857784" cy="3000372"/>
            </a:xfrm>
            <a:prstGeom prst="rect">
              <a:avLst/>
            </a:prstGeom>
          </p:spPr>
        </p:pic>
        <p:sp>
          <p:nvSpPr>
            <p:cNvPr id="25" name="テキスト ボックス 24"/>
            <p:cNvSpPr txBox="1"/>
            <p:nvPr/>
          </p:nvSpPr>
          <p:spPr>
            <a:xfrm>
              <a:off x="3214678" y="5786454"/>
              <a:ext cx="1785950" cy="369332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oscillation cycle</a:t>
              </a:r>
            </a:p>
          </p:txBody>
        </p:sp>
        <p:cxnSp>
          <p:nvCxnSpPr>
            <p:cNvPr id="41" name="直線矢印コネクタ 40"/>
            <p:cNvCxnSpPr/>
            <p:nvPr/>
          </p:nvCxnSpPr>
          <p:spPr>
            <a:xfrm rot="16200000" flipH="1">
              <a:off x="928662" y="3429000"/>
              <a:ext cx="2428892" cy="2286016"/>
            </a:xfrm>
            <a:prstGeom prst="straightConnector1">
              <a:avLst/>
            </a:prstGeom>
            <a:ln w="9525">
              <a:solidFill>
                <a:srgbClr val="660066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グループ化 45"/>
          <p:cNvGrpSpPr/>
          <p:nvPr/>
        </p:nvGrpSpPr>
        <p:grpSpPr>
          <a:xfrm>
            <a:off x="2071670" y="1665060"/>
            <a:ext cx="7072330" cy="4196221"/>
            <a:chOff x="2071670" y="1665060"/>
            <a:chExt cx="7072330" cy="4196221"/>
          </a:xfrm>
        </p:grpSpPr>
        <p:pic>
          <p:nvPicPr>
            <p:cNvPr id="21" name="図 20" descr="Fig-04-b.jpg"/>
            <p:cNvPicPr>
              <a:picLocks noChangeAspect="1"/>
            </p:cNvPicPr>
            <p:nvPr/>
          </p:nvPicPr>
          <p:blipFill>
            <a:blip r:embed="rId5" cstate="print">
              <a:lum contrast="10000"/>
            </a:blip>
            <a:srcRect l="2503" t="6250" r="24239" b="6250"/>
            <a:stretch>
              <a:fillRect/>
            </a:stretch>
          </p:blipFill>
          <p:spPr>
            <a:xfrm>
              <a:off x="5643570" y="1665060"/>
              <a:ext cx="3500430" cy="3231167"/>
            </a:xfrm>
            <a:prstGeom prst="rect">
              <a:avLst/>
            </a:prstGeom>
          </p:spPr>
        </p:pic>
        <p:sp>
          <p:nvSpPr>
            <p:cNvPr id="24" name="テキスト ボックス 23"/>
            <p:cNvSpPr txBox="1"/>
            <p:nvPr/>
          </p:nvSpPr>
          <p:spPr>
            <a:xfrm>
              <a:off x="6215074" y="5214950"/>
              <a:ext cx="2619700" cy="646331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precise measurement of </a:t>
              </a:r>
            </a:p>
            <a:p>
              <a:pPr algn="ctr"/>
              <a:r>
                <a:rPr lang="en-US" altLang="ja-JP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oscillation parameters</a:t>
              </a:r>
              <a:endParaRPr kumimoji="1" lang="ja-JP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35" name="直線矢印コネクタ 34"/>
            <p:cNvCxnSpPr/>
            <p:nvPr/>
          </p:nvCxnSpPr>
          <p:spPr>
            <a:xfrm>
              <a:off x="2071670" y="3143248"/>
              <a:ext cx="5214974" cy="2071702"/>
            </a:xfrm>
            <a:prstGeom prst="straightConnector1">
              <a:avLst/>
            </a:prstGeom>
            <a:ln w="9525">
              <a:solidFill>
                <a:srgbClr val="660066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9"/>
          <p:cNvSpPr txBox="1"/>
          <p:nvPr/>
        </p:nvSpPr>
        <p:spPr>
          <a:xfrm>
            <a:off x="928662" y="285728"/>
            <a:ext cx="1676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i="1" dirty="0" smtClean="0">
                <a:latin typeface="Maiandra GD" pitchFamily="34" charset="0"/>
              </a:rPr>
              <a:t>Next Step :</a:t>
            </a:r>
            <a:endParaRPr kumimoji="1" lang="ja-JP" altLang="en-US" sz="2400" b="1" i="1" dirty="0">
              <a:latin typeface="Maiandra GD" pitchFamily="34" charset="0"/>
            </a:endParaRPr>
          </a:p>
        </p:txBody>
      </p:sp>
      <p:sp>
        <p:nvSpPr>
          <p:cNvPr id="11" name="円/楕円 10"/>
          <p:cNvSpPr/>
          <p:nvPr/>
        </p:nvSpPr>
        <p:spPr>
          <a:xfrm>
            <a:off x="642910" y="409403"/>
            <a:ext cx="214314" cy="214314"/>
          </a:xfrm>
          <a:prstGeom prst="ellipse">
            <a:avLst/>
          </a:prstGeom>
          <a:solidFill>
            <a:srgbClr val="CC99FF"/>
          </a:solidFill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3" name="グループ化 12"/>
          <p:cNvGrpSpPr/>
          <p:nvPr/>
        </p:nvGrpSpPr>
        <p:grpSpPr>
          <a:xfrm>
            <a:off x="1857356" y="3357538"/>
            <a:ext cx="6929486" cy="3500462"/>
            <a:chOff x="1000100" y="3000372"/>
            <a:chExt cx="6929486" cy="3500462"/>
          </a:xfrm>
        </p:grpSpPr>
        <p:grpSp>
          <p:nvGrpSpPr>
            <p:cNvPr id="9" name="グループ化 8"/>
            <p:cNvGrpSpPr/>
            <p:nvPr/>
          </p:nvGrpSpPr>
          <p:grpSpPr>
            <a:xfrm>
              <a:off x="1000100" y="3000372"/>
              <a:ext cx="6929486" cy="3500462"/>
              <a:chOff x="1000100" y="3000372"/>
              <a:chExt cx="6929486" cy="3500462"/>
            </a:xfrm>
          </p:grpSpPr>
          <p:grpSp>
            <p:nvGrpSpPr>
              <p:cNvPr id="7" name="グループ化 6"/>
              <p:cNvGrpSpPr/>
              <p:nvPr/>
            </p:nvGrpSpPr>
            <p:grpSpPr>
              <a:xfrm>
                <a:off x="1000100" y="3000372"/>
                <a:ext cx="6929486" cy="3500462"/>
                <a:chOff x="1571604" y="3071810"/>
                <a:chExt cx="6929486" cy="3500462"/>
              </a:xfrm>
            </p:grpSpPr>
            <p:pic>
              <p:nvPicPr>
                <p:cNvPr id="2" name="図 1" descr="Shirai 29.jpg"/>
                <p:cNvPicPr>
                  <a:picLocks noChangeAspect="1"/>
                </p:cNvPicPr>
                <p:nvPr/>
              </p:nvPicPr>
              <p:blipFill>
                <a:blip r:embed="rId2" cstate="print"/>
                <a:srcRect l="39844" t="35626" r="10156" b="46683"/>
                <a:stretch>
                  <a:fillRect/>
                </a:stretch>
              </p:blipFill>
              <p:spPr>
                <a:xfrm>
                  <a:off x="3929058" y="4929198"/>
                  <a:ext cx="4572032" cy="1143008"/>
                </a:xfrm>
                <a:prstGeom prst="rect">
                  <a:avLst/>
                </a:prstGeom>
              </p:spPr>
            </p:pic>
            <p:pic>
              <p:nvPicPr>
                <p:cNvPr id="4" name="図 3" descr="Shirai 29.jpg"/>
                <p:cNvPicPr>
                  <a:picLocks noChangeAspect="1"/>
                </p:cNvPicPr>
                <p:nvPr/>
              </p:nvPicPr>
              <p:blipFill>
                <a:blip r:embed="rId3" cstate="print"/>
                <a:srcRect l="10156" t="22358" r="60938" b="12407"/>
                <a:stretch>
                  <a:fillRect/>
                </a:stretch>
              </p:blipFill>
              <p:spPr>
                <a:xfrm>
                  <a:off x="1571604" y="3071810"/>
                  <a:ext cx="2195205" cy="3500462"/>
                </a:xfrm>
                <a:prstGeom prst="rect">
                  <a:avLst/>
                </a:prstGeom>
              </p:spPr>
            </p:pic>
            <p:pic>
              <p:nvPicPr>
                <p:cNvPr id="5" name="図 4" descr="Shirai 29.jpg"/>
                <p:cNvPicPr>
                  <a:picLocks noChangeAspect="1"/>
                </p:cNvPicPr>
                <p:nvPr/>
              </p:nvPicPr>
              <p:blipFill>
                <a:blip r:embed="rId2" cstate="print"/>
                <a:srcRect l="35156" t="7984" r="38281" b="86487"/>
                <a:stretch>
                  <a:fillRect/>
                </a:stretch>
              </p:blipFill>
              <p:spPr>
                <a:xfrm>
                  <a:off x="4572000" y="3429000"/>
                  <a:ext cx="2428892" cy="357190"/>
                </a:xfrm>
                <a:prstGeom prst="rect">
                  <a:avLst/>
                </a:prstGeom>
              </p:spPr>
            </p:pic>
            <p:pic>
              <p:nvPicPr>
                <p:cNvPr id="6" name="図 5" descr="Shirai 29.jpg"/>
                <p:cNvPicPr>
                  <a:picLocks noChangeAspect="1"/>
                </p:cNvPicPr>
                <p:nvPr/>
              </p:nvPicPr>
              <p:blipFill>
                <a:blip r:embed="rId4" cstate="print"/>
                <a:srcRect l="15625" t="13513" r="43750" b="78748"/>
                <a:stretch>
                  <a:fillRect/>
                </a:stretch>
              </p:blipFill>
              <p:spPr>
                <a:xfrm>
                  <a:off x="4071934" y="4000504"/>
                  <a:ext cx="3714776" cy="500066"/>
                </a:xfrm>
                <a:prstGeom prst="rect">
                  <a:avLst/>
                </a:prstGeom>
              </p:spPr>
            </p:pic>
          </p:grpSp>
          <p:sp>
            <p:nvSpPr>
              <p:cNvPr id="8" name="正方形/長方形 7"/>
              <p:cNvSpPr/>
              <p:nvPr/>
            </p:nvSpPr>
            <p:spPr>
              <a:xfrm>
                <a:off x="4071934" y="5643578"/>
                <a:ext cx="2786082" cy="357190"/>
              </a:xfrm>
              <a:prstGeom prst="rect">
                <a:avLst/>
              </a:prstGeom>
              <a:solidFill>
                <a:srgbClr val="FF0000">
                  <a:alpha val="4117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2" name="円/楕円 11"/>
            <p:cNvSpPr/>
            <p:nvPr/>
          </p:nvSpPr>
          <p:spPr>
            <a:xfrm>
              <a:off x="3786182" y="3429000"/>
              <a:ext cx="214314" cy="214314"/>
            </a:xfrm>
            <a:prstGeom prst="ellipse">
              <a:avLst/>
            </a:prstGeom>
            <a:solidFill>
              <a:srgbClr val="CC99FF"/>
            </a:solidFill>
            <a:ln>
              <a:solidFill>
                <a:srgbClr val="66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5" name="Group 6"/>
          <p:cNvGrpSpPr>
            <a:grpSpLocks/>
          </p:cNvGrpSpPr>
          <p:nvPr/>
        </p:nvGrpSpPr>
        <p:grpSpPr bwMode="auto">
          <a:xfrm>
            <a:off x="4429124" y="571480"/>
            <a:ext cx="3714776" cy="2357430"/>
            <a:chOff x="1066" y="1013"/>
            <a:chExt cx="4127" cy="2948"/>
          </a:xfrm>
        </p:grpSpPr>
        <p:pic>
          <p:nvPicPr>
            <p:cNvPr id="19" name="Picture 2" descr="pep-CNO-generator-osci-large-figure2"/>
            <p:cNvPicPr>
              <a:picLocks noChangeAspect="1" noChangeArrowheads="1"/>
            </p:cNvPicPr>
            <p:nvPr/>
          </p:nvPicPr>
          <p:blipFill>
            <a:blip r:embed="rId5" cstate="print">
              <a:lum contrast="24000"/>
            </a:blip>
            <a:srcRect l="3285" t="13434" r="10291" b="6670"/>
            <a:stretch>
              <a:fillRect/>
            </a:stretch>
          </p:blipFill>
          <p:spPr bwMode="auto">
            <a:xfrm>
              <a:off x="1066" y="1013"/>
              <a:ext cx="4127" cy="2948"/>
            </a:xfrm>
            <a:prstGeom prst="rect">
              <a:avLst/>
            </a:prstGeom>
            <a:noFill/>
          </p:spPr>
        </p:pic>
        <p:sp>
          <p:nvSpPr>
            <p:cNvPr id="20" name="Text Box 3"/>
            <p:cNvSpPr txBox="1">
              <a:spLocks noChangeArrowheads="1"/>
            </p:cNvSpPr>
            <p:nvPr/>
          </p:nvSpPr>
          <p:spPr bwMode="auto">
            <a:xfrm>
              <a:off x="2031" y="1295"/>
              <a:ext cx="531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28398" dir="3806097" algn="ctr" rotWithShape="0">
                <a:srgbClr val="000066"/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altLang="ja-JP" sz="1600" b="1" baseline="30000" dirty="0">
                  <a:solidFill>
                    <a:srgbClr val="66CCFF"/>
                  </a:solidFill>
                </a:rPr>
                <a:t>7</a:t>
              </a:r>
              <a:r>
                <a:rPr lang="en-US" altLang="ja-JP" sz="1600" b="1" dirty="0">
                  <a:solidFill>
                    <a:srgbClr val="66CCFF"/>
                  </a:solidFill>
                </a:rPr>
                <a:t>Be</a:t>
              </a:r>
            </a:p>
          </p:txBody>
        </p:sp>
        <p:sp>
          <p:nvSpPr>
            <p:cNvPr id="21" name="Text Box 4"/>
            <p:cNvSpPr txBox="1">
              <a:spLocks noChangeArrowheads="1"/>
            </p:cNvSpPr>
            <p:nvPr/>
          </p:nvSpPr>
          <p:spPr bwMode="auto">
            <a:xfrm>
              <a:off x="1927" y="2160"/>
              <a:ext cx="639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003300"/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altLang="ja-JP" sz="1600" b="1" dirty="0">
                  <a:solidFill>
                    <a:srgbClr val="00FF00"/>
                  </a:solidFill>
                </a:rPr>
                <a:t>CNO</a:t>
              </a:r>
            </a:p>
          </p:txBody>
        </p:sp>
        <p:sp>
          <p:nvSpPr>
            <p:cNvPr id="22" name="Text Box 5"/>
            <p:cNvSpPr txBox="1">
              <a:spLocks noChangeArrowheads="1"/>
            </p:cNvSpPr>
            <p:nvPr/>
          </p:nvSpPr>
          <p:spPr bwMode="auto">
            <a:xfrm>
              <a:off x="2109" y="3158"/>
              <a:ext cx="572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28398" dir="3806097" algn="ctr" rotWithShape="0">
                <a:srgbClr val="000066"/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altLang="ja-JP" sz="1600" b="1" dirty="0">
                  <a:solidFill>
                    <a:srgbClr val="6666FF"/>
                  </a:solidFill>
                </a:rPr>
                <a:t>pep</a:t>
              </a:r>
            </a:p>
          </p:txBody>
        </p:sp>
      </p:grpSp>
      <p:sp>
        <p:nvSpPr>
          <p:cNvPr id="18" name="正方形/長方形 17"/>
          <p:cNvSpPr/>
          <p:nvPr/>
        </p:nvSpPr>
        <p:spPr>
          <a:xfrm>
            <a:off x="4929190" y="642918"/>
            <a:ext cx="3143272" cy="2000264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4" name="図 23" descr="Sun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1670" y="1214422"/>
            <a:ext cx="1358900" cy="1358900"/>
          </a:xfrm>
          <a:prstGeom prst="rect">
            <a:avLst/>
          </a:prstGeom>
        </p:spPr>
      </p:pic>
      <p:sp>
        <p:nvSpPr>
          <p:cNvPr id="25" name="テキスト ボックス 24"/>
          <p:cNvSpPr txBox="1"/>
          <p:nvPr/>
        </p:nvSpPr>
        <p:spPr>
          <a:xfrm>
            <a:off x="1214414" y="785794"/>
            <a:ext cx="27405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i="1" dirty="0" smtClean="0"/>
              <a:t>Solar Neutrino Detection</a:t>
            </a:r>
            <a:endParaRPr kumimoji="1" lang="ja-JP" altLang="en-US" sz="20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グループ化 30"/>
          <p:cNvGrpSpPr/>
          <p:nvPr/>
        </p:nvGrpSpPr>
        <p:grpSpPr>
          <a:xfrm>
            <a:off x="3428992" y="2786058"/>
            <a:ext cx="5500726" cy="4071942"/>
            <a:chOff x="3428992" y="2786058"/>
            <a:chExt cx="5500726" cy="4071942"/>
          </a:xfrm>
        </p:grpSpPr>
        <p:grpSp>
          <p:nvGrpSpPr>
            <p:cNvPr id="73" name="グループ化 72"/>
            <p:cNvGrpSpPr/>
            <p:nvPr/>
          </p:nvGrpSpPr>
          <p:grpSpPr>
            <a:xfrm>
              <a:off x="3428992" y="3143248"/>
              <a:ext cx="5500726" cy="3714752"/>
              <a:chOff x="3428992" y="3143248"/>
              <a:chExt cx="5500726" cy="3714752"/>
            </a:xfrm>
          </p:grpSpPr>
          <p:grpSp>
            <p:nvGrpSpPr>
              <p:cNvPr id="65" name="グループ化 64"/>
              <p:cNvGrpSpPr/>
              <p:nvPr/>
            </p:nvGrpSpPr>
            <p:grpSpPr>
              <a:xfrm>
                <a:off x="3428992" y="3143248"/>
                <a:ext cx="5500726" cy="3588386"/>
                <a:chOff x="3428992" y="3143248"/>
                <a:chExt cx="5500726" cy="3588386"/>
              </a:xfrm>
            </p:grpSpPr>
            <p:pic>
              <p:nvPicPr>
                <p:cNvPr id="7" name="Picture 9" descr="DetCross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6072198" y="3143248"/>
                  <a:ext cx="2857520" cy="3546660"/>
                </a:xfrm>
                <a:prstGeom prst="rect">
                  <a:avLst/>
                </a:prstGeom>
                <a:ln>
                  <a:noFill/>
                </a:ln>
                <a:effectLst/>
              </p:spPr>
            </p:pic>
            <p:pic>
              <p:nvPicPr>
                <p:cNvPr id="62" name="図 61" descr="kamlandNew.jpg"/>
                <p:cNvPicPr>
                  <a:picLocks noChangeAspect="1"/>
                </p:cNvPicPr>
                <p:nvPr/>
              </p:nvPicPr>
              <p:blipFill>
                <a:blip r:embed="rId3" cstate="print"/>
                <a:srcRect l="12720" t="8333" r="12721" b="8333"/>
                <a:stretch>
                  <a:fillRect/>
                </a:stretch>
              </p:blipFill>
              <p:spPr>
                <a:xfrm>
                  <a:off x="3428992" y="3214686"/>
                  <a:ext cx="2500329" cy="3516948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</p:grpSp>
          <p:sp>
            <p:nvSpPr>
              <p:cNvPr id="66" name="Text Box 10"/>
              <p:cNvSpPr txBox="1">
                <a:spLocks noChangeArrowheads="1"/>
              </p:cNvSpPr>
              <p:nvPr/>
            </p:nvSpPr>
            <p:spPr bwMode="auto">
              <a:xfrm>
                <a:off x="7215206" y="4857760"/>
                <a:ext cx="65594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altLang="ja-JP" dirty="0">
                    <a:solidFill>
                      <a:srgbClr val="000066"/>
                    </a:solidFill>
                    <a:ea typeface="Dotum" pitchFamily="34" charset="-127"/>
                  </a:rPr>
                  <a:t>13 m</a:t>
                </a:r>
              </a:p>
            </p:txBody>
          </p:sp>
          <p:sp>
            <p:nvSpPr>
              <p:cNvPr id="67" name="Line 12"/>
              <p:cNvSpPr>
                <a:spLocks noChangeShapeType="1"/>
              </p:cNvSpPr>
              <p:nvPr/>
            </p:nvSpPr>
            <p:spPr bwMode="auto">
              <a:xfrm>
                <a:off x="6572264" y="5214950"/>
                <a:ext cx="1857388" cy="0"/>
              </a:xfrm>
              <a:prstGeom prst="line">
                <a:avLst/>
              </a:prstGeom>
              <a:noFill/>
              <a:ln w="19050">
                <a:solidFill>
                  <a:srgbClr val="808080"/>
                </a:solidFill>
                <a:round/>
                <a:headEnd type="triangle" w="lg" len="lg"/>
                <a:tailEnd type="triangle" w="lg" len="lg"/>
              </a:ln>
              <a:effectLst/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1" name="Line 7"/>
              <p:cNvSpPr>
                <a:spLocks noChangeShapeType="1"/>
              </p:cNvSpPr>
              <p:nvPr/>
            </p:nvSpPr>
            <p:spPr bwMode="auto">
              <a:xfrm>
                <a:off x="6223000" y="6643710"/>
                <a:ext cx="2492404" cy="0"/>
              </a:xfrm>
              <a:prstGeom prst="line">
                <a:avLst/>
              </a:prstGeom>
              <a:noFill/>
              <a:ln w="19050">
                <a:solidFill>
                  <a:srgbClr val="808080"/>
                </a:solidFill>
                <a:round/>
                <a:headEnd type="triangle" w="lg" len="lg"/>
                <a:tailEnd type="triangle" w="lg" len="lg"/>
              </a:ln>
              <a:effectLst/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2" name="Text Box 11"/>
              <p:cNvSpPr txBox="1">
                <a:spLocks noChangeArrowheads="1"/>
              </p:cNvSpPr>
              <p:nvPr/>
            </p:nvSpPr>
            <p:spPr bwMode="auto">
              <a:xfrm>
                <a:off x="7215206" y="6488668"/>
                <a:ext cx="65594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altLang="ja-JP" dirty="0">
                    <a:solidFill>
                      <a:srgbClr val="000066"/>
                    </a:solidFill>
                    <a:ea typeface="Dotum" pitchFamily="34" charset="-127"/>
                  </a:rPr>
                  <a:t>18 m</a:t>
                </a:r>
              </a:p>
            </p:txBody>
          </p:sp>
        </p:grpSp>
        <p:sp>
          <p:nvSpPr>
            <p:cNvPr id="30" name="テキスト ボックス 29"/>
            <p:cNvSpPr txBox="1"/>
            <p:nvPr/>
          </p:nvSpPr>
          <p:spPr>
            <a:xfrm>
              <a:off x="4143372" y="2786058"/>
              <a:ext cx="11430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b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present</a:t>
              </a:r>
              <a:endParaRPr kumimoji="1" lang="ja-JP" alt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2" name="図 3" descr="名称未設定 1.jpg"/>
          <p:cNvPicPr>
            <a:picLocks noChangeAspect="1"/>
          </p:cNvPicPr>
          <p:nvPr/>
        </p:nvPicPr>
        <p:blipFill>
          <a:blip r:embed="rId4">
            <a:lum contrast="10000"/>
          </a:blip>
          <a:srcRect l="10714" t="27801" r="23215" b="19124"/>
          <a:stretch>
            <a:fillRect/>
          </a:stretch>
        </p:blipFill>
        <p:spPr bwMode="auto">
          <a:xfrm>
            <a:off x="214282" y="1785926"/>
            <a:ext cx="2928958" cy="3569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214282" y="214290"/>
            <a:ext cx="33393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400" b="1" u="sng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  <a:ea typeface="HG創英角ｺﾞｼｯｸUB" pitchFamily="49" charset="-128"/>
              </a:rPr>
              <a:t>KamLAND Detector</a:t>
            </a: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1285852" y="3357562"/>
            <a:ext cx="912430" cy="369332"/>
          </a:xfrm>
          <a:prstGeom prst="rect">
            <a:avLst/>
          </a:prstGeom>
          <a:solidFill>
            <a:srgbClr val="00FFFF">
              <a:alpha val="5098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LS  (</a:t>
            </a:r>
            <a:r>
              <a:rPr kumimoji="1" lang="en-US" altLang="ja-JP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Gd</a:t>
            </a:r>
            <a:r>
              <a:rPr kumimoji="1" lang="en-US" altLang="ja-JP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kumimoji="1" lang="ja-JP" altLang="en-US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1285852" y="3929066"/>
            <a:ext cx="879151" cy="369332"/>
          </a:xfrm>
          <a:prstGeom prst="rect">
            <a:avLst/>
          </a:prstGeom>
          <a:solidFill>
            <a:srgbClr val="00FF00">
              <a:alpha val="5098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LS  (</a:t>
            </a:r>
            <a:r>
              <a:rPr kumimoji="1" lang="en-US" altLang="ja-JP" b="1" dirty="0" err="1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Xe</a:t>
            </a:r>
            <a:r>
              <a:rPr kumimoji="1" lang="en-US" altLang="ja-JP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kumimoji="1" lang="ja-JP" altLang="en-US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714348" y="1214422"/>
            <a:ext cx="1737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original design</a:t>
            </a:r>
            <a:endParaRPr kumimoji="1" lang="ja-JP" altLang="en-US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" name="右矢印 60"/>
          <p:cNvSpPr/>
          <p:nvPr/>
        </p:nvSpPr>
        <p:spPr>
          <a:xfrm rot="7234843">
            <a:off x="5067899" y="2475016"/>
            <a:ext cx="642942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642910" y="4786322"/>
            <a:ext cx="2098267" cy="369332"/>
          </a:xfrm>
          <a:prstGeom prst="rect">
            <a:avLst/>
          </a:prstGeom>
          <a:solidFill>
            <a:srgbClr val="000066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chemeClr val="bg1"/>
                </a:solidFill>
              </a:rPr>
              <a:t>w</a:t>
            </a:r>
            <a:r>
              <a:rPr kumimoji="1" lang="en-US" altLang="ja-JP" b="1" dirty="0" smtClean="0">
                <a:solidFill>
                  <a:schemeClr val="bg1"/>
                </a:solidFill>
              </a:rPr>
              <a:t>ater : Kamiokande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grpSp>
        <p:nvGrpSpPr>
          <p:cNvPr id="75" name="グループ化 74"/>
          <p:cNvGrpSpPr/>
          <p:nvPr/>
        </p:nvGrpSpPr>
        <p:grpSpPr>
          <a:xfrm>
            <a:off x="6000760" y="2571744"/>
            <a:ext cx="3000396" cy="3808239"/>
            <a:chOff x="6000760" y="2571744"/>
            <a:chExt cx="3000396" cy="3808239"/>
          </a:xfrm>
        </p:grpSpPr>
        <p:sp>
          <p:nvSpPr>
            <p:cNvPr id="70" name="Text Box 44"/>
            <p:cNvSpPr txBox="1">
              <a:spLocks noChangeArrowheads="1"/>
            </p:cNvSpPr>
            <p:nvPr/>
          </p:nvSpPr>
          <p:spPr bwMode="auto">
            <a:xfrm>
              <a:off x="6000760" y="2571744"/>
              <a:ext cx="3000396" cy="1169551"/>
            </a:xfrm>
            <a:prstGeom prst="rect">
              <a:avLst/>
            </a:prstGeom>
            <a:solidFill>
              <a:srgbClr val="7030A0">
                <a:alpha val="69804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altLang="ja-JP" sz="1400" b="1" dirty="0">
                  <a:solidFill>
                    <a:srgbClr val="FFFF00"/>
                  </a:solidFill>
                </a:rPr>
                <a:t>1000 ton liquid scintillator</a:t>
              </a:r>
            </a:p>
            <a:p>
              <a:r>
                <a:rPr lang="en-US" altLang="ja-JP" sz="1400" b="1" dirty="0">
                  <a:solidFill>
                    <a:srgbClr val="000066"/>
                  </a:solidFill>
                </a:rPr>
                <a:t>  : 80% (dodecane) </a:t>
              </a:r>
              <a:endParaRPr lang="en-US" altLang="ja-JP" sz="1400" b="1" dirty="0" smtClean="0">
                <a:solidFill>
                  <a:srgbClr val="000066"/>
                </a:solidFill>
              </a:endParaRPr>
            </a:p>
            <a:p>
              <a:r>
                <a:rPr lang="en-US" altLang="ja-JP" sz="1400" b="1" dirty="0" smtClean="0">
                  <a:solidFill>
                    <a:srgbClr val="000066"/>
                  </a:solidFill>
                </a:rPr>
                <a:t>                 + 20</a:t>
              </a:r>
              <a:r>
                <a:rPr lang="en-US" altLang="ja-JP" sz="1400" b="1" dirty="0">
                  <a:solidFill>
                    <a:srgbClr val="000066"/>
                  </a:solidFill>
                </a:rPr>
                <a:t>% (pseudocumene)</a:t>
              </a:r>
            </a:p>
            <a:p>
              <a:r>
                <a:rPr lang="en-US" altLang="ja-JP" sz="1400" b="1" dirty="0">
                  <a:solidFill>
                    <a:srgbClr val="000066"/>
                  </a:solidFill>
                </a:rPr>
                <a:t>                                 </a:t>
              </a:r>
              <a:r>
                <a:rPr lang="en-US" altLang="ja-JP" sz="1400" b="1" dirty="0" smtClean="0">
                  <a:solidFill>
                    <a:srgbClr val="000066"/>
                  </a:solidFill>
                </a:rPr>
                <a:t>+ </a:t>
              </a:r>
              <a:r>
                <a:rPr lang="en-US" altLang="ja-JP" sz="1400" b="1" dirty="0">
                  <a:solidFill>
                    <a:srgbClr val="000066"/>
                  </a:solidFill>
                </a:rPr>
                <a:t>1.52 </a:t>
              </a:r>
              <a:r>
                <a:rPr lang="en-US" altLang="ja-JP" sz="1400" b="1" i="1" dirty="0">
                  <a:solidFill>
                    <a:srgbClr val="000066"/>
                  </a:solidFill>
                </a:rPr>
                <a:t>g/l</a:t>
              </a:r>
              <a:r>
                <a:rPr lang="en-US" altLang="ja-JP" sz="1400" b="1" dirty="0">
                  <a:solidFill>
                    <a:srgbClr val="000066"/>
                  </a:solidFill>
                </a:rPr>
                <a:t> PPO</a:t>
              </a:r>
            </a:p>
            <a:p>
              <a:r>
                <a:rPr lang="en-US" altLang="ja-JP" sz="1400" b="1" dirty="0">
                  <a:solidFill>
                    <a:srgbClr val="000066"/>
                  </a:solidFill>
                </a:rPr>
                <a:t>  : housed in spherical plastic balloon</a:t>
              </a:r>
            </a:p>
          </p:txBody>
        </p:sp>
        <p:sp>
          <p:nvSpPr>
            <p:cNvPr id="74" name="Text Box 33"/>
            <p:cNvSpPr txBox="1">
              <a:spLocks noChangeArrowheads="1"/>
            </p:cNvSpPr>
            <p:nvPr/>
          </p:nvSpPr>
          <p:spPr bwMode="auto">
            <a:xfrm>
              <a:off x="6215074" y="6072206"/>
              <a:ext cx="2685030" cy="307777"/>
            </a:xfrm>
            <a:prstGeom prst="rect">
              <a:avLst/>
            </a:prstGeom>
            <a:solidFill>
              <a:srgbClr val="00FFFF">
                <a:alpha val="56863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1400" b="1" dirty="0">
                  <a:solidFill>
                    <a:srgbClr val="000066"/>
                  </a:solidFill>
                </a:rPr>
                <a:t>1325 17-inch + 554 20-inch PMT’s </a:t>
              </a:r>
              <a:endParaRPr lang="en-US" altLang="ja-JP" sz="1400" b="1" dirty="0">
                <a:solidFill>
                  <a:srgbClr val="00FFFF"/>
                </a:solidFill>
              </a:endParaRPr>
            </a:p>
          </p:txBody>
        </p:sp>
      </p:grpSp>
      <p:grpSp>
        <p:nvGrpSpPr>
          <p:cNvPr id="29" name="グループ化 28"/>
          <p:cNvGrpSpPr/>
          <p:nvPr/>
        </p:nvGrpSpPr>
        <p:grpSpPr>
          <a:xfrm>
            <a:off x="2544896" y="642918"/>
            <a:ext cx="6599104" cy="1480245"/>
            <a:chOff x="2544896" y="642918"/>
            <a:chExt cx="6599104" cy="1480245"/>
          </a:xfrm>
        </p:grpSpPr>
        <p:sp>
          <p:nvSpPr>
            <p:cNvPr id="28" name="右矢印 27"/>
            <p:cNvSpPr/>
            <p:nvPr/>
          </p:nvSpPr>
          <p:spPr>
            <a:xfrm rot="20185531">
              <a:off x="2544896" y="1256648"/>
              <a:ext cx="642942" cy="35719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27" name="グループ化 26"/>
            <p:cNvGrpSpPr/>
            <p:nvPr/>
          </p:nvGrpSpPr>
          <p:grpSpPr>
            <a:xfrm>
              <a:off x="3428992" y="642918"/>
              <a:ext cx="5715008" cy="1480245"/>
              <a:chOff x="3428992" y="642918"/>
              <a:chExt cx="5715008" cy="1480245"/>
            </a:xfrm>
          </p:grpSpPr>
          <p:pic>
            <p:nvPicPr>
              <p:cNvPr id="23" name="Picture 4" descr="Dismantle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contrast="10000"/>
              </a:blip>
              <a:srcRect l="53175" t="11604" r="1897" b="47951"/>
              <a:stretch>
                <a:fillRect/>
              </a:stretch>
            </p:blipFill>
            <p:spPr bwMode="auto">
              <a:xfrm>
                <a:off x="3428992" y="686144"/>
                <a:ext cx="1903085" cy="1393792"/>
              </a:xfrm>
              <a:prstGeom prst="rect">
                <a:avLst/>
              </a:prstGeom>
              <a:noFill/>
            </p:spPr>
          </p:pic>
          <p:pic>
            <p:nvPicPr>
              <p:cNvPr id="24" name="Picture 4" descr="Dismantle"/>
              <p:cNvPicPr>
                <a:picLocks noChangeAspect="1" noChangeArrowheads="1"/>
              </p:cNvPicPr>
              <p:nvPr/>
            </p:nvPicPr>
            <p:blipFill>
              <a:blip r:embed="rId6" cstate="print">
                <a:lum contrast="10000"/>
              </a:blip>
              <a:srcRect l="2696" t="57177" r="53274" b="3568"/>
              <a:stretch>
                <a:fillRect/>
              </a:stretch>
            </p:blipFill>
            <p:spPr bwMode="auto">
              <a:xfrm>
                <a:off x="5357818" y="662828"/>
                <a:ext cx="1970571" cy="1440424"/>
              </a:xfrm>
              <a:prstGeom prst="rect">
                <a:avLst/>
              </a:prstGeom>
              <a:noFill/>
            </p:spPr>
          </p:pic>
          <p:pic>
            <p:nvPicPr>
              <p:cNvPr id="26" name="Picture 4" descr="Dismantle"/>
              <p:cNvPicPr>
                <a:picLocks noChangeAspect="1" noChangeArrowheads="1"/>
              </p:cNvPicPr>
              <p:nvPr/>
            </p:nvPicPr>
            <p:blipFill>
              <a:blip r:embed="rId7">
                <a:lum contrast="10000"/>
              </a:blip>
              <a:srcRect l="56770" t="56807" r="4592" b="2749"/>
              <a:stretch>
                <a:fillRect/>
              </a:stretch>
            </p:blipFill>
            <p:spPr bwMode="auto">
              <a:xfrm>
                <a:off x="7271907" y="642918"/>
                <a:ext cx="1872093" cy="1480245"/>
              </a:xfrm>
              <a:prstGeom prst="rect">
                <a:avLst/>
              </a:prstGeom>
              <a:noFill/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142844" y="142852"/>
            <a:ext cx="190789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ja-JP" sz="2400" b="1" u="sng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  <a:ea typeface="HG創英角ｺﾞｼｯｸUB" pitchFamily="49" charset="-128"/>
              </a:rPr>
              <a:t>KamLAND</a:t>
            </a:r>
          </a:p>
          <a:p>
            <a:pPr algn="ctr">
              <a:defRPr/>
            </a:pPr>
            <a:r>
              <a:rPr lang="en-US" altLang="ja-JP" sz="2400" b="1" u="sng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  <a:ea typeface="HG創英角ｺﾞｼｯｸUB" pitchFamily="49" charset="-128"/>
              </a:rPr>
              <a:t>Physics</a:t>
            </a:r>
          </a:p>
          <a:p>
            <a:pPr algn="ctr">
              <a:defRPr/>
            </a:pPr>
            <a:r>
              <a:rPr lang="en-US" altLang="ja-JP" sz="2400" b="1" u="sng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  <a:ea typeface="HG創英角ｺﾞｼｯｸUB" pitchFamily="49" charset="-128"/>
              </a:rPr>
              <a:t>Goals</a:t>
            </a:r>
          </a:p>
        </p:txBody>
      </p:sp>
      <p:grpSp>
        <p:nvGrpSpPr>
          <p:cNvPr id="62" name="グループ化 61"/>
          <p:cNvGrpSpPr/>
          <p:nvPr/>
        </p:nvGrpSpPr>
        <p:grpSpPr>
          <a:xfrm>
            <a:off x="1142976" y="1928802"/>
            <a:ext cx="3929058" cy="3000396"/>
            <a:chOff x="1142976" y="1928802"/>
            <a:chExt cx="3929058" cy="3000396"/>
          </a:xfrm>
        </p:grpSpPr>
        <p:grpSp>
          <p:nvGrpSpPr>
            <p:cNvPr id="3" name="グループ化 25"/>
            <p:cNvGrpSpPr/>
            <p:nvPr/>
          </p:nvGrpSpPr>
          <p:grpSpPr>
            <a:xfrm>
              <a:off x="1500166" y="2500306"/>
              <a:ext cx="3571868" cy="2428892"/>
              <a:chOff x="2786050" y="2071678"/>
              <a:chExt cx="3571868" cy="2500330"/>
            </a:xfrm>
          </p:grpSpPr>
          <p:grpSp>
            <p:nvGrpSpPr>
              <p:cNvPr id="4" name="グループ化 10"/>
              <p:cNvGrpSpPr/>
              <p:nvPr/>
            </p:nvGrpSpPr>
            <p:grpSpPr>
              <a:xfrm>
                <a:off x="2786050" y="2071678"/>
                <a:ext cx="3571868" cy="2500330"/>
                <a:chOff x="1690688" y="2263775"/>
                <a:chExt cx="5553075" cy="4384675"/>
              </a:xfrm>
            </p:grpSpPr>
            <p:pic>
              <p:nvPicPr>
                <p:cNvPr id="12" name="Picture 2" descr="GeoNu"/>
                <p:cNvPicPr>
                  <a:picLocks noChangeAspect="1" noChangeArrowheads="1"/>
                </p:cNvPicPr>
                <p:nvPr/>
              </p:nvPicPr>
              <p:blipFill>
                <a:blip r:embed="rId2">
                  <a:lum contrast="20000"/>
                </a:blip>
                <a:srcRect/>
                <a:stretch>
                  <a:fillRect/>
                </a:stretch>
              </p:blipFill>
              <p:spPr bwMode="auto">
                <a:xfrm>
                  <a:off x="1690688" y="2263775"/>
                  <a:ext cx="5553075" cy="4384675"/>
                </a:xfrm>
                <a:prstGeom prst="rect">
                  <a:avLst/>
                </a:prstGeom>
                <a:noFill/>
              </p:spPr>
            </p:pic>
            <p:sp>
              <p:nvSpPr>
                <p:cNvPr id="13" name="Rectangle 3"/>
                <p:cNvSpPr>
                  <a:spLocks noChangeArrowheads="1"/>
                </p:cNvSpPr>
                <p:nvPr/>
              </p:nvSpPr>
              <p:spPr bwMode="auto">
                <a:xfrm>
                  <a:off x="2571750" y="2438400"/>
                  <a:ext cx="4527550" cy="3511550"/>
                </a:xfrm>
                <a:prstGeom prst="rect">
                  <a:avLst/>
                </a:prstGeom>
                <a:noFill/>
                <a:ln w="38100">
                  <a:solidFill>
                    <a:srgbClr val="000099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sp>
            <p:nvSpPr>
              <p:cNvPr id="22" name="Text Box 4"/>
              <p:cNvSpPr txBox="1">
                <a:spLocks noChangeArrowheads="1"/>
              </p:cNvSpPr>
              <p:nvPr/>
            </p:nvSpPr>
            <p:spPr bwMode="auto">
              <a:xfrm>
                <a:off x="4857752" y="2143116"/>
                <a:ext cx="1428760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ja-JP" sz="1200" b="1" i="1" dirty="0">
                    <a:solidFill>
                      <a:srgbClr val="0000FF"/>
                    </a:solidFill>
                    <a:ea typeface="Dotum" pitchFamily="34" charset="-127"/>
                  </a:rPr>
                  <a:t>PRL 80 (1998) 635</a:t>
                </a:r>
              </a:p>
            </p:txBody>
          </p:sp>
        </p:grpSp>
        <p:grpSp>
          <p:nvGrpSpPr>
            <p:cNvPr id="19" name="グループ化 46"/>
            <p:cNvGrpSpPr/>
            <p:nvPr/>
          </p:nvGrpSpPr>
          <p:grpSpPr>
            <a:xfrm>
              <a:off x="1142976" y="1928802"/>
              <a:ext cx="1357322" cy="523220"/>
              <a:chOff x="500034" y="5643578"/>
              <a:chExt cx="1357322" cy="523220"/>
            </a:xfrm>
          </p:grpSpPr>
          <p:grpSp>
            <p:nvGrpSpPr>
              <p:cNvPr id="20" name="グループ化 42"/>
              <p:cNvGrpSpPr/>
              <p:nvPr/>
            </p:nvGrpSpPr>
            <p:grpSpPr>
              <a:xfrm>
                <a:off x="1357290" y="5643578"/>
                <a:ext cx="500066" cy="523220"/>
                <a:chOff x="5500694" y="285728"/>
                <a:chExt cx="500066" cy="523220"/>
              </a:xfrm>
            </p:grpSpPr>
            <p:sp>
              <p:nvSpPr>
                <p:cNvPr id="50" name="Text Box 4"/>
                <p:cNvSpPr txBox="1">
                  <a:spLocks noChangeArrowheads="1"/>
                </p:cNvSpPr>
                <p:nvPr/>
              </p:nvSpPr>
              <p:spPr bwMode="auto">
                <a:xfrm>
                  <a:off x="5500694" y="285728"/>
                  <a:ext cx="500066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35921" dir="2700000" algn="ctr" rotWithShape="0">
                    <a:schemeClr val="bg2"/>
                  </a:outerShdw>
                </a:effectLst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en-US" altLang="ja-JP" sz="2800" b="1" dirty="0" smtClean="0">
                      <a:solidFill>
                        <a:srgbClr val="6600CC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Symbol" pitchFamily="18" charset="2"/>
                      <a:ea typeface="HG創英角ｺﾞｼｯｸUB" pitchFamily="49" charset="-128"/>
                    </a:rPr>
                    <a:t>n</a:t>
                  </a:r>
                  <a:r>
                    <a:rPr lang="en-US" altLang="ja-JP" sz="2800" b="1" baseline="-25000" dirty="0" smtClean="0">
                      <a:solidFill>
                        <a:srgbClr val="6600CC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Bodoni MT Black" pitchFamily="18" charset="0"/>
                      <a:ea typeface="HG創英角ｺﾞｼｯｸUB" pitchFamily="49" charset="-128"/>
                    </a:rPr>
                    <a:t>e</a:t>
                  </a:r>
                  <a:r>
                    <a:rPr lang="en-US" altLang="ja-JP" sz="2400" b="1" dirty="0" smtClean="0">
                      <a:solidFill>
                        <a:srgbClr val="6600CC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Bodoni MT Black" pitchFamily="18" charset="0"/>
                      <a:ea typeface="HG創英角ｺﾞｼｯｸUB" pitchFamily="49" charset="-128"/>
                    </a:rPr>
                    <a:t> </a:t>
                  </a:r>
                </a:p>
              </p:txBody>
            </p:sp>
            <p:cxnSp>
              <p:nvCxnSpPr>
                <p:cNvPr id="51" name="直線コネクタ 50"/>
                <p:cNvCxnSpPr/>
                <p:nvPr/>
              </p:nvCxnSpPr>
              <p:spPr>
                <a:xfrm>
                  <a:off x="5643570" y="428604"/>
                  <a:ext cx="116342" cy="1588"/>
                </a:xfrm>
                <a:prstGeom prst="line">
                  <a:avLst/>
                </a:prstGeom>
                <a:ln w="28575">
                  <a:solidFill>
                    <a:srgbClr val="66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9" name="テキスト ボックス 48"/>
              <p:cNvSpPr txBox="1"/>
              <p:nvPr/>
            </p:nvSpPr>
            <p:spPr>
              <a:xfrm>
                <a:off x="500034" y="5786454"/>
                <a:ext cx="10715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b="1" dirty="0" smtClean="0">
                    <a:solidFill>
                      <a:srgbClr val="6600CC"/>
                    </a:solidFill>
                    <a:latin typeface="Arial" pitchFamily="34" charset="0"/>
                    <a:cs typeface="Arial" pitchFamily="34" charset="0"/>
                  </a:rPr>
                  <a:t>      Geo</a:t>
                </a:r>
                <a:endParaRPr kumimoji="1" lang="ja-JP" altLang="en-US" b="1" dirty="0">
                  <a:solidFill>
                    <a:srgbClr val="6600CC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63" name="グループ化 62"/>
          <p:cNvGrpSpPr/>
          <p:nvPr/>
        </p:nvGrpSpPr>
        <p:grpSpPr>
          <a:xfrm>
            <a:off x="0" y="3857628"/>
            <a:ext cx="3714776" cy="3000372"/>
            <a:chOff x="0" y="3857628"/>
            <a:chExt cx="3714776" cy="3000372"/>
          </a:xfrm>
        </p:grpSpPr>
        <p:grpSp>
          <p:nvGrpSpPr>
            <p:cNvPr id="8" name="グループ化 32"/>
            <p:cNvGrpSpPr/>
            <p:nvPr/>
          </p:nvGrpSpPr>
          <p:grpSpPr>
            <a:xfrm>
              <a:off x="0" y="4500570"/>
              <a:ext cx="3714776" cy="2357430"/>
              <a:chOff x="5143504" y="4500570"/>
              <a:chExt cx="3714776" cy="2357430"/>
            </a:xfrm>
          </p:grpSpPr>
          <p:grpSp>
            <p:nvGrpSpPr>
              <p:cNvPr id="9" name="Group 6"/>
              <p:cNvGrpSpPr>
                <a:grpSpLocks/>
              </p:cNvGrpSpPr>
              <p:nvPr/>
            </p:nvGrpSpPr>
            <p:grpSpPr bwMode="auto">
              <a:xfrm>
                <a:off x="5143504" y="4500570"/>
                <a:ext cx="3714776" cy="2357430"/>
                <a:chOff x="1066" y="1013"/>
                <a:chExt cx="4127" cy="2948"/>
              </a:xfrm>
            </p:grpSpPr>
            <p:pic>
              <p:nvPicPr>
                <p:cNvPr id="15" name="Picture 2" descr="pep-CNO-generator-osci-large-figure2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lum contrast="24000"/>
                </a:blip>
                <a:srcRect l="3285" t="13434" r="10291" b="6670"/>
                <a:stretch>
                  <a:fillRect/>
                </a:stretch>
              </p:blipFill>
              <p:spPr bwMode="auto">
                <a:xfrm>
                  <a:off x="1066" y="1013"/>
                  <a:ext cx="4127" cy="2948"/>
                </a:xfrm>
                <a:prstGeom prst="rect">
                  <a:avLst/>
                </a:prstGeom>
                <a:noFill/>
              </p:spPr>
            </p:pic>
            <p:sp>
              <p:nvSpPr>
                <p:cNvPr id="16" name="Text Box 3"/>
                <p:cNvSpPr txBox="1">
                  <a:spLocks noChangeArrowheads="1"/>
                </p:cNvSpPr>
                <p:nvPr/>
              </p:nvSpPr>
              <p:spPr bwMode="auto">
                <a:xfrm>
                  <a:off x="2031" y="1295"/>
                  <a:ext cx="531" cy="4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28398" dir="3806097" algn="ctr" rotWithShape="0">
                    <a:srgbClr val="000066"/>
                  </a:outerShdw>
                </a:effectLst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sz="1600" b="1" baseline="30000" dirty="0">
                      <a:solidFill>
                        <a:srgbClr val="66CCFF"/>
                      </a:solidFill>
                    </a:rPr>
                    <a:t>7</a:t>
                  </a:r>
                  <a:r>
                    <a:rPr lang="en-US" altLang="ja-JP" sz="1600" b="1" dirty="0">
                      <a:solidFill>
                        <a:srgbClr val="66CCFF"/>
                      </a:solidFill>
                    </a:rPr>
                    <a:t>Be</a:t>
                  </a:r>
                </a:p>
              </p:txBody>
            </p:sp>
            <p:sp>
              <p:nvSpPr>
                <p:cNvPr id="17" name="Text Box 4"/>
                <p:cNvSpPr txBox="1">
                  <a:spLocks noChangeArrowheads="1"/>
                </p:cNvSpPr>
                <p:nvPr/>
              </p:nvSpPr>
              <p:spPr bwMode="auto">
                <a:xfrm>
                  <a:off x="1927" y="2160"/>
                  <a:ext cx="639" cy="4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35921" dir="2700000" algn="ctr" rotWithShape="0">
                    <a:srgbClr val="003300"/>
                  </a:outerShdw>
                </a:effectLst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sz="1600" b="1" dirty="0">
                      <a:solidFill>
                        <a:srgbClr val="00FF00"/>
                      </a:solidFill>
                    </a:rPr>
                    <a:t>CNO</a:t>
                  </a:r>
                </a:p>
              </p:txBody>
            </p:sp>
            <p:sp>
              <p:nvSpPr>
                <p:cNvPr id="18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2109" y="3158"/>
                  <a:ext cx="572" cy="4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dist="28398" dir="3806097" algn="ctr" rotWithShape="0">
                    <a:srgbClr val="000066"/>
                  </a:outerShdw>
                </a:effectLst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sz="1600" b="1" dirty="0">
                      <a:solidFill>
                        <a:srgbClr val="6666FF"/>
                      </a:solidFill>
                    </a:rPr>
                    <a:t>pep</a:t>
                  </a:r>
                </a:p>
              </p:txBody>
            </p:sp>
          </p:grpSp>
          <p:sp>
            <p:nvSpPr>
              <p:cNvPr id="21" name="Text Box 10"/>
              <p:cNvSpPr txBox="1">
                <a:spLocks noChangeArrowheads="1"/>
              </p:cNvSpPr>
              <p:nvPr/>
            </p:nvSpPr>
            <p:spPr bwMode="auto">
              <a:xfrm>
                <a:off x="7572396" y="5000636"/>
                <a:ext cx="984536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ja-JP" sz="1400" b="1" dirty="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</a:rPr>
                  <a:t>3 years data</a:t>
                </a:r>
              </a:p>
            </p:txBody>
          </p:sp>
          <p:sp>
            <p:nvSpPr>
              <p:cNvPr id="31" name="テキスト ボックス 30"/>
              <p:cNvSpPr txBox="1"/>
              <p:nvPr/>
            </p:nvSpPr>
            <p:spPr>
              <a:xfrm>
                <a:off x="6858016" y="4643446"/>
                <a:ext cx="189885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400" b="1" dirty="0" smtClean="0">
                    <a:solidFill>
                      <a:srgbClr val="0000FF"/>
                    </a:solidFill>
                  </a:rPr>
                  <a:t>b</a:t>
                </a:r>
                <a:r>
                  <a:rPr kumimoji="1" lang="en-US" altLang="ja-JP" sz="1400" b="1" dirty="0" smtClean="0">
                    <a:solidFill>
                      <a:srgbClr val="0000FF"/>
                    </a:solidFill>
                  </a:rPr>
                  <a:t>ackground subtracted</a:t>
                </a:r>
                <a:endParaRPr kumimoji="1" lang="ja-JP" altLang="en-US" sz="1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32" name="正方形/長方形 31"/>
              <p:cNvSpPr/>
              <p:nvPr/>
            </p:nvSpPr>
            <p:spPr>
              <a:xfrm>
                <a:off x="5643570" y="4572008"/>
                <a:ext cx="3143272" cy="2000264"/>
              </a:xfrm>
              <a:prstGeom prst="rect">
                <a:avLst/>
              </a:prstGeom>
              <a:noFill/>
              <a:ln>
                <a:solidFill>
                  <a:srgbClr val="00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26" name="グループ化 56"/>
            <p:cNvGrpSpPr/>
            <p:nvPr/>
          </p:nvGrpSpPr>
          <p:grpSpPr>
            <a:xfrm>
              <a:off x="285720" y="3857628"/>
              <a:ext cx="1285884" cy="523220"/>
              <a:chOff x="7500958" y="5357826"/>
              <a:chExt cx="1285884" cy="523220"/>
            </a:xfrm>
          </p:grpSpPr>
          <p:sp>
            <p:nvSpPr>
              <p:cNvPr id="55" name="Text Box 4"/>
              <p:cNvSpPr txBox="1">
                <a:spLocks noChangeArrowheads="1"/>
              </p:cNvSpPr>
              <p:nvPr/>
            </p:nvSpPr>
            <p:spPr bwMode="auto">
              <a:xfrm>
                <a:off x="8286776" y="5357826"/>
                <a:ext cx="500066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altLang="ja-JP" sz="2800" b="1" dirty="0" smtClean="0">
                    <a:solidFill>
                      <a:srgbClr val="66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ymbol" pitchFamily="18" charset="2"/>
                    <a:ea typeface="HG創英角ｺﾞｼｯｸUB" pitchFamily="49" charset="-128"/>
                  </a:rPr>
                  <a:t>n</a:t>
                </a:r>
                <a:r>
                  <a:rPr lang="en-US" altLang="ja-JP" sz="2800" b="1" baseline="-25000" dirty="0" smtClean="0">
                    <a:solidFill>
                      <a:srgbClr val="66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odoni MT Black" pitchFamily="18" charset="0"/>
                    <a:ea typeface="HG創英角ｺﾞｼｯｸUB" pitchFamily="49" charset="-128"/>
                  </a:rPr>
                  <a:t>e</a:t>
                </a:r>
                <a:r>
                  <a:rPr lang="en-US" altLang="ja-JP" sz="2400" b="1" dirty="0" smtClean="0">
                    <a:solidFill>
                      <a:srgbClr val="66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odoni MT Black" pitchFamily="18" charset="0"/>
                    <a:ea typeface="HG創英角ｺﾞｼｯｸUB" pitchFamily="49" charset="-128"/>
                  </a:rPr>
                  <a:t> </a:t>
                </a:r>
              </a:p>
            </p:txBody>
          </p:sp>
          <p:sp>
            <p:nvSpPr>
              <p:cNvPr id="54" name="テキスト ボックス 53"/>
              <p:cNvSpPr txBox="1"/>
              <p:nvPr/>
            </p:nvSpPr>
            <p:spPr>
              <a:xfrm>
                <a:off x="7500958" y="5500702"/>
                <a:ext cx="10715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b="1" dirty="0" smtClean="0">
                    <a:solidFill>
                      <a:srgbClr val="6600CC"/>
                    </a:solidFill>
                    <a:latin typeface="Arial" pitchFamily="34" charset="0"/>
                    <a:cs typeface="Arial" pitchFamily="34" charset="0"/>
                  </a:rPr>
                  <a:t>   Solar</a:t>
                </a:r>
                <a:endParaRPr kumimoji="1" lang="ja-JP" altLang="en-US" b="1" dirty="0">
                  <a:solidFill>
                    <a:srgbClr val="6600CC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pic>
        <p:nvPicPr>
          <p:cNvPr id="57" name="図 56" descr="KamLAND-AntiNeutrino-Status-Shimizu 4.jpg"/>
          <p:cNvPicPr>
            <a:picLocks noChangeAspect="1"/>
          </p:cNvPicPr>
          <p:nvPr/>
        </p:nvPicPr>
        <p:blipFill>
          <a:blip r:embed="rId4" cstate="print">
            <a:lum contrast="10000"/>
          </a:blip>
          <a:srcRect l="73451" t="13541" r="4670" b="82292"/>
          <a:stretch>
            <a:fillRect/>
          </a:stretch>
        </p:blipFill>
        <p:spPr>
          <a:xfrm>
            <a:off x="4714876" y="214290"/>
            <a:ext cx="2000264" cy="285752"/>
          </a:xfrm>
          <a:prstGeom prst="rect">
            <a:avLst/>
          </a:prstGeom>
        </p:spPr>
      </p:pic>
      <p:pic>
        <p:nvPicPr>
          <p:cNvPr id="58" name="図 57" descr="KamLAND-AntiNeutrino-Status-Shimizu 4.jpg"/>
          <p:cNvPicPr>
            <a:picLocks noChangeAspect="1"/>
          </p:cNvPicPr>
          <p:nvPr/>
        </p:nvPicPr>
        <p:blipFill>
          <a:blip r:embed="rId4" cstate="print">
            <a:lum contrast="20000"/>
          </a:blip>
          <a:srcRect l="5469" t="16666" r="24205" b="54167"/>
          <a:stretch>
            <a:fillRect/>
          </a:stretch>
        </p:blipFill>
        <p:spPr>
          <a:xfrm>
            <a:off x="2428860" y="571480"/>
            <a:ext cx="6429420" cy="2000264"/>
          </a:xfrm>
          <a:prstGeom prst="rect">
            <a:avLst/>
          </a:prstGeom>
        </p:spPr>
      </p:pic>
      <p:sp>
        <p:nvSpPr>
          <p:cNvPr id="64" name="左矢印 63"/>
          <p:cNvSpPr/>
          <p:nvPr/>
        </p:nvSpPr>
        <p:spPr>
          <a:xfrm>
            <a:off x="3428992" y="500042"/>
            <a:ext cx="4357718" cy="142876"/>
          </a:xfrm>
          <a:prstGeom prst="leftArrow">
            <a:avLst/>
          </a:prstGeom>
          <a:solidFill>
            <a:srgbClr val="CC99FF"/>
          </a:solidFill>
          <a:ln w="19050">
            <a:solidFill>
              <a:srgbClr val="6600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3" name="グループ化 42"/>
          <p:cNvGrpSpPr/>
          <p:nvPr/>
        </p:nvGrpSpPr>
        <p:grpSpPr>
          <a:xfrm>
            <a:off x="5429256" y="2500306"/>
            <a:ext cx="3561559" cy="4143380"/>
            <a:chOff x="5429256" y="2500306"/>
            <a:chExt cx="3561559" cy="4143380"/>
          </a:xfrm>
        </p:grpSpPr>
        <p:grpSp>
          <p:nvGrpSpPr>
            <p:cNvPr id="60" name="グループ化 59"/>
            <p:cNvGrpSpPr/>
            <p:nvPr/>
          </p:nvGrpSpPr>
          <p:grpSpPr>
            <a:xfrm>
              <a:off x="5429256" y="2786058"/>
              <a:ext cx="3561559" cy="3857628"/>
              <a:chOff x="0" y="3000372"/>
              <a:chExt cx="3561559" cy="3857628"/>
            </a:xfrm>
          </p:grpSpPr>
          <p:pic>
            <p:nvPicPr>
              <p:cNvPr id="34" name="図 33" descr="Review14COE 23.jpg"/>
              <p:cNvPicPr>
                <a:picLocks noChangeAspect="1"/>
              </p:cNvPicPr>
              <p:nvPr/>
            </p:nvPicPr>
            <p:blipFill>
              <a:blip r:embed="rId5">
                <a:lum contrast="20000"/>
              </a:blip>
              <a:srcRect l="27574" t="9157" r="14755" b="9044"/>
              <a:stretch>
                <a:fillRect/>
              </a:stretch>
            </p:blipFill>
            <p:spPr>
              <a:xfrm>
                <a:off x="0" y="3000372"/>
                <a:ext cx="3026836" cy="3714752"/>
              </a:xfrm>
              <a:prstGeom prst="rect">
                <a:avLst/>
              </a:prstGeom>
            </p:spPr>
          </p:pic>
          <p:grpSp>
            <p:nvGrpSpPr>
              <p:cNvPr id="10" name="グループ化 38"/>
              <p:cNvGrpSpPr/>
              <p:nvPr/>
            </p:nvGrpSpPr>
            <p:grpSpPr>
              <a:xfrm>
                <a:off x="0" y="3214686"/>
                <a:ext cx="3561559" cy="3643314"/>
                <a:chOff x="0" y="3214686"/>
                <a:chExt cx="3561559" cy="3643314"/>
              </a:xfrm>
            </p:grpSpPr>
            <p:sp>
              <p:nvSpPr>
                <p:cNvPr id="35" name="テキスト ボックス 34"/>
                <p:cNvSpPr txBox="1"/>
                <p:nvPr/>
              </p:nvSpPr>
              <p:spPr>
                <a:xfrm>
                  <a:off x="0" y="3214686"/>
                  <a:ext cx="588623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b="1" i="1" dirty="0" smtClean="0">
                      <a:latin typeface="Symbol" pitchFamily="18" charset="2"/>
                    </a:rPr>
                    <a:t>D</a:t>
                  </a:r>
                  <a:r>
                    <a:rPr kumimoji="1" lang="en-US" altLang="ja-JP" b="1" i="1" dirty="0" smtClean="0"/>
                    <a:t>m</a:t>
                  </a:r>
                  <a:r>
                    <a:rPr kumimoji="1" lang="en-US" altLang="ja-JP" b="1" i="1" baseline="30000" dirty="0" smtClean="0"/>
                    <a:t>2</a:t>
                  </a:r>
                  <a:endParaRPr kumimoji="1" lang="ja-JP" altLang="en-US" b="1" i="1" baseline="30000" dirty="0"/>
                </a:p>
              </p:txBody>
            </p:sp>
            <p:sp>
              <p:nvSpPr>
                <p:cNvPr id="36" name="テキスト ボックス 35"/>
                <p:cNvSpPr txBox="1"/>
                <p:nvPr/>
              </p:nvSpPr>
              <p:spPr>
                <a:xfrm>
                  <a:off x="2857520" y="6357958"/>
                  <a:ext cx="704039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1600" b="1" i="1" dirty="0" smtClean="0"/>
                    <a:t>sin</a:t>
                  </a:r>
                  <a:r>
                    <a:rPr kumimoji="1" lang="en-US" altLang="ja-JP" sz="1600" b="1" i="1" baseline="30000" dirty="0" smtClean="0"/>
                    <a:t>2</a:t>
                  </a:r>
                  <a:r>
                    <a:rPr kumimoji="1" lang="en-US" altLang="ja-JP" sz="1600" b="1" i="1" dirty="0" smtClean="0"/>
                    <a:t>2</a:t>
                  </a:r>
                  <a:r>
                    <a:rPr kumimoji="1" lang="en-US" altLang="ja-JP" sz="1600" b="1" i="1" dirty="0" smtClean="0">
                      <a:latin typeface="Symbol" pitchFamily="18" charset="2"/>
                    </a:rPr>
                    <a:t>q</a:t>
                  </a:r>
                  <a:endParaRPr kumimoji="1" lang="ja-JP" altLang="en-US" sz="1600" b="1" i="1" dirty="0">
                    <a:latin typeface="Symbol" pitchFamily="18" charset="2"/>
                  </a:endParaRPr>
                </a:p>
              </p:txBody>
            </p:sp>
            <p:sp>
              <p:nvSpPr>
                <p:cNvPr id="37" name="テキスト ボックス 36"/>
                <p:cNvSpPr txBox="1"/>
                <p:nvPr/>
              </p:nvSpPr>
              <p:spPr>
                <a:xfrm>
                  <a:off x="1285884" y="6550223"/>
                  <a:ext cx="50366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1400" b="1" i="1" dirty="0" smtClean="0"/>
                    <a:t>0.01</a:t>
                  </a:r>
                  <a:endParaRPr kumimoji="1" lang="ja-JP" altLang="en-US" sz="1400" b="1" i="1" dirty="0"/>
                </a:p>
              </p:txBody>
            </p:sp>
            <p:sp>
              <p:nvSpPr>
                <p:cNvPr id="38" name="テキスト ボックス 37"/>
                <p:cNvSpPr txBox="1"/>
                <p:nvPr/>
              </p:nvSpPr>
              <p:spPr>
                <a:xfrm>
                  <a:off x="2000264" y="6550223"/>
                  <a:ext cx="41549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1400" b="1" i="1" dirty="0" smtClean="0"/>
                    <a:t>0.1</a:t>
                  </a:r>
                  <a:endParaRPr kumimoji="1" lang="ja-JP" altLang="en-US" sz="1400" b="1" i="1" dirty="0"/>
                </a:p>
              </p:txBody>
            </p:sp>
          </p:grpSp>
          <p:grpSp>
            <p:nvGrpSpPr>
              <p:cNvPr id="11" name="グループ化 45"/>
              <p:cNvGrpSpPr/>
              <p:nvPr/>
            </p:nvGrpSpPr>
            <p:grpSpPr>
              <a:xfrm>
                <a:off x="500034" y="5643578"/>
                <a:ext cx="1357322" cy="523220"/>
                <a:chOff x="500034" y="5643578"/>
                <a:chExt cx="1357322" cy="523220"/>
              </a:xfrm>
            </p:grpSpPr>
            <p:grpSp>
              <p:nvGrpSpPr>
                <p:cNvPr id="14" name="グループ化 42"/>
                <p:cNvGrpSpPr/>
                <p:nvPr/>
              </p:nvGrpSpPr>
              <p:grpSpPr>
                <a:xfrm>
                  <a:off x="1357290" y="5643578"/>
                  <a:ext cx="500066" cy="523220"/>
                  <a:chOff x="5500694" y="285728"/>
                  <a:chExt cx="500066" cy="523220"/>
                </a:xfrm>
              </p:grpSpPr>
              <p:sp>
                <p:nvSpPr>
                  <p:cNvPr id="41" name="Text Box 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500694" y="285728"/>
                    <a:ext cx="500066" cy="52322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>
                    <a:outerShdw dist="35921" dir="2700000" algn="ctr" rotWithShape="0">
                      <a:schemeClr val="bg2"/>
                    </a:outerShdw>
                  </a:effectLst>
                </p:spPr>
                <p:txBody>
                  <a:bodyPr wrap="square"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altLang="ja-JP" sz="2800" b="1" dirty="0" smtClean="0">
                        <a:solidFill>
                          <a:srgbClr val="6600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ymbol" pitchFamily="18" charset="2"/>
                        <a:ea typeface="HG創英角ｺﾞｼｯｸUB" pitchFamily="49" charset="-128"/>
                      </a:rPr>
                      <a:t>n</a:t>
                    </a:r>
                    <a:r>
                      <a:rPr lang="en-US" altLang="ja-JP" sz="2800" b="1" baseline="-25000" dirty="0" smtClean="0">
                        <a:solidFill>
                          <a:srgbClr val="6600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doni MT Black" pitchFamily="18" charset="0"/>
                        <a:ea typeface="HG創英角ｺﾞｼｯｸUB" pitchFamily="49" charset="-128"/>
                      </a:rPr>
                      <a:t>e</a:t>
                    </a:r>
                    <a:r>
                      <a:rPr lang="en-US" altLang="ja-JP" sz="2400" b="1" u="sng" dirty="0" smtClean="0">
                        <a:solidFill>
                          <a:srgbClr val="6600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doni MT Black" pitchFamily="18" charset="0"/>
                        <a:ea typeface="HG創英角ｺﾞｼｯｸUB" pitchFamily="49" charset="-128"/>
                      </a:rPr>
                      <a:t> </a:t>
                    </a:r>
                  </a:p>
                </p:txBody>
              </p:sp>
              <p:cxnSp>
                <p:nvCxnSpPr>
                  <p:cNvPr id="42" name="直線コネクタ 41"/>
                  <p:cNvCxnSpPr/>
                  <p:nvPr/>
                </p:nvCxnSpPr>
                <p:spPr>
                  <a:xfrm>
                    <a:off x="5643570" y="428604"/>
                    <a:ext cx="116342" cy="1588"/>
                  </a:xfrm>
                  <a:prstGeom prst="line">
                    <a:avLst/>
                  </a:prstGeom>
                  <a:ln w="28575">
                    <a:solidFill>
                      <a:srgbClr val="6600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5" name="テキスト ボックス 44"/>
                <p:cNvSpPr txBox="1"/>
                <p:nvPr/>
              </p:nvSpPr>
              <p:spPr>
                <a:xfrm>
                  <a:off x="500034" y="5786454"/>
                  <a:ext cx="107157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b="1" dirty="0" smtClean="0">
                      <a:solidFill>
                        <a:srgbClr val="6600CC"/>
                      </a:solidFill>
                      <a:latin typeface="Arial" pitchFamily="34" charset="0"/>
                      <a:cs typeface="Arial" pitchFamily="34" charset="0"/>
                    </a:rPr>
                    <a:t>reactor</a:t>
                  </a:r>
                  <a:endParaRPr kumimoji="1" lang="ja-JP" altLang="en-US" b="1" dirty="0">
                    <a:solidFill>
                      <a:srgbClr val="6600CC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65" name="テキスト ボックス 64"/>
            <p:cNvSpPr txBox="1"/>
            <p:nvPr/>
          </p:nvSpPr>
          <p:spPr>
            <a:xfrm>
              <a:off x="6500826" y="2500306"/>
              <a:ext cx="20906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b="1" dirty="0" smtClean="0">
                  <a:solidFill>
                    <a:srgbClr val="66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" pitchFamily="18" charset="0"/>
                </a:rPr>
                <a:t>&gt; 100 km long baseline</a:t>
              </a:r>
              <a:endParaRPr kumimoji="1" lang="ja-JP" altLang="en-US" sz="14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29"/>
          <p:cNvGrpSpPr/>
          <p:nvPr/>
        </p:nvGrpSpPr>
        <p:grpSpPr>
          <a:xfrm>
            <a:off x="285720" y="1857364"/>
            <a:ext cx="4116387" cy="4824413"/>
            <a:chOff x="-142908" y="2033587"/>
            <a:chExt cx="4116387" cy="4824413"/>
          </a:xfrm>
        </p:grpSpPr>
        <p:pic>
          <p:nvPicPr>
            <p:cNvPr id="718853" name="Picture 5" descr="japan"/>
            <p:cNvPicPr>
              <a:picLocks noChangeAspect="1" noChangeArrowheads="1"/>
            </p:cNvPicPr>
            <p:nvPr/>
          </p:nvPicPr>
          <p:blipFill>
            <a:blip r:embed="rId3">
              <a:lum contrast="12000"/>
            </a:blip>
            <a:srcRect l="1421" t="2524" r="6944" b="3134"/>
            <a:stretch>
              <a:fillRect/>
            </a:stretch>
          </p:blipFill>
          <p:spPr bwMode="auto">
            <a:xfrm>
              <a:off x="-142908" y="2033587"/>
              <a:ext cx="4116387" cy="4824413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66"/>
              </a:solidFill>
              <a:miter lim="800000"/>
              <a:headEnd/>
              <a:tailEnd/>
            </a:ln>
          </p:spPr>
        </p:pic>
        <p:sp>
          <p:nvSpPr>
            <p:cNvPr id="20" name="テキスト ボックス 19"/>
            <p:cNvSpPr txBox="1"/>
            <p:nvPr/>
          </p:nvSpPr>
          <p:spPr>
            <a:xfrm>
              <a:off x="1517613" y="5832490"/>
              <a:ext cx="11047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Kamioka</a:t>
              </a:r>
              <a:endParaRPr kumimoji="1" lang="ja-JP" alt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" name="Line 10"/>
            <p:cNvSpPr>
              <a:spLocks noChangeShapeType="1"/>
            </p:cNvSpPr>
            <p:nvPr/>
          </p:nvSpPr>
          <p:spPr bwMode="auto">
            <a:xfrm flipV="1">
              <a:off x="2017679" y="5260986"/>
              <a:ext cx="45719" cy="642942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sysDot"/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18856" name="AutoShape 8"/>
            <p:cNvSpPr>
              <a:spLocks noChangeArrowheads="1"/>
            </p:cNvSpPr>
            <p:nvPr/>
          </p:nvSpPr>
          <p:spPr bwMode="auto">
            <a:xfrm>
              <a:off x="1928794" y="5033983"/>
              <a:ext cx="215900" cy="215900"/>
            </a:xfrm>
            <a:custGeom>
              <a:avLst/>
              <a:gdLst>
                <a:gd name="G0" fmla="+- 5400 0 0"/>
                <a:gd name="G1" fmla="+- 21600 0 5400"/>
                <a:gd name="G2" fmla="+- 21600 0 540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FF66"/>
            </a:solidFill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718861" name="AutoShape 13"/>
          <p:cNvSpPr>
            <a:spLocks noChangeArrowheads="1"/>
          </p:cNvSpPr>
          <p:nvPr/>
        </p:nvSpPr>
        <p:spPr bwMode="auto">
          <a:xfrm rot="-2697043">
            <a:off x="2602753" y="3493195"/>
            <a:ext cx="2930262" cy="28892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CC99FF"/>
          </a:solidFill>
          <a:ln w="9525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18862" name="Text Box 14"/>
          <p:cNvSpPr txBox="1">
            <a:spLocks noChangeArrowheads="1"/>
          </p:cNvSpPr>
          <p:nvPr/>
        </p:nvSpPr>
        <p:spPr bwMode="auto">
          <a:xfrm>
            <a:off x="5143504" y="1714488"/>
            <a:ext cx="3286148" cy="707886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ja-JP" sz="2000" b="0" dirty="0">
                <a:solidFill>
                  <a:srgbClr val="FFFF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70 GW </a:t>
            </a:r>
            <a:r>
              <a:rPr lang="en-US" altLang="ja-JP" sz="2000" b="0" dirty="0" smtClean="0">
                <a:solidFill>
                  <a:srgbClr val="FFFF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(~12 </a:t>
            </a:r>
            <a:r>
              <a:rPr lang="en-US" altLang="ja-JP" sz="2000" b="0" dirty="0">
                <a:solidFill>
                  <a:srgbClr val="FFFF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% of </a:t>
            </a:r>
            <a:r>
              <a:rPr lang="en-US" altLang="ja-JP" sz="2000" dirty="0" smtClean="0">
                <a:solidFill>
                  <a:srgbClr val="FFFF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global</a:t>
            </a:r>
            <a:endParaRPr lang="en-US" altLang="ja-JP" sz="2000" b="0" dirty="0">
              <a:solidFill>
                <a:srgbClr val="FFFF0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algn="ctr"/>
            <a:r>
              <a:rPr lang="en-US" altLang="ja-JP" sz="2000" dirty="0" smtClean="0">
                <a:solidFill>
                  <a:srgbClr val="FFFF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n</a:t>
            </a:r>
            <a:r>
              <a:rPr lang="en-US" altLang="ja-JP" sz="2000" b="0" dirty="0" smtClean="0">
                <a:solidFill>
                  <a:srgbClr val="FFFF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uclear power)</a:t>
            </a:r>
            <a:endParaRPr lang="en-US" altLang="ja-JP" sz="2000" b="0" dirty="0">
              <a:solidFill>
                <a:srgbClr val="FFFF0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grpSp>
        <p:nvGrpSpPr>
          <p:cNvPr id="40" name="グループ化 39"/>
          <p:cNvGrpSpPr/>
          <p:nvPr/>
        </p:nvGrpSpPr>
        <p:grpSpPr>
          <a:xfrm>
            <a:off x="1643042" y="785794"/>
            <a:ext cx="5783956" cy="461665"/>
            <a:chOff x="1643042" y="785794"/>
            <a:chExt cx="5783956" cy="461665"/>
          </a:xfrm>
        </p:grpSpPr>
        <p:sp>
          <p:nvSpPr>
            <p:cNvPr id="22" name="テキスト ボックス 21"/>
            <p:cNvSpPr txBox="1"/>
            <p:nvPr/>
          </p:nvSpPr>
          <p:spPr>
            <a:xfrm>
              <a:off x="1643042" y="785794"/>
              <a:ext cx="5783956" cy="461665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2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Nuclear reactors : very intensive sources of </a:t>
              </a:r>
              <a:r>
                <a:rPr lang="en-US" altLang="ja-JP" sz="24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itchFamily="18" charset="2"/>
                </a:rPr>
                <a:t>n</a:t>
              </a:r>
              <a:r>
                <a:rPr lang="en-US" altLang="ja-JP" sz="2400" baseline="-25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e</a:t>
              </a:r>
              <a:endParaRPr kumimoji="1" lang="ja-JP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cxnSp>
          <p:nvCxnSpPr>
            <p:cNvPr id="24" name="直線コネクタ 23"/>
            <p:cNvCxnSpPr/>
            <p:nvPr/>
          </p:nvCxnSpPr>
          <p:spPr>
            <a:xfrm>
              <a:off x="7000892" y="928670"/>
              <a:ext cx="214314" cy="158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8860" name="Oval 12"/>
          <p:cNvSpPr>
            <a:spLocks noChangeArrowheads="1"/>
          </p:cNvSpPr>
          <p:nvPr/>
        </p:nvSpPr>
        <p:spPr bwMode="auto">
          <a:xfrm>
            <a:off x="2000232" y="4572008"/>
            <a:ext cx="863600" cy="863600"/>
          </a:xfrm>
          <a:prstGeom prst="ellipse">
            <a:avLst/>
          </a:prstGeom>
          <a:solidFill>
            <a:srgbClr val="00FF00">
              <a:alpha val="0"/>
            </a:srgbClr>
          </a:solidFill>
          <a:ln w="254000">
            <a:solidFill>
              <a:srgbClr val="9900FF">
                <a:alpha val="42999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grpSp>
        <p:nvGrpSpPr>
          <p:cNvPr id="23" name="Group 25"/>
          <p:cNvGrpSpPr>
            <a:grpSpLocks/>
          </p:cNvGrpSpPr>
          <p:nvPr/>
        </p:nvGrpSpPr>
        <p:grpSpPr bwMode="auto">
          <a:xfrm>
            <a:off x="357185" y="2071157"/>
            <a:ext cx="2091380" cy="2490359"/>
            <a:chOff x="-211" y="934"/>
            <a:chExt cx="1646" cy="2029"/>
          </a:xfrm>
        </p:grpSpPr>
        <p:grpSp>
          <p:nvGrpSpPr>
            <p:cNvPr id="25" name="Group 22"/>
            <p:cNvGrpSpPr>
              <a:grpSpLocks/>
            </p:cNvGrpSpPr>
            <p:nvPr/>
          </p:nvGrpSpPr>
          <p:grpSpPr bwMode="auto">
            <a:xfrm>
              <a:off x="-211" y="934"/>
              <a:ext cx="1369" cy="1882"/>
              <a:chOff x="128" y="1070"/>
              <a:chExt cx="1369" cy="1882"/>
            </a:xfrm>
          </p:grpSpPr>
          <p:pic>
            <p:nvPicPr>
              <p:cNvPr id="27" name="Picture 20" descr="KashiwazakiKariba"/>
              <p:cNvPicPr>
                <a:picLocks noChangeAspect="1" noChangeArrowheads="1"/>
              </p:cNvPicPr>
              <p:nvPr/>
            </p:nvPicPr>
            <p:blipFill>
              <a:blip r:embed="rId4">
                <a:lum contrast="18000"/>
              </a:blip>
              <a:srcRect/>
              <a:stretch>
                <a:fillRect/>
              </a:stretch>
            </p:blipFill>
            <p:spPr bwMode="auto">
              <a:xfrm>
                <a:off x="128" y="1070"/>
                <a:ext cx="1369" cy="14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8" name="Text Box 21"/>
              <p:cNvSpPr txBox="1">
                <a:spLocks noChangeArrowheads="1"/>
              </p:cNvSpPr>
              <p:nvPr/>
            </p:nvSpPr>
            <p:spPr bwMode="auto">
              <a:xfrm>
                <a:off x="184" y="2526"/>
                <a:ext cx="1232" cy="426"/>
              </a:xfrm>
              <a:prstGeom prst="rect">
                <a:avLst/>
              </a:prstGeom>
              <a:solidFill>
                <a:srgbClr val="0033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sz="1400" dirty="0" err="1">
                    <a:solidFill>
                      <a:srgbClr val="66FFFF"/>
                    </a:solidFill>
                  </a:rPr>
                  <a:t>Kashiwazaki</a:t>
                </a:r>
                <a:r>
                  <a:rPr lang="en-US" altLang="ja-JP" sz="1400" dirty="0">
                    <a:solidFill>
                      <a:srgbClr val="66FFFF"/>
                    </a:solidFill>
                  </a:rPr>
                  <a:t> power</a:t>
                </a:r>
              </a:p>
              <a:p>
                <a:pPr algn="ctr"/>
                <a:r>
                  <a:rPr lang="en-US" altLang="ja-JP" sz="1400" dirty="0">
                    <a:solidFill>
                      <a:srgbClr val="66FFFF"/>
                    </a:solidFill>
                  </a:rPr>
                  <a:t> station : 24.3 GW</a:t>
                </a:r>
              </a:p>
            </p:txBody>
          </p:sp>
        </p:grpSp>
        <p:sp>
          <p:nvSpPr>
            <p:cNvPr id="26" name="AutoShape 24"/>
            <p:cNvSpPr>
              <a:spLocks noChangeArrowheads="1"/>
            </p:cNvSpPr>
            <p:nvPr/>
          </p:nvSpPr>
          <p:spPr bwMode="auto">
            <a:xfrm rot="3697397">
              <a:off x="854" y="2381"/>
              <a:ext cx="962" cy="201"/>
            </a:xfrm>
            <a:custGeom>
              <a:avLst/>
              <a:gdLst>
                <a:gd name="T0" fmla="*/ 476 w 21600"/>
                <a:gd name="T1" fmla="*/ 0 h 21600"/>
                <a:gd name="T2" fmla="*/ 0 w 21600"/>
                <a:gd name="T3" fmla="*/ 68 h 21600"/>
                <a:gd name="T4" fmla="*/ 476 w 21600"/>
                <a:gd name="T5" fmla="*/ 136 h 21600"/>
                <a:gd name="T6" fmla="*/ 635 w 21600"/>
                <a:gd name="T7" fmla="*/ 68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400 h 21600"/>
                <a:gd name="T14" fmla="*/ 18913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28575">
              <a:solidFill>
                <a:srgbClr val="00339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29" name="テキスト ボックス 28"/>
          <p:cNvSpPr txBox="1"/>
          <p:nvPr/>
        </p:nvSpPr>
        <p:spPr>
          <a:xfrm>
            <a:off x="928662" y="1285860"/>
            <a:ext cx="7436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latin typeface="Arial" pitchFamily="34" charset="0"/>
                <a:ea typeface="Arial Unicode MS" pitchFamily="50" charset="-128"/>
                <a:cs typeface="Arial" pitchFamily="34" charset="0"/>
              </a:rPr>
              <a:t>55  commercial nuclear power </a:t>
            </a:r>
            <a:r>
              <a:rPr lang="en-US" altLang="ja-JP" b="1" dirty="0" smtClean="0">
                <a:latin typeface="Arial" pitchFamily="34" charset="0"/>
                <a:ea typeface="Arial Unicode MS" pitchFamily="50" charset="-128"/>
                <a:cs typeface="Arial" pitchFamily="34" charset="0"/>
              </a:rPr>
              <a:t>reactors</a:t>
            </a:r>
            <a:r>
              <a:rPr kumimoji="1" lang="en-US" altLang="ja-JP" b="1" dirty="0" smtClean="0">
                <a:latin typeface="Arial" pitchFamily="34" charset="0"/>
                <a:ea typeface="Arial Unicode MS" pitchFamily="50" charset="-128"/>
                <a:cs typeface="Arial" pitchFamily="34" charset="0"/>
              </a:rPr>
              <a:t> : nominal output </a:t>
            </a:r>
            <a:r>
              <a:rPr lang="en-US" altLang="ja-JP" b="1" dirty="0" smtClean="0">
                <a:latin typeface="Arial" pitchFamily="34" charset="0"/>
                <a:ea typeface="Arial Unicode MS" pitchFamily="50" charset="-128"/>
                <a:cs typeface="Arial" pitchFamily="34" charset="0"/>
              </a:rPr>
              <a:t>~155</a:t>
            </a:r>
            <a:r>
              <a:rPr kumimoji="1" lang="en-US" altLang="ja-JP" b="1" dirty="0" smtClean="0">
                <a:latin typeface="Arial" pitchFamily="34" charset="0"/>
                <a:ea typeface="Arial Unicode MS" pitchFamily="50" charset="-128"/>
                <a:cs typeface="Arial" pitchFamily="34" charset="0"/>
              </a:rPr>
              <a:t> GW </a:t>
            </a:r>
            <a:endParaRPr kumimoji="1" lang="ja-JP" altLang="en-US" b="1" dirty="0">
              <a:latin typeface="Arial" pitchFamily="34" charset="0"/>
              <a:ea typeface="Arial Unicode MS" pitchFamily="50" charset="-128"/>
              <a:cs typeface="Arial" pitchFamily="34" charset="0"/>
            </a:endParaRPr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0" y="0"/>
            <a:ext cx="60007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2800" b="1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  <a:ea typeface="HG創英角ｺﾞｼｯｸUB" pitchFamily="49" charset="-128"/>
              </a:rPr>
              <a:t>2. </a:t>
            </a:r>
            <a:r>
              <a:rPr lang="en-US" altLang="ja-JP" sz="2800" b="1" u="sng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  <a:ea typeface="HG創英角ｺﾞｼｯｸUB" pitchFamily="49" charset="-128"/>
              </a:rPr>
              <a:t>Reactor Neutrinos</a:t>
            </a:r>
          </a:p>
        </p:txBody>
      </p:sp>
      <p:pic>
        <p:nvPicPr>
          <p:cNvPr id="30" name="図 29" descr="Fig-2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714751"/>
            <a:ext cx="4357718" cy="3004847"/>
          </a:xfrm>
          <a:prstGeom prst="rect">
            <a:avLst/>
          </a:prstGeom>
        </p:spPr>
      </p:pic>
      <p:grpSp>
        <p:nvGrpSpPr>
          <p:cNvPr id="39" name="グループ化 38"/>
          <p:cNvGrpSpPr/>
          <p:nvPr/>
        </p:nvGrpSpPr>
        <p:grpSpPr>
          <a:xfrm>
            <a:off x="6143636" y="4071942"/>
            <a:ext cx="2196719" cy="2000264"/>
            <a:chOff x="6143636" y="4071942"/>
            <a:chExt cx="2196719" cy="2000264"/>
          </a:xfrm>
        </p:grpSpPr>
        <p:sp>
          <p:nvSpPr>
            <p:cNvPr id="32" name="テキスト ボックス 31"/>
            <p:cNvSpPr txBox="1"/>
            <p:nvPr/>
          </p:nvSpPr>
          <p:spPr>
            <a:xfrm>
              <a:off x="6143636" y="4071942"/>
              <a:ext cx="213750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b="1" dirty="0" smtClean="0">
                  <a:solidFill>
                    <a:srgbClr val="99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Korean reactors : 3.2 %</a:t>
              </a:r>
            </a:p>
            <a:p>
              <a:r>
                <a:rPr lang="en-US" altLang="ja-JP" sz="1600" b="1" dirty="0" smtClean="0">
                  <a:solidFill>
                    <a:srgbClr val="99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(World + Research)</a:t>
              </a:r>
            </a:p>
            <a:p>
              <a:r>
                <a:rPr lang="en-US" altLang="ja-JP" sz="1600" b="1" dirty="0" smtClean="0">
                  <a:solidFill>
                    <a:srgbClr val="99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reactors </a:t>
              </a:r>
              <a:r>
                <a:rPr kumimoji="1" lang="en-US" altLang="ja-JP" sz="1600" b="1" dirty="0" smtClean="0">
                  <a:solidFill>
                    <a:srgbClr val="99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 0.96 %</a:t>
              </a:r>
              <a:endParaRPr kumimoji="1" lang="ja-JP" altLang="en-US" sz="1600" b="1" dirty="0">
                <a:solidFill>
                  <a:srgbClr val="99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31" name="図 30" descr="Decowski 6.jpg"/>
            <p:cNvPicPr>
              <a:picLocks noChangeAspect="1"/>
            </p:cNvPicPr>
            <p:nvPr/>
          </p:nvPicPr>
          <p:blipFill>
            <a:blip r:embed="rId6" cstate="print">
              <a:lum contrast="10000"/>
            </a:blip>
            <a:srcRect l="67335" t="75001" r="5411" b="8333"/>
            <a:stretch>
              <a:fillRect/>
            </a:stretch>
          </p:blipFill>
          <p:spPr>
            <a:xfrm>
              <a:off x="6215074" y="5072074"/>
              <a:ext cx="2125281" cy="1000132"/>
            </a:xfrm>
            <a:prstGeom prst="rect">
              <a:avLst/>
            </a:prstGeom>
          </p:spPr>
        </p:pic>
      </p:grpSp>
      <p:sp>
        <p:nvSpPr>
          <p:cNvPr id="36" name="Text Box 14"/>
          <p:cNvSpPr txBox="1">
            <a:spLocks noChangeArrowheads="1"/>
          </p:cNvSpPr>
          <p:nvPr/>
        </p:nvSpPr>
        <p:spPr bwMode="auto">
          <a:xfrm>
            <a:off x="5143504" y="2428868"/>
            <a:ext cx="3286148" cy="707886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ja-JP" sz="2000" dirty="0" smtClean="0">
                <a:solidFill>
                  <a:srgbClr val="FFFF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at</a:t>
            </a:r>
          </a:p>
          <a:p>
            <a:pPr algn="ctr"/>
            <a:r>
              <a:rPr lang="en-US" altLang="ja-JP" sz="2000" b="0" dirty="0" smtClean="0">
                <a:solidFill>
                  <a:srgbClr val="FFFF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L ~ (175 ± 35) km</a:t>
            </a:r>
            <a:endParaRPr lang="en-US" altLang="ja-JP" sz="2000" b="0" dirty="0">
              <a:solidFill>
                <a:srgbClr val="FFFF0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grpSp>
        <p:nvGrpSpPr>
          <p:cNvPr id="38" name="グループ化 37"/>
          <p:cNvGrpSpPr/>
          <p:nvPr/>
        </p:nvGrpSpPr>
        <p:grpSpPr>
          <a:xfrm>
            <a:off x="5500694" y="3214686"/>
            <a:ext cx="3071834" cy="1000132"/>
            <a:chOff x="5500694" y="3214686"/>
            <a:chExt cx="3071834" cy="1000132"/>
          </a:xfrm>
        </p:grpSpPr>
        <p:sp>
          <p:nvSpPr>
            <p:cNvPr id="718858" name="Line 10"/>
            <p:cNvSpPr>
              <a:spLocks noChangeShapeType="1"/>
            </p:cNvSpPr>
            <p:nvPr/>
          </p:nvSpPr>
          <p:spPr bwMode="auto">
            <a:xfrm flipH="1">
              <a:off x="5643570" y="3571876"/>
              <a:ext cx="214314" cy="642942"/>
            </a:xfrm>
            <a:prstGeom prst="line">
              <a:avLst/>
            </a:prstGeom>
            <a:noFill/>
            <a:ln w="38100">
              <a:solidFill>
                <a:srgbClr val="9900FF"/>
              </a:solidFill>
              <a:prstDash val="sysDot"/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7" name="テキスト ボックス 36"/>
            <p:cNvSpPr txBox="1"/>
            <p:nvPr/>
          </p:nvSpPr>
          <p:spPr>
            <a:xfrm>
              <a:off x="5500694" y="3214686"/>
              <a:ext cx="30718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b="1" dirty="0" smtClean="0">
                  <a:solidFill>
                    <a:srgbClr val="66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</a:t>
              </a:r>
              <a:r>
                <a:rPr kumimoji="1" lang="en-US" altLang="ja-JP" b="1" dirty="0" smtClean="0">
                  <a:solidFill>
                    <a:srgbClr val="66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ffective baseline : </a:t>
              </a:r>
              <a:r>
                <a:rPr kumimoji="1" lang="en-US" altLang="ja-JP" b="1" dirty="0" smtClean="0">
                  <a:solidFill>
                    <a:srgbClr val="66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~</a:t>
              </a:r>
              <a:r>
                <a:rPr kumimoji="1" lang="en-US" altLang="ja-JP" b="1" dirty="0" smtClean="0">
                  <a:solidFill>
                    <a:srgbClr val="66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180 km</a:t>
              </a:r>
              <a:endParaRPr kumimoji="1" lang="ja-JP" altLang="en-US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8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18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18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861" grpId="0" animBg="1"/>
      <p:bldP spid="718862" grpId="0" animBg="1"/>
      <p:bldP spid="718860" grpId="0" animBg="1"/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1" y="142852"/>
            <a:ext cx="70008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ja-JP" sz="2400" b="1" u="sng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</a:rPr>
              <a:t>Reactor Records from Power Companies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179388" y="1916113"/>
            <a:ext cx="4459287" cy="3698875"/>
            <a:chOff x="113" y="1207"/>
            <a:chExt cx="2809" cy="2330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113" y="1207"/>
              <a:ext cx="2809" cy="2197"/>
              <a:chOff x="194" y="1485"/>
              <a:chExt cx="2809" cy="2197"/>
            </a:xfrm>
          </p:grpSpPr>
          <p:pic>
            <p:nvPicPr>
              <p:cNvPr id="30724" name="Picture 4" descr="Thermal"/>
              <p:cNvPicPr>
                <a:picLocks noChangeAspect="1" noChangeArrowheads="1"/>
              </p:cNvPicPr>
              <p:nvPr/>
            </p:nvPicPr>
            <p:blipFill>
              <a:blip r:embed="rId2">
                <a:lum contrast="20000"/>
              </a:blip>
              <a:srcRect/>
              <a:stretch>
                <a:fillRect/>
              </a:stretch>
            </p:blipFill>
            <p:spPr bwMode="auto">
              <a:xfrm>
                <a:off x="194" y="1485"/>
                <a:ext cx="2809" cy="2197"/>
              </a:xfrm>
              <a:prstGeom prst="rect">
                <a:avLst/>
              </a:prstGeom>
              <a:noFill/>
            </p:spPr>
          </p:pic>
          <p:sp>
            <p:nvSpPr>
              <p:cNvPr id="30725" name="Rectangle 5"/>
              <p:cNvSpPr>
                <a:spLocks noChangeArrowheads="1"/>
              </p:cNvSpPr>
              <p:nvPr/>
            </p:nvSpPr>
            <p:spPr bwMode="auto">
              <a:xfrm>
                <a:off x="486" y="1710"/>
                <a:ext cx="2286" cy="1716"/>
              </a:xfrm>
              <a:prstGeom prst="rect">
                <a:avLst/>
              </a:prstGeom>
              <a:noFill/>
              <a:ln w="28575">
                <a:solidFill>
                  <a:srgbClr val="0000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30726" name="Text Box 6"/>
            <p:cNvSpPr txBox="1">
              <a:spLocks noChangeArrowheads="1"/>
            </p:cNvSpPr>
            <p:nvPr/>
          </p:nvSpPr>
          <p:spPr bwMode="auto">
            <a:xfrm>
              <a:off x="476" y="1207"/>
              <a:ext cx="103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1600">
                  <a:solidFill>
                    <a:srgbClr val="000066"/>
                  </a:solidFill>
                </a:rPr>
                <a:t>Thermal Power</a:t>
              </a:r>
            </a:p>
          </p:txBody>
        </p:sp>
        <p:sp>
          <p:nvSpPr>
            <p:cNvPr id="30728" name="Text Box 8"/>
            <p:cNvSpPr txBox="1">
              <a:spLocks noChangeArrowheads="1"/>
            </p:cNvSpPr>
            <p:nvPr/>
          </p:nvSpPr>
          <p:spPr bwMode="auto">
            <a:xfrm>
              <a:off x="431" y="3249"/>
              <a:ext cx="54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2400">
                  <a:solidFill>
                    <a:srgbClr val="660066"/>
                  </a:solidFill>
                  <a:ea typeface="HG創英角ﾎﾟｯﾌﾟ体" pitchFamily="49" charset="-128"/>
                </a:rPr>
                <a:t>2002</a:t>
              </a:r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2484438" y="2924175"/>
            <a:ext cx="6456362" cy="3933825"/>
            <a:chOff x="1565" y="1842"/>
            <a:chExt cx="4067" cy="2478"/>
          </a:xfrm>
        </p:grpSpPr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2813" y="1842"/>
              <a:ext cx="2819" cy="2358"/>
              <a:chOff x="2922" y="1320"/>
              <a:chExt cx="2507" cy="2230"/>
            </a:xfrm>
          </p:grpSpPr>
          <p:pic>
            <p:nvPicPr>
              <p:cNvPr id="30732" name="Picture 12" descr="FissionR"/>
              <p:cNvPicPr>
                <a:picLocks noChangeAspect="1" noChangeArrowheads="1"/>
              </p:cNvPicPr>
              <p:nvPr/>
            </p:nvPicPr>
            <p:blipFill>
              <a:blip r:embed="rId3">
                <a:lum contrast="30000"/>
              </a:blip>
              <a:srcRect/>
              <a:stretch>
                <a:fillRect/>
              </a:stretch>
            </p:blipFill>
            <p:spPr bwMode="auto">
              <a:xfrm>
                <a:off x="2922" y="1320"/>
                <a:ext cx="2507" cy="2230"/>
              </a:xfrm>
              <a:prstGeom prst="rect">
                <a:avLst/>
              </a:prstGeom>
              <a:noFill/>
            </p:spPr>
          </p:pic>
          <p:sp>
            <p:nvSpPr>
              <p:cNvPr id="30733" name="Rectangle 13"/>
              <p:cNvSpPr>
                <a:spLocks noChangeArrowheads="1"/>
              </p:cNvSpPr>
              <p:nvPr/>
            </p:nvSpPr>
            <p:spPr bwMode="auto">
              <a:xfrm>
                <a:off x="3144" y="1548"/>
                <a:ext cx="2280" cy="1710"/>
              </a:xfrm>
              <a:prstGeom prst="rect">
                <a:avLst/>
              </a:prstGeom>
              <a:noFill/>
              <a:ln w="28575">
                <a:solidFill>
                  <a:srgbClr val="0000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30734" name="AutoShape 14"/>
            <p:cNvSpPr>
              <a:spLocks noChangeArrowheads="1"/>
            </p:cNvSpPr>
            <p:nvPr/>
          </p:nvSpPr>
          <p:spPr bwMode="auto">
            <a:xfrm rot="-2933338">
              <a:off x="2031" y="2919"/>
              <a:ext cx="537" cy="1469"/>
            </a:xfrm>
            <a:prstGeom prst="curvedRightArrow">
              <a:avLst>
                <a:gd name="adj1" fmla="val 35892"/>
                <a:gd name="adj2" fmla="val 89742"/>
                <a:gd name="adj3" fmla="val 33333"/>
              </a:avLst>
            </a:prstGeom>
            <a:solidFill>
              <a:srgbClr val="CC66FF"/>
            </a:solidFill>
            <a:ln w="28575">
              <a:solidFill>
                <a:srgbClr val="6600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735" name="Text Box 15"/>
            <p:cNvSpPr txBox="1">
              <a:spLocks noChangeArrowheads="1"/>
            </p:cNvSpPr>
            <p:nvPr/>
          </p:nvSpPr>
          <p:spPr bwMode="auto">
            <a:xfrm>
              <a:off x="4059" y="4032"/>
              <a:ext cx="544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2400">
                  <a:solidFill>
                    <a:srgbClr val="660066"/>
                  </a:solidFill>
                  <a:ea typeface="HG創英角ﾎﾟｯﾌﾟ体" pitchFamily="49" charset="-128"/>
                </a:rPr>
                <a:t>2002</a:t>
              </a:r>
            </a:p>
          </p:txBody>
        </p:sp>
      </p:grpSp>
      <p:sp>
        <p:nvSpPr>
          <p:cNvPr id="30736" name="Text Box 16"/>
          <p:cNvSpPr txBox="1">
            <a:spLocks noChangeArrowheads="1"/>
          </p:cNvSpPr>
          <p:nvPr/>
        </p:nvSpPr>
        <p:spPr bwMode="auto">
          <a:xfrm>
            <a:off x="2143108" y="1071546"/>
            <a:ext cx="5072098" cy="707886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ja-JP" sz="2000" dirty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thermal power generation, fuel burn-up, </a:t>
            </a:r>
            <a:endParaRPr lang="en-US" altLang="ja-JP" sz="2000" dirty="0" smtClean="0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altLang="ja-JP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fuel </a:t>
            </a:r>
            <a:r>
              <a:rPr lang="en-US" altLang="ja-JP" sz="2000" dirty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exchange and </a:t>
            </a:r>
            <a:r>
              <a:rPr lang="en-US" altLang="ja-JP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enrichment</a:t>
            </a:r>
            <a:endParaRPr lang="en-US" altLang="ja-JP" sz="2000" dirty="0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5000626" y="2357430"/>
            <a:ext cx="3857373" cy="400050"/>
            <a:chOff x="3016" y="1480"/>
            <a:chExt cx="2451" cy="252"/>
          </a:xfrm>
        </p:grpSpPr>
        <p:sp>
          <p:nvSpPr>
            <p:cNvPr id="30739" name="Text Box 19"/>
            <p:cNvSpPr txBox="1">
              <a:spLocks noChangeArrowheads="1"/>
            </p:cNvSpPr>
            <p:nvPr/>
          </p:nvSpPr>
          <p:spPr bwMode="auto">
            <a:xfrm>
              <a:off x="3016" y="1480"/>
              <a:ext cx="2451" cy="252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dirty="0">
                  <a:solidFill>
                    <a:srgbClr val="FF0000"/>
                  </a:solidFill>
                </a:rPr>
                <a:t>99.9% of </a:t>
              </a:r>
              <a:r>
                <a:rPr lang="en-US" altLang="ja-JP" sz="2000" dirty="0">
                  <a:solidFill>
                    <a:srgbClr val="FF0000"/>
                  </a:solidFill>
                  <a:latin typeface="Symbol" pitchFamily="18" charset="2"/>
                </a:rPr>
                <a:t>n</a:t>
              </a:r>
              <a:r>
                <a:rPr lang="en-US" altLang="ja-JP" baseline="-25000" dirty="0">
                  <a:solidFill>
                    <a:srgbClr val="FF0000"/>
                  </a:solidFill>
                </a:rPr>
                <a:t>e </a:t>
              </a:r>
              <a:r>
                <a:rPr lang="en-US" altLang="ja-JP" dirty="0">
                  <a:solidFill>
                    <a:srgbClr val="FF0000"/>
                  </a:solidFill>
                </a:rPr>
                <a:t>from </a:t>
              </a:r>
              <a:r>
                <a:rPr lang="en-US" altLang="ja-JP" baseline="30000" dirty="0">
                  <a:solidFill>
                    <a:srgbClr val="FF0000"/>
                  </a:solidFill>
                </a:rPr>
                <a:t>235,238</a:t>
              </a:r>
              <a:r>
                <a:rPr lang="en-US" altLang="ja-JP" dirty="0">
                  <a:solidFill>
                    <a:srgbClr val="FF0000"/>
                  </a:solidFill>
                </a:rPr>
                <a:t>U and </a:t>
              </a:r>
              <a:r>
                <a:rPr lang="en-US" altLang="ja-JP" baseline="30000" dirty="0">
                  <a:solidFill>
                    <a:srgbClr val="FF0000"/>
                  </a:solidFill>
                </a:rPr>
                <a:t>239,241</a:t>
              </a:r>
              <a:r>
                <a:rPr lang="en-US" altLang="ja-JP" dirty="0">
                  <a:solidFill>
                    <a:srgbClr val="FF0000"/>
                  </a:solidFill>
                </a:rPr>
                <a:t>Pu</a:t>
              </a:r>
            </a:p>
          </p:txBody>
        </p:sp>
        <p:sp>
          <p:nvSpPr>
            <p:cNvPr id="30740" name="Line 20"/>
            <p:cNvSpPr>
              <a:spLocks noChangeShapeType="1"/>
            </p:cNvSpPr>
            <p:nvPr/>
          </p:nvSpPr>
          <p:spPr bwMode="auto">
            <a:xfrm>
              <a:off x="3696" y="1525"/>
              <a:ext cx="91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ja-JP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グループ化 9"/>
          <p:cNvGrpSpPr/>
          <p:nvPr/>
        </p:nvGrpSpPr>
        <p:grpSpPr>
          <a:xfrm>
            <a:off x="-142908" y="1285860"/>
            <a:ext cx="5715040" cy="4412260"/>
            <a:chOff x="214282" y="1785926"/>
            <a:chExt cx="5715040" cy="4412260"/>
          </a:xfrm>
        </p:grpSpPr>
        <p:pic>
          <p:nvPicPr>
            <p:cNvPr id="31746" name="Picture 2" descr="核燃料比ー距離"/>
            <p:cNvPicPr>
              <a:picLocks noChangeAspect="1" noChangeArrowheads="1"/>
            </p:cNvPicPr>
            <p:nvPr/>
          </p:nvPicPr>
          <p:blipFill>
            <a:blip r:embed="rId3" cstate="print">
              <a:lum contrast="30000"/>
            </a:blip>
            <a:srcRect/>
            <a:stretch>
              <a:fillRect/>
            </a:stretch>
          </p:blipFill>
          <p:spPr bwMode="auto">
            <a:xfrm>
              <a:off x="214282" y="1785926"/>
              <a:ext cx="5715040" cy="4412260"/>
            </a:xfrm>
            <a:prstGeom prst="rect">
              <a:avLst/>
            </a:prstGeom>
            <a:noFill/>
          </p:spPr>
        </p:pic>
        <p:sp>
          <p:nvSpPr>
            <p:cNvPr id="31766" name="Text Box 22"/>
            <p:cNvSpPr txBox="1">
              <a:spLocks noChangeArrowheads="1"/>
            </p:cNvSpPr>
            <p:nvPr/>
          </p:nvSpPr>
          <p:spPr bwMode="auto">
            <a:xfrm>
              <a:off x="1928794" y="2928934"/>
              <a:ext cx="63193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b="1" baseline="30000" dirty="0">
                  <a:ea typeface="HG創英角ﾎﾟｯﾌﾟ体" pitchFamily="49" charset="-128"/>
                </a:rPr>
                <a:t>235</a:t>
              </a:r>
              <a:r>
                <a:rPr lang="en-US" altLang="ja-JP" b="1" dirty="0">
                  <a:ea typeface="HG創英角ﾎﾟｯﾌﾟ体" pitchFamily="49" charset="-128"/>
                </a:rPr>
                <a:t>U</a:t>
              </a:r>
            </a:p>
          </p:txBody>
        </p:sp>
        <p:sp>
          <p:nvSpPr>
            <p:cNvPr id="31767" name="Text Box 23"/>
            <p:cNvSpPr txBox="1">
              <a:spLocks noChangeArrowheads="1"/>
            </p:cNvSpPr>
            <p:nvPr/>
          </p:nvSpPr>
          <p:spPr bwMode="auto">
            <a:xfrm>
              <a:off x="2000232" y="4000504"/>
              <a:ext cx="76532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b="1" baseline="30000" dirty="0">
                  <a:solidFill>
                    <a:srgbClr val="00FF00"/>
                  </a:solidFill>
                  <a:ea typeface="HG創英角ﾎﾟｯﾌﾟ体" pitchFamily="49" charset="-128"/>
                </a:rPr>
                <a:t>239</a:t>
              </a:r>
              <a:r>
                <a:rPr lang="en-US" altLang="ja-JP" b="1" dirty="0">
                  <a:solidFill>
                    <a:srgbClr val="00FF00"/>
                  </a:solidFill>
                  <a:ea typeface="HG創英角ﾎﾟｯﾌﾟ体" pitchFamily="49" charset="-128"/>
                </a:rPr>
                <a:t>Pu</a:t>
              </a:r>
            </a:p>
          </p:txBody>
        </p:sp>
        <p:sp>
          <p:nvSpPr>
            <p:cNvPr id="31768" name="Text Box 24"/>
            <p:cNvSpPr txBox="1">
              <a:spLocks noChangeArrowheads="1"/>
            </p:cNvSpPr>
            <p:nvPr/>
          </p:nvSpPr>
          <p:spPr bwMode="auto">
            <a:xfrm>
              <a:off x="2214546" y="4643446"/>
              <a:ext cx="63193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b="1" baseline="30000" dirty="0">
                  <a:solidFill>
                    <a:srgbClr val="FF33CC"/>
                  </a:solidFill>
                  <a:ea typeface="HG創英角ﾎﾟｯﾌﾟ体" pitchFamily="49" charset="-128"/>
                </a:rPr>
                <a:t>238</a:t>
              </a:r>
              <a:r>
                <a:rPr lang="en-US" altLang="ja-JP" b="1" dirty="0">
                  <a:solidFill>
                    <a:srgbClr val="FF33CC"/>
                  </a:solidFill>
                  <a:ea typeface="HG創英角ﾎﾟｯﾌﾟ体" pitchFamily="49" charset="-128"/>
                </a:rPr>
                <a:t>U</a:t>
              </a:r>
            </a:p>
          </p:txBody>
        </p:sp>
        <p:sp>
          <p:nvSpPr>
            <p:cNvPr id="31769" name="Text Box 25"/>
            <p:cNvSpPr txBox="1">
              <a:spLocks noChangeArrowheads="1"/>
            </p:cNvSpPr>
            <p:nvPr/>
          </p:nvSpPr>
          <p:spPr bwMode="auto">
            <a:xfrm>
              <a:off x="2786050" y="4929198"/>
              <a:ext cx="76532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b="1" baseline="30000" dirty="0">
                  <a:solidFill>
                    <a:srgbClr val="3333FF"/>
                  </a:solidFill>
                  <a:ea typeface="HG創英角ﾎﾟｯﾌﾟ体" pitchFamily="49" charset="-128"/>
                </a:rPr>
                <a:t>241</a:t>
              </a:r>
              <a:r>
                <a:rPr lang="en-US" altLang="ja-JP" b="1" dirty="0">
                  <a:solidFill>
                    <a:srgbClr val="3333FF"/>
                  </a:solidFill>
                  <a:ea typeface="HG創英角ﾎﾟｯﾌﾟ体" pitchFamily="49" charset="-128"/>
                </a:rPr>
                <a:t>Pu</a:t>
              </a:r>
            </a:p>
          </p:txBody>
        </p:sp>
      </p:grpSp>
      <p:sp>
        <p:nvSpPr>
          <p:cNvPr id="31764" name="Text Box 20"/>
          <p:cNvSpPr txBox="1">
            <a:spLocks noChangeArrowheads="1"/>
          </p:cNvSpPr>
          <p:nvPr/>
        </p:nvSpPr>
        <p:spPr bwMode="auto">
          <a:xfrm>
            <a:off x="2428860" y="1000108"/>
            <a:ext cx="4071966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ja-JP" sz="2000" b="1" dirty="0">
                <a:solidFill>
                  <a:srgbClr val="0000FF"/>
                </a:solidFill>
                <a:latin typeface="Times New Roman" pitchFamily="18" charset="0"/>
                <a:ea typeface="HG創英角ﾎﾟｯﾌﾟ体" pitchFamily="49" charset="-128"/>
              </a:rPr>
              <a:t>March 9, 2002 – January 11, 2004 </a:t>
            </a:r>
          </a:p>
        </p:txBody>
      </p:sp>
      <p:pic>
        <p:nvPicPr>
          <p:cNvPr id="9" name="Picture 5" descr="neutrino_spectrum"/>
          <p:cNvPicPr>
            <a:picLocks noChangeAspect="1" noChangeArrowheads="1"/>
          </p:cNvPicPr>
          <p:nvPr/>
        </p:nvPicPr>
        <p:blipFill>
          <a:blip r:embed="rId4">
            <a:lum contrast="18000"/>
          </a:blip>
          <a:srcRect/>
          <a:stretch>
            <a:fillRect/>
          </a:stretch>
        </p:blipFill>
        <p:spPr bwMode="auto">
          <a:xfrm rot="5400000">
            <a:off x="5448448" y="2552552"/>
            <a:ext cx="3390638" cy="4714907"/>
          </a:xfrm>
          <a:prstGeom prst="rect">
            <a:avLst/>
          </a:prstGeom>
          <a:noFill/>
        </p:spPr>
      </p:pic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0" y="0"/>
            <a:ext cx="7000924" cy="80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anchor="ctr"/>
          <a:lstStyle/>
          <a:p>
            <a:pPr algn="ctr"/>
            <a:r>
              <a:rPr lang="en-US" altLang="ja-JP" sz="2400" b="1" u="sng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  <a:ea typeface="HG創英角ﾎﾟｯﾌﾟ体" pitchFamily="49" charset="-128"/>
              </a:rPr>
              <a:t>Fission Yields </a:t>
            </a:r>
            <a:r>
              <a:rPr lang="en-US" altLang="ja-JP" sz="2400" b="1" u="sng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  <a:ea typeface="HG創英角ﾎﾟｯﾌﾟ体" pitchFamily="49" charset="-128"/>
              </a:rPr>
              <a:t>&amp; </a:t>
            </a:r>
            <a:r>
              <a:rPr lang="en-US" altLang="ja-JP" sz="2800" b="1" u="sng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ea typeface="HG創英角ﾎﾟｯﾌﾟ体" pitchFamily="49" charset="-128"/>
              </a:rPr>
              <a:t>n</a:t>
            </a:r>
            <a:r>
              <a:rPr lang="en-US" altLang="ja-JP" sz="2400" b="1" u="sng" baseline="-250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  <a:ea typeface="HG創英角ﾎﾟｯﾌﾟ体" pitchFamily="49" charset="-128"/>
              </a:rPr>
              <a:t>e</a:t>
            </a:r>
            <a:r>
              <a:rPr lang="en-US" altLang="ja-JP" sz="2400" b="1" u="sng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  <a:ea typeface="HG創英角ﾎﾟｯﾌﾟ体" pitchFamily="49" charset="-128"/>
              </a:rPr>
              <a:t> Energy Spectrum</a:t>
            </a:r>
            <a:endParaRPr lang="en-US" altLang="ja-JP" sz="2400" b="1" u="sng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itchFamily="18" charset="0"/>
              <a:ea typeface="HG創英角ﾎﾟｯﾌﾟ体" pitchFamily="49" charset="-128"/>
            </a:endParaRPr>
          </a:p>
        </p:txBody>
      </p:sp>
      <p:cxnSp>
        <p:nvCxnSpPr>
          <p:cNvPr id="12" name="直線コネクタ 11"/>
          <p:cNvCxnSpPr/>
          <p:nvPr/>
        </p:nvCxnSpPr>
        <p:spPr>
          <a:xfrm>
            <a:off x="3214678" y="285728"/>
            <a:ext cx="214314" cy="1588"/>
          </a:xfrm>
          <a:prstGeom prst="line">
            <a:avLst/>
          </a:prstGeom>
          <a:ln w="28575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642910" y="1500174"/>
            <a:ext cx="4057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</a:t>
            </a:r>
            <a:r>
              <a:rPr kumimoji="1" lang="en-US" altLang="ja-JP" b="1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ission yields for 4 fissile elements</a:t>
            </a:r>
            <a:endParaRPr kumimoji="1" lang="ja-JP" altLang="en-US" b="1" dirty="0"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189071" y="2786058"/>
            <a:ext cx="3954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b="1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Reactor neutrino energy spectrum</a:t>
            </a:r>
          </a:p>
          <a:p>
            <a:pPr algn="ctr"/>
            <a:r>
              <a:rPr lang="en-US" altLang="ja-JP" b="1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</a:t>
            </a:r>
            <a:r>
              <a:rPr kumimoji="1" lang="en-US" altLang="ja-JP" b="1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 Kamioka</a:t>
            </a:r>
            <a:endParaRPr kumimoji="1" lang="ja-JP" altLang="en-US" b="1" dirty="0"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14282" y="142852"/>
            <a:ext cx="78581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2400" b="1" u="sng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  <a:ea typeface="HG創英角ｺﾞｼｯｸUB" pitchFamily="49" charset="-128"/>
              </a:rPr>
              <a:t>Reactor Operation Histories</a:t>
            </a:r>
          </a:p>
        </p:txBody>
      </p:sp>
      <p:pic>
        <p:nvPicPr>
          <p:cNvPr id="30" name="図 29" descr="Fig-09-a.jpg"/>
          <p:cNvPicPr>
            <a:picLocks noChangeAspect="1"/>
          </p:cNvPicPr>
          <p:nvPr/>
        </p:nvPicPr>
        <p:blipFill>
          <a:blip r:embed="rId2">
            <a:lum contrast="20000"/>
          </a:blip>
          <a:srcRect l="4113" t="39583" r="6528" b="11458"/>
          <a:stretch>
            <a:fillRect/>
          </a:stretch>
        </p:blipFill>
        <p:spPr>
          <a:xfrm>
            <a:off x="428596" y="928670"/>
            <a:ext cx="7929618" cy="3143272"/>
          </a:xfrm>
          <a:prstGeom prst="rect">
            <a:avLst/>
          </a:prstGeom>
        </p:spPr>
      </p:pic>
      <p:grpSp>
        <p:nvGrpSpPr>
          <p:cNvPr id="34" name="グループ化 33"/>
          <p:cNvGrpSpPr/>
          <p:nvPr/>
        </p:nvGrpSpPr>
        <p:grpSpPr>
          <a:xfrm>
            <a:off x="1357290" y="2500306"/>
            <a:ext cx="1284464" cy="400110"/>
            <a:chOff x="1500166" y="2643182"/>
            <a:chExt cx="1284464" cy="400110"/>
          </a:xfrm>
        </p:grpSpPr>
        <p:sp>
          <p:nvSpPr>
            <p:cNvPr id="23" name="右矢印 22"/>
            <p:cNvSpPr/>
            <p:nvPr/>
          </p:nvSpPr>
          <p:spPr>
            <a:xfrm>
              <a:off x="1500166" y="2736080"/>
              <a:ext cx="605452" cy="214314"/>
            </a:xfrm>
            <a:prstGeom prst="rightArrow">
              <a:avLst/>
            </a:prstGeom>
            <a:solidFill>
              <a:srgbClr val="CC99FF"/>
            </a:solidFill>
            <a:ln>
              <a:solidFill>
                <a:srgbClr val="66006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2143108" y="2643182"/>
              <a:ext cx="6415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i="1" dirty="0" smtClean="0">
                  <a:solidFill>
                    <a:srgbClr val="000066"/>
                  </a:solidFill>
                  <a:latin typeface="Bodoni MT Black" pitchFamily="18" charset="0"/>
                </a:rPr>
                <a:t>KL1</a:t>
              </a:r>
              <a:endParaRPr kumimoji="1" lang="ja-JP" altLang="en-US" sz="2000" b="1" i="1" dirty="0">
                <a:solidFill>
                  <a:srgbClr val="000066"/>
                </a:solidFill>
                <a:latin typeface="Bodoni MT Black" pitchFamily="18" charset="0"/>
              </a:endParaRPr>
            </a:p>
          </p:txBody>
        </p:sp>
      </p:grpSp>
      <p:grpSp>
        <p:nvGrpSpPr>
          <p:cNvPr id="40" name="グループ化 39"/>
          <p:cNvGrpSpPr/>
          <p:nvPr/>
        </p:nvGrpSpPr>
        <p:grpSpPr>
          <a:xfrm>
            <a:off x="928662" y="4286256"/>
            <a:ext cx="8215338" cy="661720"/>
            <a:chOff x="928662" y="4357694"/>
            <a:chExt cx="8215338" cy="661720"/>
          </a:xfrm>
        </p:grpSpPr>
        <p:sp>
          <p:nvSpPr>
            <p:cNvPr id="25" name="テキスト ボックス 24"/>
            <p:cNvSpPr txBox="1"/>
            <p:nvPr/>
          </p:nvSpPr>
          <p:spPr>
            <a:xfrm>
              <a:off x="1575848" y="4373083"/>
              <a:ext cx="75681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b="1" dirty="0" smtClean="0">
                  <a:solidFill>
                    <a:srgbClr val="0000FF"/>
                  </a:solidFill>
                </a:rPr>
                <a:t>1</a:t>
              </a:r>
              <a:r>
                <a:rPr lang="en-US" altLang="ja-JP" b="1" baseline="30000" dirty="0" smtClean="0">
                  <a:solidFill>
                    <a:srgbClr val="0000FF"/>
                  </a:solidFill>
                </a:rPr>
                <a:t>st</a:t>
              </a:r>
              <a:r>
                <a:rPr lang="en-US" altLang="ja-JP" b="1" dirty="0" smtClean="0">
                  <a:solidFill>
                    <a:srgbClr val="0000FF"/>
                  </a:solidFill>
                </a:rPr>
                <a:t> result : March 2002</a:t>
              </a:r>
              <a:r>
                <a:rPr lang="ja-JP" altLang="en-US" b="1" dirty="0" smtClean="0">
                  <a:solidFill>
                    <a:srgbClr val="0000FF"/>
                  </a:solidFill>
                </a:rPr>
                <a:t>～</a:t>
              </a:r>
              <a:r>
                <a:rPr kumimoji="1" lang="en-US" altLang="ja-JP" b="1" dirty="0" smtClean="0">
                  <a:solidFill>
                    <a:srgbClr val="0000FF"/>
                  </a:solidFill>
                </a:rPr>
                <a:t>October 2002</a:t>
              </a:r>
              <a:r>
                <a:rPr lang="en-US" altLang="ja-JP" b="1" dirty="0" smtClean="0">
                  <a:solidFill>
                    <a:srgbClr val="0000FF"/>
                  </a:solidFill>
                </a:rPr>
                <a:t>,  PRL. 92, 071301 (2003)</a:t>
              </a:r>
            </a:p>
            <a:p>
              <a:r>
                <a:rPr lang="en-US" altLang="ja-JP" b="1" dirty="0" smtClean="0">
                  <a:solidFill>
                    <a:srgbClr val="FF0000"/>
                  </a:solidFill>
                </a:rPr>
                <a:t>      “Evidence for Reactor Antineutrino Disappearance ” </a:t>
              </a:r>
              <a:endParaRPr kumimoji="1" lang="en-US" altLang="ja-JP" b="1" dirty="0" smtClean="0">
                <a:solidFill>
                  <a:srgbClr val="FF0000"/>
                </a:solidFill>
              </a:endParaRPr>
            </a:p>
          </p:txBody>
        </p:sp>
        <p:sp>
          <p:nvSpPr>
            <p:cNvPr id="36" name="テキスト ボックス 35"/>
            <p:cNvSpPr txBox="1"/>
            <p:nvPr/>
          </p:nvSpPr>
          <p:spPr>
            <a:xfrm>
              <a:off x="928662" y="4357694"/>
              <a:ext cx="6415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i="1" dirty="0" smtClean="0">
                  <a:solidFill>
                    <a:srgbClr val="000066"/>
                  </a:solidFill>
                  <a:latin typeface="Bodoni MT Black" pitchFamily="18" charset="0"/>
                </a:rPr>
                <a:t>KL1</a:t>
              </a:r>
              <a:endParaRPr kumimoji="1" lang="ja-JP" altLang="en-US" sz="2000" b="1" i="1" dirty="0">
                <a:solidFill>
                  <a:srgbClr val="000066"/>
                </a:solidFill>
                <a:latin typeface="Bodoni MT Black" pitchFamily="18" charset="0"/>
              </a:endParaRPr>
            </a:p>
          </p:txBody>
        </p:sp>
      </p:grpSp>
      <p:grpSp>
        <p:nvGrpSpPr>
          <p:cNvPr id="32" name="グループ化 31"/>
          <p:cNvGrpSpPr/>
          <p:nvPr/>
        </p:nvGrpSpPr>
        <p:grpSpPr>
          <a:xfrm>
            <a:off x="928662" y="2786058"/>
            <a:ext cx="8072494" cy="2804860"/>
            <a:chOff x="928662" y="2786058"/>
            <a:chExt cx="8072494" cy="2804860"/>
          </a:xfrm>
        </p:grpSpPr>
        <p:grpSp>
          <p:nvGrpSpPr>
            <p:cNvPr id="35" name="グループ化 34"/>
            <p:cNvGrpSpPr/>
            <p:nvPr/>
          </p:nvGrpSpPr>
          <p:grpSpPr>
            <a:xfrm>
              <a:off x="1357290" y="2786058"/>
              <a:ext cx="2570348" cy="400110"/>
              <a:chOff x="1500166" y="2857496"/>
              <a:chExt cx="2570348" cy="400110"/>
            </a:xfrm>
          </p:grpSpPr>
          <p:sp>
            <p:nvSpPr>
              <p:cNvPr id="27" name="右矢印 26"/>
              <p:cNvSpPr/>
              <p:nvPr/>
            </p:nvSpPr>
            <p:spPr>
              <a:xfrm>
                <a:off x="1500166" y="2950394"/>
                <a:ext cx="1857388" cy="214314"/>
              </a:xfrm>
              <a:prstGeom prst="rightArrow">
                <a:avLst/>
              </a:prstGeom>
              <a:solidFill>
                <a:srgbClr val="CC99FF"/>
              </a:solidFill>
              <a:ln>
                <a:solidFill>
                  <a:srgbClr val="660066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8" name="テキスト ボックス 17"/>
              <p:cNvSpPr txBox="1"/>
              <p:nvPr/>
            </p:nvSpPr>
            <p:spPr>
              <a:xfrm>
                <a:off x="3428992" y="2857496"/>
                <a:ext cx="64152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b="1" i="1" dirty="0" smtClean="0">
                    <a:solidFill>
                      <a:srgbClr val="000066"/>
                    </a:solidFill>
                    <a:latin typeface="Bodoni MT Black" pitchFamily="18" charset="0"/>
                  </a:rPr>
                  <a:t>KL2</a:t>
                </a:r>
                <a:endParaRPr kumimoji="1" lang="ja-JP" altLang="en-US" sz="2000" b="1" i="1" dirty="0">
                  <a:solidFill>
                    <a:srgbClr val="000066"/>
                  </a:solidFill>
                  <a:latin typeface="Bodoni MT Black" pitchFamily="18" charset="0"/>
                </a:endParaRPr>
              </a:p>
            </p:txBody>
          </p:sp>
        </p:grpSp>
        <p:grpSp>
          <p:nvGrpSpPr>
            <p:cNvPr id="41" name="グループ化 40"/>
            <p:cNvGrpSpPr/>
            <p:nvPr/>
          </p:nvGrpSpPr>
          <p:grpSpPr>
            <a:xfrm>
              <a:off x="928662" y="4929198"/>
              <a:ext cx="8072494" cy="661720"/>
              <a:chOff x="928662" y="4929198"/>
              <a:chExt cx="8072494" cy="661720"/>
            </a:xfrm>
          </p:grpSpPr>
          <p:sp>
            <p:nvSpPr>
              <p:cNvPr id="26" name="テキスト ボックス 25"/>
              <p:cNvSpPr txBox="1"/>
              <p:nvPr/>
            </p:nvSpPr>
            <p:spPr>
              <a:xfrm>
                <a:off x="1571604" y="4944587"/>
                <a:ext cx="742955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b="1" dirty="0" smtClean="0">
                    <a:solidFill>
                      <a:srgbClr val="0000FF"/>
                    </a:solidFill>
                  </a:rPr>
                  <a:t>2</a:t>
                </a:r>
                <a:r>
                  <a:rPr lang="en-US" altLang="ja-JP" b="1" baseline="30000" dirty="0" smtClean="0">
                    <a:solidFill>
                      <a:srgbClr val="0000FF"/>
                    </a:solidFill>
                  </a:rPr>
                  <a:t>nd</a:t>
                </a:r>
                <a:r>
                  <a:rPr lang="en-US" altLang="ja-JP" b="1" dirty="0" smtClean="0">
                    <a:solidFill>
                      <a:srgbClr val="0000FF"/>
                    </a:solidFill>
                  </a:rPr>
                  <a:t> result : March 2002 </a:t>
                </a:r>
                <a:r>
                  <a:rPr lang="ja-JP" altLang="en-US" b="1" dirty="0" smtClean="0">
                    <a:solidFill>
                      <a:srgbClr val="0000FF"/>
                    </a:solidFill>
                  </a:rPr>
                  <a:t>～</a:t>
                </a:r>
                <a:r>
                  <a:rPr lang="en-US" altLang="ja-JP" b="1" dirty="0" smtClean="0">
                    <a:solidFill>
                      <a:srgbClr val="0000FF"/>
                    </a:solidFill>
                  </a:rPr>
                  <a:t>January 2004,  PRL. 94, 081801 (2005)</a:t>
                </a:r>
              </a:p>
              <a:p>
                <a:r>
                  <a:rPr lang="en-US" altLang="ja-JP" b="1" dirty="0" smtClean="0">
                    <a:solidFill>
                      <a:srgbClr val="0000FF"/>
                    </a:solidFill>
                  </a:rPr>
                  <a:t>      </a:t>
                </a:r>
                <a:r>
                  <a:rPr lang="en-US" altLang="ja-JP" b="1" dirty="0" smtClean="0">
                    <a:solidFill>
                      <a:srgbClr val="FF0000"/>
                    </a:solidFill>
                  </a:rPr>
                  <a:t> “Evidence for Spectral Distortion”</a:t>
                </a:r>
                <a:r>
                  <a:rPr lang="en-US" altLang="ja-JP" b="1" dirty="0" smtClean="0">
                    <a:solidFill>
                      <a:srgbClr val="0000FF"/>
                    </a:solidFill>
                  </a:rPr>
                  <a:t> </a:t>
                </a:r>
                <a:endParaRPr kumimoji="1" lang="en-US" altLang="ja-JP" b="1" dirty="0" smtClean="0">
                  <a:solidFill>
                    <a:srgbClr val="0000FF"/>
                  </a:solidFill>
                </a:endParaRPr>
              </a:p>
            </p:txBody>
          </p:sp>
          <p:sp>
            <p:nvSpPr>
              <p:cNvPr id="37" name="テキスト ボックス 36"/>
              <p:cNvSpPr txBox="1"/>
              <p:nvPr/>
            </p:nvSpPr>
            <p:spPr>
              <a:xfrm>
                <a:off x="928662" y="4929198"/>
                <a:ext cx="64152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b="1" i="1" dirty="0" smtClean="0">
                    <a:solidFill>
                      <a:srgbClr val="000066"/>
                    </a:solidFill>
                    <a:latin typeface="Bodoni MT Black" pitchFamily="18" charset="0"/>
                  </a:rPr>
                  <a:t>KL2</a:t>
                </a:r>
                <a:endParaRPr kumimoji="1" lang="ja-JP" altLang="en-US" sz="2000" b="1" i="1" dirty="0">
                  <a:solidFill>
                    <a:srgbClr val="000066"/>
                  </a:solidFill>
                  <a:latin typeface="Bodoni MT Black" pitchFamily="18" charset="0"/>
                </a:endParaRPr>
              </a:p>
            </p:txBody>
          </p:sp>
        </p:grpSp>
      </p:grpSp>
      <p:grpSp>
        <p:nvGrpSpPr>
          <p:cNvPr id="33" name="グループ化 32"/>
          <p:cNvGrpSpPr/>
          <p:nvPr/>
        </p:nvGrpSpPr>
        <p:grpSpPr>
          <a:xfrm>
            <a:off x="928662" y="3121788"/>
            <a:ext cx="8072494" cy="3112072"/>
            <a:chOff x="928662" y="3121788"/>
            <a:chExt cx="8072494" cy="3112072"/>
          </a:xfrm>
        </p:grpSpPr>
        <p:sp>
          <p:nvSpPr>
            <p:cNvPr id="28" name="右矢印 27"/>
            <p:cNvSpPr/>
            <p:nvPr/>
          </p:nvSpPr>
          <p:spPr>
            <a:xfrm>
              <a:off x="1357290" y="3143248"/>
              <a:ext cx="5500726" cy="214314"/>
            </a:xfrm>
            <a:prstGeom prst="rightArrow">
              <a:avLst/>
            </a:prstGeom>
            <a:solidFill>
              <a:srgbClr val="CC99FF"/>
            </a:solidFill>
            <a:ln>
              <a:solidFill>
                <a:srgbClr val="66006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6929454" y="3121788"/>
              <a:ext cx="6415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i="1" dirty="0" smtClean="0">
                  <a:solidFill>
                    <a:srgbClr val="000066"/>
                  </a:solidFill>
                  <a:latin typeface="Bodoni MT Black" pitchFamily="18" charset="0"/>
                </a:rPr>
                <a:t>KL3</a:t>
              </a:r>
              <a:endParaRPr kumimoji="1" lang="ja-JP" altLang="en-US" sz="2000" b="1" i="1" dirty="0">
                <a:solidFill>
                  <a:srgbClr val="000066"/>
                </a:solidFill>
                <a:latin typeface="Bodoni MT Black" pitchFamily="18" charset="0"/>
              </a:endParaRPr>
            </a:p>
          </p:txBody>
        </p:sp>
        <p:grpSp>
          <p:nvGrpSpPr>
            <p:cNvPr id="42" name="グループ化 41"/>
            <p:cNvGrpSpPr/>
            <p:nvPr/>
          </p:nvGrpSpPr>
          <p:grpSpPr>
            <a:xfrm>
              <a:off x="928662" y="5572140"/>
              <a:ext cx="8072494" cy="661720"/>
              <a:chOff x="928662" y="5628189"/>
              <a:chExt cx="8072494" cy="661720"/>
            </a:xfrm>
          </p:grpSpPr>
          <p:sp>
            <p:nvSpPr>
              <p:cNvPr id="4" name="テキスト ボックス 3"/>
              <p:cNvSpPr txBox="1"/>
              <p:nvPr/>
            </p:nvSpPr>
            <p:spPr>
              <a:xfrm>
                <a:off x="1571604" y="5643578"/>
                <a:ext cx="742955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b="1" dirty="0" smtClean="0">
                    <a:solidFill>
                      <a:srgbClr val="0000FF"/>
                    </a:solidFill>
                  </a:rPr>
                  <a:t>3</a:t>
                </a:r>
                <a:r>
                  <a:rPr kumimoji="1" lang="en-US" altLang="ja-JP" b="1" baseline="30000" dirty="0" smtClean="0">
                    <a:solidFill>
                      <a:srgbClr val="0000FF"/>
                    </a:solidFill>
                  </a:rPr>
                  <a:t>rd</a:t>
                </a:r>
                <a:r>
                  <a:rPr kumimoji="1" lang="en-US" altLang="ja-JP" b="1" dirty="0" smtClean="0">
                    <a:solidFill>
                      <a:srgbClr val="0000FF"/>
                    </a:solidFill>
                  </a:rPr>
                  <a:t> result : </a:t>
                </a:r>
                <a:r>
                  <a:rPr lang="en-US" altLang="ja-JP" b="1" dirty="0" smtClean="0">
                    <a:solidFill>
                      <a:srgbClr val="0000FF"/>
                    </a:solidFill>
                  </a:rPr>
                  <a:t>March 2002 </a:t>
                </a:r>
                <a:r>
                  <a:rPr kumimoji="1" lang="ja-JP" altLang="en-US" b="1" dirty="0" smtClean="0">
                    <a:solidFill>
                      <a:srgbClr val="0000FF"/>
                    </a:solidFill>
                  </a:rPr>
                  <a:t>～</a:t>
                </a:r>
                <a:r>
                  <a:rPr kumimoji="1" lang="en-US" altLang="ja-JP" b="1" dirty="0" smtClean="0">
                    <a:solidFill>
                      <a:srgbClr val="0000FF"/>
                    </a:solidFill>
                  </a:rPr>
                  <a:t>May 2007,  PRL. 100, 221803 (2008)</a:t>
                </a:r>
              </a:p>
              <a:p>
                <a:r>
                  <a:rPr lang="en-US" altLang="ja-JP" b="1" dirty="0" smtClean="0">
                    <a:solidFill>
                      <a:srgbClr val="0000FF"/>
                    </a:solidFill>
                  </a:rPr>
                  <a:t>       </a:t>
                </a:r>
                <a:r>
                  <a:rPr lang="en-US" altLang="ja-JP" b="1" dirty="0" smtClean="0">
                    <a:solidFill>
                      <a:srgbClr val="FF0000"/>
                    </a:solidFill>
                  </a:rPr>
                  <a:t>“Evidence for Neutrino Oscillation Cycle”</a:t>
                </a:r>
                <a:r>
                  <a:rPr kumimoji="1" lang="en-US" altLang="ja-JP" b="1" dirty="0" smtClean="0">
                    <a:solidFill>
                      <a:srgbClr val="0000FF"/>
                    </a:solidFill>
                  </a:rPr>
                  <a:t>    </a:t>
                </a:r>
              </a:p>
            </p:txBody>
          </p:sp>
          <p:sp>
            <p:nvSpPr>
              <p:cNvPr id="38" name="テキスト ボックス 37"/>
              <p:cNvSpPr txBox="1"/>
              <p:nvPr/>
            </p:nvSpPr>
            <p:spPr>
              <a:xfrm>
                <a:off x="928662" y="5628189"/>
                <a:ext cx="64152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b="1" i="1" dirty="0" smtClean="0">
                    <a:solidFill>
                      <a:srgbClr val="000066"/>
                    </a:solidFill>
                    <a:latin typeface="Bodoni MT Black" pitchFamily="18" charset="0"/>
                  </a:rPr>
                  <a:t>KL3</a:t>
                </a:r>
                <a:endParaRPr kumimoji="1" lang="ja-JP" altLang="en-US" sz="2000" b="1" i="1" dirty="0">
                  <a:solidFill>
                    <a:srgbClr val="000066"/>
                  </a:solidFill>
                  <a:latin typeface="Bodoni MT Black" pitchFamily="18" charset="0"/>
                </a:endParaRPr>
              </a:p>
            </p:txBody>
          </p:sp>
        </p:grpSp>
      </p:grpSp>
      <p:cxnSp>
        <p:nvCxnSpPr>
          <p:cNvPr id="44" name="直線矢印コネクタ 43"/>
          <p:cNvCxnSpPr>
            <a:stCxn id="47" idx="2"/>
          </p:cNvCxnSpPr>
          <p:nvPr/>
        </p:nvCxnSpPr>
        <p:spPr>
          <a:xfrm rot="16200000" flipH="1">
            <a:off x="2339571" y="1839512"/>
            <a:ext cx="558233" cy="191849"/>
          </a:xfrm>
          <a:prstGeom prst="straightConnector1">
            <a:avLst/>
          </a:prstGeom>
          <a:ln w="19050">
            <a:solidFill>
              <a:srgbClr val="00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テキスト ボックス 46"/>
          <p:cNvSpPr txBox="1"/>
          <p:nvPr/>
        </p:nvSpPr>
        <p:spPr>
          <a:xfrm>
            <a:off x="1857356" y="1071546"/>
            <a:ext cx="13308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b="1" dirty="0" smtClean="0"/>
              <a:t>Many reactor</a:t>
            </a:r>
          </a:p>
          <a:p>
            <a:pPr algn="ctr"/>
            <a:r>
              <a:rPr kumimoji="1" lang="en-US" altLang="ja-JP" sz="1600" b="1" dirty="0" smtClean="0"/>
              <a:t>inspections</a:t>
            </a:r>
            <a:endParaRPr kumimoji="1" lang="ja-JP" altLang="en-US" sz="1600" b="1" dirty="0"/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3786182" y="1071546"/>
            <a:ext cx="18365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b="1" dirty="0" smtClean="0"/>
              <a:t>Steam pipe rupture</a:t>
            </a:r>
            <a:endParaRPr kumimoji="1" lang="en-US" altLang="ja-JP" sz="1600" b="1" dirty="0" smtClean="0"/>
          </a:p>
        </p:txBody>
      </p:sp>
      <p:cxnSp>
        <p:nvCxnSpPr>
          <p:cNvPr id="50" name="直線矢印コネクタ 49"/>
          <p:cNvCxnSpPr>
            <a:stCxn id="49" idx="2"/>
          </p:cNvCxnSpPr>
          <p:nvPr/>
        </p:nvCxnSpPr>
        <p:spPr>
          <a:xfrm rot="5400000">
            <a:off x="4414590" y="1424634"/>
            <a:ext cx="304390" cy="275322"/>
          </a:xfrm>
          <a:prstGeom prst="straightConnector1">
            <a:avLst/>
          </a:prstGeom>
          <a:ln w="19050">
            <a:solidFill>
              <a:srgbClr val="00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テキスト ボックス 52"/>
          <p:cNvSpPr txBox="1"/>
          <p:nvPr/>
        </p:nvSpPr>
        <p:spPr>
          <a:xfrm>
            <a:off x="5929322" y="500042"/>
            <a:ext cx="22060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b="1" dirty="0" smtClean="0"/>
              <a:t>New nearby reactor</a:t>
            </a:r>
          </a:p>
          <a:p>
            <a:pPr algn="ctr"/>
            <a:r>
              <a:rPr lang="en-US" altLang="ja-JP" sz="1600" b="1" dirty="0" smtClean="0"/>
              <a:t>being t</a:t>
            </a:r>
            <a:r>
              <a:rPr kumimoji="1" lang="en-US" altLang="ja-JP" sz="1600" b="1" dirty="0" smtClean="0"/>
              <a:t>urned on and off</a:t>
            </a:r>
          </a:p>
        </p:txBody>
      </p:sp>
      <p:cxnSp>
        <p:nvCxnSpPr>
          <p:cNvPr id="54" name="直線矢印コネクタ 53"/>
          <p:cNvCxnSpPr/>
          <p:nvPr/>
        </p:nvCxnSpPr>
        <p:spPr>
          <a:xfrm rot="10800000" flipV="1">
            <a:off x="6143636" y="1000108"/>
            <a:ext cx="642942" cy="357190"/>
          </a:xfrm>
          <a:prstGeom prst="straightConnector1">
            <a:avLst/>
          </a:prstGeom>
          <a:ln w="19050">
            <a:solidFill>
              <a:srgbClr val="00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テキスト ボックス 56"/>
          <p:cNvSpPr txBox="1"/>
          <p:nvPr/>
        </p:nvSpPr>
        <p:spPr>
          <a:xfrm>
            <a:off x="7358082" y="1214422"/>
            <a:ext cx="1469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b="1" dirty="0" smtClean="0"/>
              <a:t>Big earthquake</a:t>
            </a:r>
          </a:p>
        </p:txBody>
      </p:sp>
      <p:cxnSp>
        <p:nvCxnSpPr>
          <p:cNvPr id="58" name="直線矢印コネクタ 57"/>
          <p:cNvCxnSpPr>
            <a:stCxn id="57" idx="2"/>
          </p:cNvCxnSpPr>
          <p:nvPr/>
        </p:nvCxnSpPr>
        <p:spPr>
          <a:xfrm rot="5400000">
            <a:off x="7644687" y="1909314"/>
            <a:ext cx="804454" cy="91779"/>
          </a:xfrm>
          <a:prstGeom prst="straightConnector1">
            <a:avLst/>
          </a:prstGeom>
          <a:ln w="19050">
            <a:solidFill>
              <a:srgbClr val="00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グループ化 38"/>
          <p:cNvGrpSpPr/>
          <p:nvPr/>
        </p:nvGrpSpPr>
        <p:grpSpPr>
          <a:xfrm>
            <a:off x="1000100" y="3429000"/>
            <a:ext cx="6902211" cy="3226852"/>
            <a:chOff x="1000100" y="3429000"/>
            <a:chExt cx="6902211" cy="3226852"/>
          </a:xfrm>
        </p:grpSpPr>
        <p:sp>
          <p:nvSpPr>
            <p:cNvPr id="29" name="テキスト ボックス 28"/>
            <p:cNvSpPr txBox="1"/>
            <p:nvPr/>
          </p:nvSpPr>
          <p:spPr>
            <a:xfrm>
              <a:off x="1000100" y="6286520"/>
              <a:ext cx="69022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rgbClr val="006600"/>
                  </a:solidFill>
                </a:rPr>
                <a:t>“Experimental Investigation of Geoneutrinos” , Nature 436, 400 (2005)</a:t>
              </a:r>
              <a:endParaRPr kumimoji="1" lang="ja-JP" altLang="en-US" b="1" dirty="0">
                <a:solidFill>
                  <a:srgbClr val="006600"/>
                </a:solidFill>
              </a:endParaRPr>
            </a:p>
          </p:txBody>
        </p:sp>
        <p:sp>
          <p:nvSpPr>
            <p:cNvPr id="31" name="右矢印 30"/>
            <p:cNvSpPr/>
            <p:nvPr/>
          </p:nvSpPr>
          <p:spPr>
            <a:xfrm>
              <a:off x="1357290" y="3429000"/>
              <a:ext cx="3357586" cy="214314"/>
            </a:xfrm>
            <a:prstGeom prst="rightArrow">
              <a:avLst/>
            </a:prstGeom>
            <a:solidFill>
              <a:srgbClr val="CCFF66">
                <a:alpha val="72549"/>
              </a:srgbClr>
            </a:solidFill>
            <a:ln>
              <a:solidFill>
                <a:srgbClr val="0066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3001</TotalTime>
  <Words>1049</Words>
  <Application>Microsoft Office PowerPoint</Application>
  <PresentationFormat>画面に合わせる (4:3)</PresentationFormat>
  <Paragraphs>295</Paragraphs>
  <Slides>31</Slides>
  <Notes>6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31</vt:i4>
      </vt:variant>
    </vt:vector>
  </HeadingPairs>
  <TitlesOfParts>
    <vt:vector size="32" baseType="lpstr">
      <vt:lpstr>Office テーマ</vt:lpstr>
      <vt:lpstr>スライド 1</vt:lpstr>
      <vt:lpstr>スライド 2</vt:lpstr>
      <vt:lpstr>スライド 3</vt:lpstr>
      <vt:lpstr>スライド 4</vt:lpstr>
      <vt:lpstr>スライド 5</vt:lpstr>
      <vt:lpstr>スライド 6</vt:lpstr>
      <vt:lpstr>スライド 7</vt:lpstr>
      <vt:lpstr>スライド 8</vt:lpstr>
      <vt:lpstr>スライド 9</vt:lpstr>
      <vt:lpstr>スライド 10</vt:lpstr>
      <vt:lpstr>スライド 11</vt:lpstr>
      <vt:lpstr>スライド 12</vt:lpstr>
      <vt:lpstr>スライド 13</vt:lpstr>
      <vt:lpstr>スライド 14</vt:lpstr>
      <vt:lpstr>スライド 15</vt:lpstr>
      <vt:lpstr>スライド 16</vt:lpstr>
      <vt:lpstr>スライド 17</vt:lpstr>
      <vt:lpstr>スライド 18</vt:lpstr>
      <vt:lpstr>スライド 19</vt:lpstr>
      <vt:lpstr>スライド 20</vt:lpstr>
      <vt:lpstr>スライド 21</vt:lpstr>
      <vt:lpstr>スライド 22</vt:lpstr>
      <vt:lpstr>スライド 23</vt:lpstr>
      <vt:lpstr>スライド 24</vt:lpstr>
      <vt:lpstr>スライド 25</vt:lpstr>
      <vt:lpstr>スライド 26</vt:lpstr>
      <vt:lpstr>スライド 27</vt:lpstr>
      <vt:lpstr>スライド 28</vt:lpstr>
      <vt:lpstr>スライド 29</vt:lpstr>
      <vt:lpstr>スライド 30</vt:lpstr>
      <vt:lpstr>スライド 31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Atsuto Suzuki</dc:creator>
  <cp:lastModifiedBy>Director</cp:lastModifiedBy>
  <cp:revision>146</cp:revision>
  <dcterms:created xsi:type="dcterms:W3CDTF">2009-02-28T02:52:59Z</dcterms:created>
  <dcterms:modified xsi:type="dcterms:W3CDTF">2009-03-10T11:28:20Z</dcterms:modified>
</cp:coreProperties>
</file>