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17"/>
  </p:notesMasterIdLst>
  <p:handoutMasterIdLst>
    <p:handoutMasterId r:id="rId18"/>
  </p:handoutMasterIdLst>
  <p:sldIdLst>
    <p:sldId id="280" r:id="rId2"/>
    <p:sldId id="266" r:id="rId3"/>
    <p:sldId id="274" r:id="rId4"/>
    <p:sldId id="275" r:id="rId5"/>
    <p:sldId id="268" r:id="rId6"/>
    <p:sldId id="284" r:id="rId7"/>
    <p:sldId id="276" r:id="rId8"/>
    <p:sldId id="288" r:id="rId9"/>
    <p:sldId id="297" r:id="rId10"/>
    <p:sldId id="269" r:id="rId11"/>
    <p:sldId id="295" r:id="rId12"/>
    <p:sldId id="289" r:id="rId13"/>
    <p:sldId id="296" r:id="rId14"/>
    <p:sldId id="272" r:id="rId15"/>
    <p:sldId id="282" r:id="rId16"/>
  </p:sldIdLst>
  <p:sldSz cx="10691813" cy="7556500"/>
  <p:notesSz cx="7556500" cy="106918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99"/>
    <a:srgbClr val="6699CC"/>
    <a:srgbClr val="FFF88E"/>
    <a:srgbClr val="303030"/>
    <a:srgbClr val="90D3B4"/>
    <a:srgbClr val="D8EAE5"/>
    <a:srgbClr val="FF0000"/>
    <a:srgbClr val="33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 snapToGrid="0">
      <p:cViewPr>
        <p:scale>
          <a:sx n="75" d="100"/>
          <a:sy n="75" d="100"/>
        </p:scale>
        <p:origin x="-156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-280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267200" y="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01346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67200" y="101346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27768E-ED87-44FB-B620-60082FBE6F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05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1027113"/>
            <a:ext cx="5235575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37379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41388" y="801688"/>
            <a:ext cx="5673725" cy="4010025"/>
          </a:xfrm>
          <a:ln/>
        </p:spPr>
      </p:sp>
      <p:sp>
        <p:nvSpPr>
          <p:cNvPr id="11266" name="Rectangle 1027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117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4269" tIns="52135" rIns="104269" bIns="52135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838200"/>
            <a:ext cx="5603875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E’ la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struttura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fine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 del 30% / 60% di </a:t>
            </a:r>
            <a:r>
              <a:rPr lang="en-US" baseline="0" dirty="0" err="1" smtClean="0">
                <a:latin typeface="Times New Roman" pitchFamily="18" charset="0"/>
                <a:ea typeface="ＭＳ Ｐゴシック" pitchFamily="34" charset="-128"/>
              </a:rPr>
              <a:t>fisici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Times New Roman" pitchFamily="18" charset="0"/>
                <a:ea typeface="ＭＳ Ｐゴシック" pitchFamily="34" charset="-128"/>
              </a:rPr>
              <a:t>che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Times New Roman" pitchFamily="18" charset="0"/>
                <a:ea typeface="ＭＳ Ｐゴシック" pitchFamily="34" charset="-128"/>
              </a:rPr>
              <a:t>lavorano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…</a:t>
            </a: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838200"/>
            <a:ext cx="5603875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838200"/>
            <a:ext cx="5603875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838200"/>
            <a:ext cx="5603875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41388" y="801688"/>
            <a:ext cx="5673725" cy="4010025"/>
          </a:xfrm>
          <a:ln/>
        </p:spPr>
      </p:sp>
      <p:sp>
        <p:nvSpPr>
          <p:cNvPr id="37890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117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4269" tIns="52135" rIns="104269" bIns="52135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838200"/>
            <a:ext cx="5603875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838200"/>
            <a:ext cx="5603875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838200"/>
            <a:ext cx="5603875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838200"/>
            <a:ext cx="5603875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838200"/>
            <a:ext cx="5603875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838200"/>
            <a:ext cx="5603875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838200"/>
            <a:ext cx="5603875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838200"/>
            <a:ext cx="5603875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La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perc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. di chi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lavora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a 5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anni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dalla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laurea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 e’ </a:t>
            </a:r>
            <a:r>
              <a:rPr lang="en-US" baseline="0" dirty="0" err="1" smtClean="0">
                <a:latin typeface="Times New Roman" pitchFamily="18" charset="0"/>
                <a:ea typeface="ＭＳ Ｐゴシック" pitchFamily="34" charset="-128"/>
              </a:rPr>
              <a:t>attorno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 al 75% per </a:t>
            </a:r>
            <a:r>
              <a:rPr lang="en-US" baseline="0" dirty="0" err="1" smtClean="0">
                <a:latin typeface="Times New Roman" pitchFamily="18" charset="0"/>
                <a:ea typeface="ＭＳ Ｐゴシック" pitchFamily="34" charset="-128"/>
              </a:rPr>
              <a:t>il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 SETTORE SCIENTIFICO</a:t>
            </a: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19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4281488"/>
            <a:ext cx="7485063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Corso di Studi in FISICA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DBF1E-DC8E-4FA4-B6F2-E17746D57816}" type="slidenum">
              <a:rPr lang="it-IT"/>
              <a:pPr/>
              <a:t>‹#›</a:t>
            </a:fld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7172325"/>
            <a:ext cx="2493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 algn="l">
              <a:defRPr sz="1200" i="1" dirty="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Padova, 12-13 Febbraio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005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Corso di Studi in FISICA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B8421-9584-4DA1-8AC1-7519A7D4946F}" type="slidenum">
              <a:rPr lang="it-IT"/>
              <a:pPr/>
              <a:t>‹#›</a:t>
            </a:fld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7172325"/>
            <a:ext cx="2493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 algn="l">
              <a:defRPr sz="1200" i="1" dirty="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Padova, 12-13 Febbraio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132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1837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69" tIns="52135" rIns="104269" bIns="521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3713"/>
            <a:ext cx="9621837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7172325"/>
            <a:ext cx="2493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 algn="l">
              <a:defRPr sz="1200" i="1" dirty="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Padova, 12-13 Febbraio 2015</a:t>
            </a:r>
            <a:endParaRPr lang="it-IT" dirty="0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7172325"/>
            <a:ext cx="3386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>
              <a:defRPr sz="1200" i="1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Corso di Studi in FISICA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1813"/>
            <a:ext cx="2493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2612336F-9696-4E09-943F-F862CB37AEE1}" type="slidenum">
              <a:rPr lang="it-IT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</p:sldLayoutIdLst>
  <p:hf sldNum="0" hdr="0"/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47725" indent="-327025" algn="l" defTabSz="1042988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ＭＳ Ｐゴシック" charset="-128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ＭＳ Ｐゴシック" charset="-128"/>
        </a:defRPr>
      </a:lvl3pPr>
      <a:lvl4pPr marL="1824038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ＭＳ Ｐゴシック" charset="-128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ＭＳ Ｐゴシック" charset="-128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ＭＳ Ｐゴシック" charset="-128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ＭＳ Ｐゴシック" charset="-128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ＭＳ Ｐゴシック" charset="-128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tiff"/><Relationship Id="rId7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jpeg"/><Relationship Id="rId12" Type="http://schemas.openxmlformats.org/officeDocument/2006/relationships/image" Target="../media/image28.jpeg"/><Relationship Id="rId13" Type="http://schemas.openxmlformats.org/officeDocument/2006/relationships/image" Target="../media/image29.jpeg"/><Relationship Id="rId14" Type="http://schemas.openxmlformats.org/officeDocument/2006/relationships/image" Target="../media/image30.jpeg"/><Relationship Id="rId15" Type="http://schemas.openxmlformats.org/officeDocument/2006/relationships/image" Target="../media/image31.tiff"/><Relationship Id="rId16" Type="http://schemas.openxmlformats.org/officeDocument/2006/relationships/image" Target="../media/image32.tiff"/><Relationship Id="rId17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png"/><Relationship Id="rId9" Type="http://schemas.openxmlformats.org/officeDocument/2006/relationships/image" Target="../media/image25.jpeg"/><Relationship Id="rId10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6.png"/><Relationship Id="rId5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200" smtClean="0"/>
              <a:t>Corso di Studi in FISICA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25613" y="4889500"/>
            <a:ext cx="7485062" cy="1930400"/>
          </a:xfrm>
        </p:spPr>
        <p:txBody>
          <a:bodyPr/>
          <a:lstStyle/>
          <a:p>
            <a:pPr eaLnBrk="1" hangingPunct="1"/>
            <a:r>
              <a:rPr lang="it-IT" sz="2800" b="1" dirty="0" smtClean="0">
                <a:solidFill>
                  <a:schemeClr val="bg1"/>
                </a:solidFill>
                <a:ea typeface="ＭＳ Ｐゴシック" pitchFamily="34" charset="-128"/>
              </a:rPr>
              <a:t>Padova, 12-13 Febbraio 2015</a:t>
            </a:r>
          </a:p>
          <a:p>
            <a:pPr eaLnBrk="1" hangingPunct="1"/>
            <a:r>
              <a:rPr lang="it-IT" b="1" dirty="0" smtClean="0">
                <a:solidFill>
                  <a:schemeClr val="bg1"/>
                </a:solidFill>
                <a:ea typeface="ＭＳ Ｐゴシック" pitchFamily="34" charset="-128"/>
              </a:rPr>
              <a:t>Corso di Studi in FISICA</a:t>
            </a:r>
          </a:p>
        </p:txBody>
      </p:sp>
      <p:pic>
        <p:nvPicPr>
          <p:cNvPr id="91139" name="Picture 3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1160463"/>
            <a:ext cx="73247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1609725" y="70056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Padova, 12-13 Febbraio 2015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200" smtClean="0"/>
              <a:t>Corso di Studi in FISICA</a:t>
            </a:r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0"/>
            <a:ext cx="10691813" cy="1368425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26627" name="Picture 5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96850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5822950" y="381000"/>
            <a:ext cx="45053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it-IT" sz="3600">
                <a:solidFill>
                  <a:schemeClr val="bg1"/>
                </a:solidFill>
              </a:rPr>
              <a:t>Sbocchi professionali</a:t>
            </a:r>
          </a:p>
          <a:p>
            <a:pPr algn="r" eaLnBrk="1" hangingPunct="1"/>
            <a:endParaRPr lang="it-IT" sz="1800">
              <a:solidFill>
                <a:schemeClr val="bg1"/>
              </a:solidFill>
            </a:endParaRPr>
          </a:p>
          <a:p>
            <a:pPr algn="r" eaLnBrk="1" hangingPunct="1"/>
            <a:endParaRPr lang="it-IT" sz="1800">
              <a:solidFill>
                <a:schemeClr val="bg1"/>
              </a:solidFill>
            </a:endParaRPr>
          </a:p>
        </p:txBody>
      </p:sp>
      <p:sp>
        <p:nvSpPr>
          <p:cNvPr id="24588" name="Rectangle 3"/>
          <p:cNvSpPr txBox="1">
            <a:spLocks noChangeArrowheads="1"/>
          </p:cNvSpPr>
          <p:nvPr/>
        </p:nvSpPr>
        <p:spPr bwMode="auto">
          <a:xfrm>
            <a:off x="881063" y="1833563"/>
            <a:ext cx="88725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9" tIns="52135" rIns="104269" bIns="52135"/>
          <a:lstStyle>
            <a:lvl1pPr marL="390525" indent="-390525"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it-IT" dirty="0" smtClean="0">
                <a:solidFill>
                  <a:srgbClr val="303030"/>
                </a:solidFill>
              </a:rPr>
              <a:t>I fisici nel </a:t>
            </a:r>
            <a:r>
              <a:rPr lang="it-IT" b="1" dirty="0" smtClean="0">
                <a:solidFill>
                  <a:srgbClr val="0000FF"/>
                </a:solidFill>
              </a:rPr>
              <a:t>mondo del lavoro: </a:t>
            </a:r>
            <a:r>
              <a:rPr lang="it-IT" dirty="0">
                <a:solidFill>
                  <a:srgbClr val="303030"/>
                </a:solidFill>
              </a:rPr>
              <a:t>laureati in </a:t>
            </a:r>
            <a:r>
              <a:rPr lang="it-IT" dirty="0" smtClean="0">
                <a:solidFill>
                  <a:srgbClr val="303030"/>
                </a:solidFill>
              </a:rPr>
              <a:t>Fisica in Italia</a:t>
            </a:r>
            <a:endParaRPr lang="it-IT" dirty="0">
              <a:solidFill>
                <a:srgbClr val="30303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it-IT" dirty="0">
                <a:solidFill>
                  <a:srgbClr val="303030"/>
                </a:solidFill>
              </a:rPr>
              <a:t>    a </a:t>
            </a:r>
            <a:r>
              <a:rPr lang="it-IT" b="1" dirty="0" smtClean="0">
                <a:solidFill>
                  <a:srgbClr val="FF0000"/>
                </a:solidFill>
              </a:rPr>
              <a:t>3 </a:t>
            </a:r>
            <a:r>
              <a:rPr lang="it-IT" dirty="0" smtClean="0"/>
              <a:t>/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008000"/>
                </a:solidFill>
              </a:rPr>
              <a:t>5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303030"/>
                </a:solidFill>
              </a:rPr>
              <a:t>anni dalla </a:t>
            </a:r>
            <a:r>
              <a:rPr lang="it-IT" dirty="0">
                <a:solidFill>
                  <a:srgbClr val="303030"/>
                </a:solidFill>
              </a:rPr>
              <a:t>L</a:t>
            </a:r>
            <a:r>
              <a:rPr lang="it-IT" dirty="0" smtClean="0">
                <a:solidFill>
                  <a:srgbClr val="303030"/>
                </a:solidFill>
              </a:rPr>
              <a:t>aurea </a:t>
            </a:r>
            <a:r>
              <a:rPr lang="it-IT" dirty="0">
                <a:solidFill>
                  <a:srgbClr val="303030"/>
                </a:solidFill>
              </a:rPr>
              <a:t>M</a:t>
            </a:r>
            <a:r>
              <a:rPr lang="it-IT" dirty="0" smtClean="0">
                <a:solidFill>
                  <a:srgbClr val="303030"/>
                </a:solidFill>
              </a:rPr>
              <a:t>agistrale</a:t>
            </a:r>
            <a:r>
              <a:rPr lang="it-IT" baseline="30000" dirty="0" smtClean="0">
                <a:solidFill>
                  <a:srgbClr val="303030"/>
                </a:solidFill>
              </a:rPr>
              <a:t>(2)</a:t>
            </a:r>
            <a:endParaRPr lang="it-IT" baseline="30000" dirty="0">
              <a:solidFill>
                <a:srgbClr val="303030"/>
              </a:solidFill>
            </a:endParaRP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3041650" y="6999288"/>
            <a:ext cx="6597650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it-IT" sz="1600" i="1" baseline="30000" dirty="0" smtClean="0"/>
              <a:t>(2) </a:t>
            </a:r>
            <a:r>
              <a:rPr lang="it-IT" sz="1400" i="1" dirty="0"/>
              <a:t>Fonte: Alma Laurea – </a:t>
            </a:r>
            <a:r>
              <a:rPr lang="it-IT" sz="1400" b="1" i="1" dirty="0" smtClean="0"/>
              <a:t>Valori medi indagini 2011-2012-2013</a:t>
            </a:r>
            <a:endParaRPr lang="it-IT" sz="1400" i="1" dirty="0" smtClean="0"/>
          </a:p>
          <a:p>
            <a:pPr algn="l" eaLnBrk="1" hangingPunct="1"/>
            <a:r>
              <a:rPr lang="it-IT" sz="1400" i="1" dirty="0" smtClean="0"/>
              <a:t>Condizione </a:t>
            </a:r>
            <a:r>
              <a:rPr lang="it-IT" sz="1400" i="1" dirty="0"/>
              <a:t>Occupazionale dei Laureati – campione di circa </a:t>
            </a:r>
            <a:r>
              <a:rPr lang="it-IT" sz="1400" i="1" dirty="0" smtClean="0"/>
              <a:t>500 intervistati</a:t>
            </a:r>
            <a:r>
              <a:rPr lang="it-IT" sz="1400" i="1" dirty="0"/>
              <a:t>/anno</a:t>
            </a:r>
          </a:p>
        </p:txBody>
      </p:sp>
      <p:pic>
        <p:nvPicPr>
          <p:cNvPr id="21" name="Picture 9" descr="meccanico_033412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88" y="2601913"/>
            <a:ext cx="14668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7172325"/>
            <a:ext cx="2493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 algn="l">
              <a:defRPr sz="1200" i="1" dirty="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Padova, 12-13 Febbraio 2015</a:t>
            </a:r>
            <a:endParaRPr lang="it-IT" dirty="0"/>
          </a:p>
        </p:txBody>
      </p:sp>
      <p:pic>
        <p:nvPicPr>
          <p:cNvPr id="8" name="Picture 7" descr="3anni2011-2013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" t="5783" r="2315" b="12412"/>
          <a:stretch/>
        </p:blipFill>
        <p:spPr>
          <a:xfrm>
            <a:off x="0" y="3031067"/>
            <a:ext cx="4877042" cy="2455334"/>
          </a:xfrm>
          <a:prstGeom prst="rect">
            <a:avLst/>
          </a:prstGeom>
        </p:spPr>
      </p:pic>
      <p:pic>
        <p:nvPicPr>
          <p:cNvPr id="9" name="Picture 8" descr="5anni2011-2013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" t="5864" r="1855" b="11497"/>
          <a:stretch/>
        </p:blipFill>
        <p:spPr>
          <a:xfrm>
            <a:off x="5114120" y="4301066"/>
            <a:ext cx="5334264" cy="26246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8972" y="5655733"/>
            <a:ext cx="116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 </a:t>
            </a:r>
            <a:r>
              <a:rPr lang="en-US" sz="2000" b="1" dirty="0" err="1" smtClean="0">
                <a:solidFill>
                  <a:srgbClr val="FF0000"/>
                </a:solidFill>
              </a:rPr>
              <a:t>anni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67241" y="3928533"/>
            <a:ext cx="116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5 </a:t>
            </a:r>
            <a:r>
              <a:rPr lang="en-US" sz="2000" b="1" dirty="0" err="1" smtClean="0">
                <a:solidFill>
                  <a:srgbClr val="008000"/>
                </a:solidFill>
              </a:rPr>
              <a:t>anni</a:t>
            </a:r>
            <a:endParaRPr lang="en-US" sz="2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200" smtClean="0"/>
              <a:t>Corso di Studi in FISICA</a:t>
            </a:r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0"/>
            <a:ext cx="10691813" cy="1368425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26627" name="Picture 5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96850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5822950" y="381000"/>
            <a:ext cx="45053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it-IT" sz="3600">
                <a:solidFill>
                  <a:schemeClr val="bg1"/>
                </a:solidFill>
              </a:rPr>
              <a:t>Sbocchi professionali</a:t>
            </a:r>
          </a:p>
          <a:p>
            <a:pPr algn="r" eaLnBrk="1" hangingPunct="1"/>
            <a:endParaRPr lang="it-IT" sz="1800">
              <a:solidFill>
                <a:schemeClr val="bg1"/>
              </a:solidFill>
            </a:endParaRPr>
          </a:p>
          <a:p>
            <a:pPr algn="r" eaLnBrk="1" hangingPunct="1"/>
            <a:endParaRPr lang="it-IT" sz="180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63613" y="3886200"/>
            <a:ext cx="8084408" cy="2821920"/>
            <a:chOff x="963613" y="3886200"/>
            <a:chExt cx="8084408" cy="2821920"/>
          </a:xfrm>
        </p:grpSpPr>
        <p:sp>
          <p:nvSpPr>
            <p:cNvPr id="22" name="TextBox 21"/>
            <p:cNvSpPr txBox="1"/>
            <p:nvPr/>
          </p:nvSpPr>
          <p:spPr>
            <a:xfrm>
              <a:off x="5184629" y="4826000"/>
              <a:ext cx="21852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it-IT" sz="2800" dirty="0"/>
                <a:t>f</a:t>
              </a:r>
              <a:r>
                <a:rPr lang="it-IT" sz="2800" dirty="0" smtClean="0"/>
                <a:t>lessibilità</a:t>
              </a:r>
              <a:endParaRPr lang="it-IT" sz="2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99526" y="6184900"/>
              <a:ext cx="30444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it-IT" sz="2800" dirty="0"/>
                <a:t>i</a:t>
              </a:r>
              <a:r>
                <a:rPr lang="it-IT" sz="2800" dirty="0" smtClean="0"/>
                <a:t>nternazionalità</a:t>
              </a:r>
              <a:endParaRPr lang="it-IT" sz="2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63613" y="3886200"/>
              <a:ext cx="7405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sz="2800" dirty="0" smtClean="0"/>
                <a:t>Le carte del laureato in Fisica nel futuro mondo del lavoro:</a:t>
              </a:r>
              <a:endParaRPr lang="it-IT" sz="2800" dirty="0"/>
            </a:p>
          </p:txBody>
        </p:sp>
        <p:pic>
          <p:nvPicPr>
            <p:cNvPr id="24" name="Picture 23" descr="1poker-assi2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1" y="5232399"/>
              <a:ext cx="1320799" cy="144349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182860" y="5511800"/>
              <a:ext cx="38651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it-IT" sz="2800" dirty="0" smtClean="0"/>
                <a:t>approccio scientifico</a:t>
              </a:r>
              <a:endParaRPr lang="it-IT" sz="2800" dirty="0"/>
            </a:p>
          </p:txBody>
        </p:sp>
      </p:grp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500063" y="2316163"/>
            <a:ext cx="887253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9" tIns="52135" rIns="104269" bIns="52135"/>
          <a:lstStyle>
            <a:lvl1pPr marL="390525" indent="-390525"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303030"/>
                </a:solidFill>
              </a:rPr>
              <a:t>Come sarà il mondo del lavoro tra 5 anni?</a:t>
            </a:r>
            <a:endParaRPr lang="it-IT" sz="2800" baseline="30000" dirty="0">
              <a:solidFill>
                <a:srgbClr val="30303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56093" y="1689100"/>
            <a:ext cx="2772497" cy="3024659"/>
            <a:chOff x="7656093" y="1689100"/>
            <a:chExt cx="2772497" cy="3024659"/>
          </a:xfrm>
        </p:grpSpPr>
        <p:pic>
          <p:nvPicPr>
            <p:cNvPr id="28" name="Picture 27" descr="disoccupazione-giovanile-in-italia-ISTAT2012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78" t="-3378" r="-7542" b="-6366"/>
            <a:stretch/>
          </p:blipFill>
          <p:spPr>
            <a:xfrm>
              <a:off x="8216901" y="1689100"/>
              <a:ext cx="2120899" cy="17003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30" name="Picture 29" descr="disoccupazione-giovanile-laureati-ilfatto.tiff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01" b="69051"/>
            <a:stretch/>
          </p:blipFill>
          <p:spPr>
            <a:xfrm rot="600000">
              <a:off x="7656093" y="3108704"/>
              <a:ext cx="2772497" cy="7876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2" name="Picture 1" descr="crisi1.tiff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773" t="-8310" b="-1"/>
            <a:stretch/>
          </p:blipFill>
          <p:spPr>
            <a:xfrm>
              <a:off x="8191500" y="3886201"/>
              <a:ext cx="2095499" cy="8275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1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7172325"/>
            <a:ext cx="2493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 algn="l">
              <a:defRPr sz="1200" i="1" dirty="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Padova, 12-13 Febbraio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675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7172325"/>
            <a:ext cx="2493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 algn="l">
              <a:defRPr sz="1200" i="1" dirty="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Padova, 12-13 Febbraio 2015</a:t>
            </a:r>
            <a:endParaRPr lang="it-IT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27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200" smtClean="0"/>
              <a:t>Corso di Studi in FISICA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0" y="0"/>
            <a:ext cx="10691813" cy="1368425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32772" name="Picture 5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96850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8515350" y="355600"/>
            <a:ext cx="1812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it-IT" sz="3600">
                <a:solidFill>
                  <a:schemeClr val="bg1"/>
                </a:solidFill>
              </a:rPr>
              <a:t>Ricerca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067300" y="487363"/>
            <a:ext cx="5624514" cy="4073525"/>
            <a:chOff x="3346450" y="447675"/>
            <a:chExt cx="7345364" cy="4073525"/>
          </a:xfrm>
        </p:grpSpPr>
        <p:pic>
          <p:nvPicPr>
            <p:cNvPr id="32815" name="Picture 36" descr="LHC-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" b="8510"/>
            <a:stretch>
              <a:fillRect/>
            </a:stretch>
          </p:blipFill>
          <p:spPr bwMode="auto">
            <a:xfrm>
              <a:off x="3370263" y="1066800"/>
              <a:ext cx="4633912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16" name="Picture 5" descr="CM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5955" y="2173288"/>
              <a:ext cx="2695857" cy="1304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17" name="Picture 37" descr="AliceA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0" t="9369" r="14436" b="9369"/>
            <a:stretch>
              <a:fillRect/>
            </a:stretch>
          </p:blipFill>
          <p:spPr bwMode="auto">
            <a:xfrm>
              <a:off x="8001486" y="776288"/>
              <a:ext cx="2690328" cy="1419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18" name="Text Box 54"/>
            <p:cNvSpPr txBox="1">
              <a:spLocks noChangeArrowheads="1"/>
            </p:cNvSpPr>
            <p:nvPr/>
          </p:nvSpPr>
          <p:spPr bwMode="auto">
            <a:xfrm>
              <a:off x="9310688" y="795338"/>
              <a:ext cx="1371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FFFF00"/>
                  </a:solidFill>
                </a:rPr>
                <a:t>ALICE</a:t>
              </a:r>
            </a:p>
          </p:txBody>
        </p:sp>
        <p:sp>
          <p:nvSpPr>
            <p:cNvPr id="32819" name="Text Box 55"/>
            <p:cNvSpPr txBox="1">
              <a:spLocks noChangeArrowheads="1"/>
            </p:cNvSpPr>
            <p:nvPr/>
          </p:nvSpPr>
          <p:spPr bwMode="auto">
            <a:xfrm>
              <a:off x="9426575" y="2228850"/>
              <a:ext cx="1076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FFFF00"/>
                  </a:solidFill>
                </a:rPr>
                <a:t>CMS</a:t>
              </a:r>
            </a:p>
          </p:txBody>
        </p:sp>
        <p:sp>
          <p:nvSpPr>
            <p:cNvPr id="32820" name="Text Box 6"/>
            <p:cNvSpPr txBox="1">
              <a:spLocks noChangeArrowheads="1"/>
            </p:cNvSpPr>
            <p:nvPr/>
          </p:nvSpPr>
          <p:spPr bwMode="auto">
            <a:xfrm>
              <a:off x="3346450" y="777875"/>
              <a:ext cx="4665663" cy="52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400" b="1">
                  <a:solidFill>
                    <a:schemeClr val="accent2"/>
                  </a:solidFill>
                </a:rPr>
                <a:t>Gli esperimenti CMS e ALICE a LHC per lo studio delle particelle elementari                         </a:t>
              </a:r>
            </a:p>
          </p:txBody>
        </p:sp>
        <p:sp>
          <p:nvSpPr>
            <p:cNvPr id="32821" name="Text Box 52"/>
            <p:cNvSpPr txBox="1">
              <a:spLocks noChangeArrowheads="1"/>
            </p:cNvSpPr>
            <p:nvPr/>
          </p:nvSpPr>
          <p:spPr bwMode="auto">
            <a:xfrm>
              <a:off x="3357563" y="447675"/>
              <a:ext cx="7334250" cy="338138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7" tIns="45713" rIns="91427" bIns="4571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FISICA NUCLEARE E SUBNUCLEARE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32822" name="Rectangle 66"/>
            <p:cNvSpPr>
              <a:spLocks noChangeArrowheads="1"/>
            </p:cNvSpPr>
            <p:nvPr/>
          </p:nvSpPr>
          <p:spPr bwMode="auto">
            <a:xfrm>
              <a:off x="3365500" y="457200"/>
              <a:ext cx="7326313" cy="4064000"/>
            </a:xfrm>
            <a:prstGeom prst="rect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7900988" y="4564063"/>
            <a:ext cx="2790825" cy="2992437"/>
            <a:chOff x="7900988" y="4564063"/>
            <a:chExt cx="2790825" cy="2992437"/>
          </a:xfrm>
        </p:grpSpPr>
        <p:pic>
          <p:nvPicPr>
            <p:cNvPr id="32811" name="Picture 12" descr="dark_energy_Page_06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0988" y="5462588"/>
              <a:ext cx="2790825" cy="209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12" name="Text Box 52"/>
            <p:cNvSpPr txBox="1">
              <a:spLocks noChangeArrowheads="1"/>
            </p:cNvSpPr>
            <p:nvPr/>
          </p:nvSpPr>
          <p:spPr bwMode="auto">
            <a:xfrm>
              <a:off x="7915275" y="4595813"/>
              <a:ext cx="2763838" cy="346075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7" tIns="45713" rIns="91427" bIns="4571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FISICA TEORICA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32813" name="Rectangle 44"/>
            <p:cNvSpPr>
              <a:spLocks noChangeArrowheads="1"/>
            </p:cNvSpPr>
            <p:nvPr/>
          </p:nvSpPr>
          <p:spPr bwMode="auto">
            <a:xfrm>
              <a:off x="7940675" y="4941888"/>
              <a:ext cx="2738438" cy="534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accent2"/>
                  </a:solidFill>
                </a:rPr>
                <a:t>La distribuzione della materia nell</a:t>
              </a:r>
              <a:r>
                <a:rPr lang="en-US" altLang="it-IT" sz="1400" b="1">
                  <a:solidFill>
                    <a:schemeClr val="accent2"/>
                  </a:solidFill>
                </a:rPr>
                <a:t>’</a:t>
              </a:r>
              <a:r>
                <a:rPr lang="en-US" sz="1400" b="1">
                  <a:solidFill>
                    <a:schemeClr val="accent2"/>
                  </a:solidFill>
                </a:rPr>
                <a:t>Universo</a:t>
              </a:r>
            </a:p>
          </p:txBody>
        </p:sp>
        <p:sp>
          <p:nvSpPr>
            <p:cNvPr id="32814" name="Rectangle 68"/>
            <p:cNvSpPr>
              <a:spLocks noChangeArrowheads="1"/>
            </p:cNvSpPr>
            <p:nvPr/>
          </p:nvSpPr>
          <p:spPr bwMode="auto">
            <a:xfrm>
              <a:off x="7915275" y="4564063"/>
              <a:ext cx="2776538" cy="2992437"/>
            </a:xfrm>
            <a:prstGeom prst="rect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0" y="4927600"/>
            <a:ext cx="5054600" cy="2628900"/>
            <a:chOff x="0" y="4927600"/>
            <a:chExt cx="5054600" cy="2628900"/>
          </a:xfrm>
        </p:grpSpPr>
        <p:sp>
          <p:nvSpPr>
            <p:cNvPr id="32800" name="Text Box 52"/>
            <p:cNvSpPr txBox="1">
              <a:spLocks noChangeArrowheads="1"/>
            </p:cNvSpPr>
            <p:nvPr/>
          </p:nvSpPr>
          <p:spPr bwMode="auto">
            <a:xfrm>
              <a:off x="12700" y="5275263"/>
              <a:ext cx="5033963" cy="523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7" tIns="45713" rIns="91427" bIns="4571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Microscopia elettronica in trasmissione di una nanostruttura per applicazioni in ottica nonlineare</a:t>
              </a:r>
              <a:endParaRPr lang="en-US" sz="1100">
                <a:latin typeface="Calibri" pitchFamily="34" charset="0"/>
              </a:endParaRPr>
            </a:p>
          </p:txBody>
        </p:sp>
        <p:sp>
          <p:nvSpPr>
            <p:cNvPr id="32801" name="Text Box 52"/>
            <p:cNvSpPr txBox="1">
              <a:spLocks noChangeArrowheads="1"/>
            </p:cNvSpPr>
            <p:nvPr/>
          </p:nvSpPr>
          <p:spPr bwMode="auto">
            <a:xfrm>
              <a:off x="12700" y="4940300"/>
              <a:ext cx="5040313" cy="339725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7" tIns="45713" rIns="91427" bIns="4571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STRUTTURA DELLA MATERIA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32802" name="Rectangle 53"/>
            <p:cNvSpPr>
              <a:spLocks noChangeArrowheads="1"/>
            </p:cNvSpPr>
            <p:nvPr/>
          </p:nvSpPr>
          <p:spPr bwMode="auto">
            <a:xfrm>
              <a:off x="12700" y="5808663"/>
              <a:ext cx="5018088" cy="17478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2803" name="Group 9"/>
            <p:cNvGrpSpPr>
              <a:grpSpLocks/>
            </p:cNvGrpSpPr>
            <p:nvPr/>
          </p:nvGrpSpPr>
          <p:grpSpPr bwMode="auto">
            <a:xfrm>
              <a:off x="88900" y="5783263"/>
              <a:ext cx="4784725" cy="1768475"/>
              <a:chOff x="1871666" y="1571620"/>
              <a:chExt cx="4358947" cy="1785942"/>
            </a:xfrm>
          </p:grpSpPr>
          <p:pic>
            <p:nvPicPr>
              <p:cNvPr id="32805" name="Picture 10" descr="He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868" y="1643050"/>
                <a:ext cx="2658745" cy="1625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06" name="Picture 8" descr="Au3Ag38001h-Ne-97k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666" y="1631945"/>
                <a:ext cx="1676400" cy="1676400"/>
              </a:xfrm>
              <a:prstGeom prst="rect">
                <a:avLst/>
              </a:prstGeom>
              <a:solidFill>
                <a:srgbClr val="5D4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07" name="Picture 9" descr="AuAg-Kr-120-9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7818" y="2857496"/>
                <a:ext cx="494285" cy="500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808" name="Text Box 11"/>
              <p:cNvSpPr txBox="1">
                <a:spLocks noChangeArrowheads="1"/>
              </p:cNvSpPr>
              <p:nvPr/>
            </p:nvSpPr>
            <p:spPr bwMode="auto">
              <a:xfrm>
                <a:off x="3087600" y="1571620"/>
                <a:ext cx="495262" cy="396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r>
                  <a:rPr lang="en-US" sz="2000" b="1">
                    <a:latin typeface="Calibri" pitchFamily="34" charset="0"/>
                  </a:rPr>
                  <a:t>(a)</a:t>
                </a:r>
              </a:p>
            </p:txBody>
          </p:sp>
          <p:sp>
            <p:nvSpPr>
              <p:cNvPr id="32809" name="Text Box 12"/>
              <p:cNvSpPr txBox="1">
                <a:spLocks noChangeArrowheads="1"/>
              </p:cNvSpPr>
              <p:nvPr/>
            </p:nvSpPr>
            <p:spPr bwMode="auto">
              <a:xfrm>
                <a:off x="3571868" y="2857496"/>
                <a:ext cx="5080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r>
                  <a:rPr lang="en-US" sz="2000" b="1">
                    <a:latin typeface="Calibri" pitchFamily="34" charset="0"/>
                  </a:rPr>
                  <a:t>(b)</a:t>
                </a:r>
              </a:p>
            </p:txBody>
          </p:sp>
          <p:sp>
            <p:nvSpPr>
              <p:cNvPr id="32810" name="Text Box 13"/>
              <p:cNvSpPr txBox="1">
                <a:spLocks noChangeArrowheads="1"/>
              </p:cNvSpPr>
              <p:nvPr/>
            </p:nvSpPr>
            <p:spPr bwMode="auto">
              <a:xfrm>
                <a:off x="4928961" y="2928936"/>
                <a:ext cx="495263" cy="396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r>
                  <a:rPr lang="en-US" sz="2000" b="1">
                    <a:latin typeface="Calibri" pitchFamily="34" charset="0"/>
                  </a:rPr>
                  <a:t>(c)</a:t>
                </a:r>
              </a:p>
            </p:txBody>
          </p:sp>
        </p:grpSp>
        <p:sp>
          <p:nvSpPr>
            <p:cNvPr id="32804" name="Rectangle 69"/>
            <p:cNvSpPr>
              <a:spLocks noChangeArrowheads="1"/>
            </p:cNvSpPr>
            <p:nvPr/>
          </p:nvSpPr>
          <p:spPr bwMode="auto">
            <a:xfrm>
              <a:off x="0" y="4927600"/>
              <a:ext cx="5054600" cy="2628900"/>
            </a:xfrm>
            <a:prstGeom prst="rect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2819400" y="482600"/>
            <a:ext cx="2222500" cy="4457700"/>
            <a:chOff x="5080000" y="4559300"/>
            <a:chExt cx="2832100" cy="2997200"/>
          </a:xfrm>
        </p:grpSpPr>
        <p:sp>
          <p:nvSpPr>
            <p:cNvPr id="32796" name="Text Box 52"/>
            <p:cNvSpPr txBox="1">
              <a:spLocks noChangeArrowheads="1"/>
            </p:cNvSpPr>
            <p:nvPr/>
          </p:nvSpPr>
          <p:spPr bwMode="auto">
            <a:xfrm>
              <a:off x="5091113" y="4578735"/>
              <a:ext cx="2795587" cy="227622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7" tIns="45713" rIns="91427" bIns="4571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BIOFISICA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32797" name="Rectangle 44"/>
            <p:cNvSpPr>
              <a:spLocks noChangeArrowheads="1"/>
            </p:cNvSpPr>
            <p:nvPr/>
          </p:nvSpPr>
          <p:spPr bwMode="auto">
            <a:xfrm>
              <a:off x="5115233" y="4804879"/>
              <a:ext cx="2787650" cy="3846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chemeClr val="accent2"/>
                  </a:solidFill>
                </a:rPr>
                <a:t>Modellizzazione</a:t>
              </a:r>
              <a:r>
                <a:rPr lang="en-US" sz="1400" b="1" dirty="0">
                  <a:solidFill>
                    <a:schemeClr val="accent2"/>
                  </a:solidFill>
                </a:rPr>
                <a:t> di </a:t>
              </a:r>
              <a:r>
                <a:rPr lang="en-US" sz="1400" b="1" dirty="0" err="1">
                  <a:solidFill>
                    <a:schemeClr val="accent2"/>
                  </a:solidFill>
                </a:rPr>
                <a:t>proteine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pic>
          <p:nvPicPr>
            <p:cNvPr id="32798" name="Picture 74" descr="Seno_Page_45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3" t="21738" r="34509" b="23640"/>
            <a:stretch>
              <a:fillRect/>
            </a:stretch>
          </p:blipFill>
          <p:spPr bwMode="auto">
            <a:xfrm>
              <a:off x="5108575" y="5174110"/>
              <a:ext cx="2803525" cy="2382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9" name="Rectangle 73"/>
            <p:cNvSpPr>
              <a:spLocks noChangeArrowheads="1"/>
            </p:cNvSpPr>
            <p:nvPr/>
          </p:nvSpPr>
          <p:spPr bwMode="auto">
            <a:xfrm>
              <a:off x="5080000" y="4559300"/>
              <a:ext cx="2832100" cy="2997200"/>
            </a:xfrm>
            <a:prstGeom prst="rect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5099050" y="4533900"/>
            <a:ext cx="2768600" cy="3022600"/>
            <a:chOff x="5092003" y="4533900"/>
            <a:chExt cx="2769297" cy="3022600"/>
          </a:xfrm>
        </p:grpSpPr>
        <p:grpSp>
          <p:nvGrpSpPr>
            <p:cNvPr id="32791" name="Group 29"/>
            <p:cNvGrpSpPr>
              <a:grpSpLocks/>
            </p:cNvGrpSpPr>
            <p:nvPr/>
          </p:nvGrpSpPr>
          <p:grpSpPr bwMode="auto">
            <a:xfrm>
              <a:off x="5092003" y="4533900"/>
              <a:ext cx="2769297" cy="3022600"/>
              <a:chOff x="4772383" y="6924088"/>
              <a:chExt cx="9390817" cy="5082438"/>
            </a:xfrm>
          </p:grpSpPr>
          <p:pic>
            <p:nvPicPr>
              <p:cNvPr id="32794" name="Picture 30" descr="rfx_detector.jp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926" b="24258"/>
              <a:stretch>
                <a:fillRect/>
              </a:stretch>
            </p:blipFill>
            <p:spPr bwMode="auto">
              <a:xfrm>
                <a:off x="4799053" y="7721719"/>
                <a:ext cx="9325662" cy="42848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95" name="Rectangle 32"/>
              <p:cNvSpPr>
                <a:spLocks noChangeArrowheads="1"/>
              </p:cNvSpPr>
              <p:nvPr/>
            </p:nvSpPr>
            <p:spPr bwMode="auto">
              <a:xfrm>
                <a:off x="4772383" y="6924088"/>
                <a:ext cx="9390817" cy="5082438"/>
              </a:xfrm>
              <a:prstGeom prst="rect">
                <a:avLst/>
              </a:prstGeom>
              <a:noFill/>
              <a:ln w="508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2792" name="Rectangle 44"/>
            <p:cNvSpPr>
              <a:spLocks noChangeArrowheads="1"/>
            </p:cNvSpPr>
            <p:nvPr/>
          </p:nvSpPr>
          <p:spPr bwMode="auto">
            <a:xfrm>
              <a:off x="5108575" y="4903788"/>
              <a:ext cx="2738438" cy="307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chemeClr val="accent2"/>
                  </a:solidFill>
                </a:rPr>
                <a:t>L</a:t>
              </a:r>
              <a:r>
                <a:rPr lang="en-US" altLang="it-IT" sz="1400" b="1" dirty="0" err="1">
                  <a:solidFill>
                    <a:schemeClr val="accent2"/>
                  </a:solidFill>
                </a:rPr>
                <a:t>’</a:t>
              </a:r>
              <a:r>
                <a:rPr lang="en-US" sz="1400" b="1" dirty="0" err="1">
                  <a:solidFill>
                    <a:schemeClr val="accent2"/>
                  </a:solidFill>
                </a:rPr>
                <a:t>esperimento</a:t>
              </a:r>
              <a:r>
                <a:rPr lang="en-US" sz="1400" b="1" dirty="0">
                  <a:solidFill>
                    <a:schemeClr val="accent2"/>
                  </a:solidFill>
                </a:rPr>
                <a:t> RFX a </a:t>
              </a:r>
              <a:r>
                <a:rPr lang="en-US" sz="1400" b="1" dirty="0" err="1">
                  <a:solidFill>
                    <a:schemeClr val="accent2"/>
                  </a:solidFill>
                </a:rPr>
                <a:t>Padova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32793" name="Text Box 52"/>
            <p:cNvSpPr txBox="1">
              <a:spLocks noChangeArrowheads="1"/>
            </p:cNvSpPr>
            <p:nvPr/>
          </p:nvSpPr>
          <p:spPr bwMode="auto">
            <a:xfrm>
              <a:off x="5095875" y="4557713"/>
              <a:ext cx="2763838" cy="346075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7" tIns="45713" rIns="91427" bIns="4571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FISICA DEI PLASMI</a:t>
              </a:r>
              <a:endParaRPr lang="en-US" sz="1200">
                <a:latin typeface="Calibri" pitchFamily="34" charset="0"/>
              </a:endParaRPr>
            </a:p>
          </p:txBody>
        </p:sp>
      </p:grp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0"/>
            <a:ext cx="10691813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 dirty="0" err="1">
                <a:solidFill>
                  <a:schemeClr val="accent2"/>
                </a:solidFill>
              </a:rPr>
              <a:t>Alcune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delle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attività</a:t>
            </a:r>
            <a:r>
              <a:rPr lang="en-US" b="1" dirty="0">
                <a:solidFill>
                  <a:schemeClr val="accent2"/>
                </a:solidFill>
              </a:rPr>
              <a:t> di </a:t>
            </a:r>
            <a:r>
              <a:rPr lang="en-US" b="1" dirty="0" err="1">
                <a:solidFill>
                  <a:schemeClr val="accent2"/>
                </a:solidFill>
              </a:rPr>
              <a:t>ricerca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presenti</a:t>
            </a:r>
            <a:r>
              <a:rPr lang="en-US" b="1" dirty="0">
                <a:solidFill>
                  <a:schemeClr val="accent2"/>
                </a:solidFill>
              </a:rPr>
              <a:t> a </a:t>
            </a:r>
            <a:r>
              <a:rPr lang="en-US" b="1" dirty="0" err="1">
                <a:solidFill>
                  <a:schemeClr val="accent2"/>
                </a:solidFill>
              </a:rPr>
              <a:t>Padova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485775"/>
            <a:ext cx="2857500" cy="4419600"/>
            <a:chOff x="0" y="485775"/>
            <a:chExt cx="2857500" cy="4419600"/>
          </a:xfrm>
        </p:grpSpPr>
        <p:grpSp>
          <p:nvGrpSpPr>
            <p:cNvPr id="32784" name="Group 37"/>
            <p:cNvGrpSpPr>
              <a:grpSpLocks/>
            </p:cNvGrpSpPr>
            <p:nvPr/>
          </p:nvGrpSpPr>
          <p:grpSpPr bwMode="auto">
            <a:xfrm>
              <a:off x="0" y="485775"/>
              <a:ext cx="2857500" cy="4419600"/>
              <a:chOff x="0" y="457200"/>
              <a:chExt cx="3363913" cy="4419600"/>
            </a:xfrm>
          </p:grpSpPr>
          <p:sp>
            <p:nvSpPr>
              <p:cNvPr id="32786" name="Text Box 4"/>
              <p:cNvSpPr txBox="1">
                <a:spLocks noChangeArrowheads="1"/>
              </p:cNvSpPr>
              <p:nvPr/>
            </p:nvSpPr>
            <p:spPr bwMode="auto">
              <a:xfrm>
                <a:off x="0" y="2857500"/>
                <a:ext cx="3274209" cy="4616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0" tIns="45710" rIns="91420" bIns="4571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it-IT" sz="1200" b="1" dirty="0">
                    <a:solidFill>
                      <a:srgbClr val="FF0000"/>
                    </a:solidFill>
                  </a:rPr>
                  <a:t>L</a:t>
                </a:r>
                <a:r>
                  <a:rPr lang="it-IT" altLang="it-IT" sz="1200" b="1" dirty="0">
                    <a:solidFill>
                      <a:srgbClr val="FF0000"/>
                    </a:solidFill>
                  </a:rPr>
                  <a:t>’</a:t>
                </a:r>
                <a:r>
                  <a:rPr lang="it-IT" sz="1200" b="1" dirty="0">
                    <a:solidFill>
                      <a:srgbClr val="FF0000"/>
                    </a:solidFill>
                  </a:rPr>
                  <a:t>esperimento OPERA e </a:t>
                </a:r>
                <a:r>
                  <a:rPr lang="it-IT" sz="1200" b="1" dirty="0" smtClean="0">
                    <a:solidFill>
                      <a:srgbClr val="FF0000"/>
                    </a:solidFill>
                  </a:rPr>
                  <a:t>le proprietà </a:t>
                </a:r>
                <a:r>
                  <a:rPr lang="it-IT" sz="1200" b="1" dirty="0">
                    <a:solidFill>
                      <a:srgbClr val="FF0000"/>
                    </a:solidFill>
                  </a:rPr>
                  <a:t>dei neutrini</a:t>
                </a:r>
              </a:p>
            </p:txBody>
          </p:sp>
          <p:sp>
            <p:nvSpPr>
              <p:cNvPr id="32788" name="Text Box 43"/>
              <p:cNvSpPr txBox="1">
                <a:spLocks noChangeArrowheads="1"/>
              </p:cNvSpPr>
              <p:nvPr/>
            </p:nvSpPr>
            <p:spPr bwMode="auto">
              <a:xfrm>
                <a:off x="0" y="736600"/>
                <a:ext cx="3362325" cy="6770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7" tIns="45713" rIns="91427" bIns="45713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GB" sz="1400" b="1" dirty="0">
                  <a:solidFill>
                    <a:srgbClr val="FF0000"/>
                  </a:solidFill>
                </a:endParaRPr>
              </a:p>
              <a:p>
                <a:pPr eaLnBrk="1" hangingPunct="1"/>
                <a:r>
                  <a:rPr lang="en-GB" sz="1200" b="1" dirty="0" smtClean="0">
                    <a:solidFill>
                      <a:srgbClr val="FF0000"/>
                    </a:solidFill>
                  </a:rPr>
                  <a:t>Il </a:t>
                </a:r>
                <a:r>
                  <a:rPr lang="en-US" sz="1200" b="1" dirty="0" smtClean="0">
                    <a:solidFill>
                      <a:srgbClr val="FF0000"/>
                    </a:solidFill>
                  </a:rPr>
                  <a:t>FERMI-LAT </a:t>
                </a:r>
                <a:r>
                  <a:rPr lang="en-GB" altLang="ja-JP" sz="1200" b="1" dirty="0" smtClean="0">
                    <a:solidFill>
                      <a:srgbClr val="FF0000"/>
                    </a:solidFill>
                  </a:rPr>
                  <a:t>e lo studio </a:t>
                </a:r>
                <a:r>
                  <a:rPr lang="en-GB" altLang="ja-JP" sz="1200" b="1" dirty="0" err="1" smtClean="0">
                    <a:solidFill>
                      <a:srgbClr val="FF0000"/>
                    </a:solidFill>
                  </a:rPr>
                  <a:t>degli</a:t>
                </a:r>
                <a:r>
                  <a:rPr lang="en-GB" altLang="ja-JP" sz="1200" b="1" dirty="0" smtClean="0">
                    <a:solidFill>
                      <a:srgbClr val="FF0000"/>
                    </a:solidFill>
                  </a:rPr>
                  <a:t> AGN, </a:t>
                </a:r>
                <a:r>
                  <a:rPr lang="en-GB" altLang="ja-JP" sz="1200" b="1" dirty="0" err="1" smtClean="0">
                    <a:solidFill>
                      <a:srgbClr val="FF0000"/>
                    </a:solidFill>
                  </a:rPr>
                  <a:t>dei</a:t>
                </a:r>
                <a:r>
                  <a:rPr lang="en-GB" altLang="ja-JP" sz="1200" b="1" dirty="0" smtClean="0">
                    <a:solidFill>
                      <a:srgbClr val="FF0000"/>
                    </a:solidFill>
                  </a:rPr>
                  <a:t> GRB e </a:t>
                </a:r>
                <a:r>
                  <a:rPr lang="en-GB" altLang="ja-JP" sz="1200" b="1" dirty="0" err="1" smtClean="0">
                    <a:solidFill>
                      <a:srgbClr val="FF0000"/>
                    </a:solidFill>
                  </a:rPr>
                  <a:t>della</a:t>
                </a:r>
                <a:r>
                  <a:rPr lang="en-GB" altLang="ja-JP" sz="1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GB" altLang="ja-JP" sz="1200" b="1" dirty="0" err="1" smtClean="0">
                    <a:solidFill>
                      <a:srgbClr val="FF0000"/>
                    </a:solidFill>
                  </a:rPr>
                  <a:t>materia</a:t>
                </a:r>
                <a:r>
                  <a:rPr lang="en-GB" altLang="ja-JP" sz="1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GB" altLang="ja-JP" sz="1200" b="1" dirty="0" err="1" smtClean="0">
                    <a:solidFill>
                      <a:srgbClr val="FF0000"/>
                    </a:solidFill>
                  </a:rPr>
                  <a:t>oscura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789" name="Text Box 52"/>
              <p:cNvSpPr txBox="1">
                <a:spLocks noChangeArrowheads="1"/>
              </p:cNvSpPr>
              <p:nvPr/>
            </p:nvSpPr>
            <p:spPr bwMode="auto">
              <a:xfrm>
                <a:off x="0" y="463550"/>
                <a:ext cx="3363913" cy="523206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7" tIns="45713" rIns="91427" bIns="45713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400" b="1"/>
                  <a:t>FISICA DEI NEUTRINI E ASTROPARTICELLARE</a:t>
                </a:r>
              </a:p>
            </p:txBody>
          </p:sp>
          <p:sp>
            <p:nvSpPr>
              <p:cNvPr id="32790" name="Rectangle 67"/>
              <p:cNvSpPr>
                <a:spLocks noChangeArrowheads="1"/>
              </p:cNvSpPr>
              <p:nvPr/>
            </p:nvSpPr>
            <p:spPr bwMode="auto">
              <a:xfrm>
                <a:off x="0" y="457200"/>
                <a:ext cx="3340100" cy="4419600"/>
              </a:xfrm>
              <a:prstGeom prst="rect">
                <a:avLst/>
              </a:prstGeom>
              <a:noFill/>
              <a:ln w="508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pic>
          <p:nvPicPr>
            <p:cNvPr id="32782" name="Picture 11" descr="DSC_0047_2_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6" t="12"/>
            <a:stretch>
              <a:fillRect/>
            </a:stretch>
          </p:blipFill>
          <p:spPr bwMode="auto">
            <a:xfrm>
              <a:off x="29633" y="3327400"/>
              <a:ext cx="2768600" cy="1555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3" name="Picture 5" descr="tunnel-gelmini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059" y="3594263"/>
              <a:ext cx="986367" cy="986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8589433" y="3187700"/>
            <a:ext cx="2154767" cy="1352550"/>
            <a:chOff x="5092700" y="1473200"/>
            <a:chExt cx="2120900" cy="1441450"/>
          </a:xfrm>
        </p:grpSpPr>
        <p:pic>
          <p:nvPicPr>
            <p:cNvPr id="12" name="Picture 11" descr="higgs-cms-article-2.tiff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83" b="-2992"/>
            <a:stretch/>
          </p:blipFill>
          <p:spPr>
            <a:xfrm>
              <a:off x="5143499" y="1473200"/>
              <a:ext cx="1993377" cy="1441450"/>
            </a:xfrm>
            <a:prstGeom prst="rect">
              <a:avLst/>
            </a:prstGeom>
          </p:spPr>
        </p:pic>
        <p:sp>
          <p:nvSpPr>
            <p:cNvPr id="62" name="Text Box 4"/>
            <p:cNvSpPr txBox="1">
              <a:spLocks noChangeArrowheads="1"/>
            </p:cNvSpPr>
            <p:nvPr/>
          </p:nvSpPr>
          <p:spPr bwMode="auto">
            <a:xfrm>
              <a:off x="5092700" y="2638425"/>
              <a:ext cx="2120900" cy="26159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91420" tIns="45710" rIns="91420" bIns="4571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100" b="1" smtClean="0">
                  <a:solidFill>
                    <a:srgbClr val="FF0000"/>
                  </a:solidFill>
                </a:rPr>
                <a:t>The Higgs boson at CMS</a:t>
              </a:r>
              <a:endParaRPr lang="en-US" sz="11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165" y="1447800"/>
            <a:ext cx="2777068" cy="1473200"/>
            <a:chOff x="21165" y="1447800"/>
            <a:chExt cx="2777068" cy="1473200"/>
          </a:xfrm>
        </p:grpSpPr>
        <p:pic>
          <p:nvPicPr>
            <p:cNvPr id="8" name="Picture 7" descr="fermi-lat-1.tiff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2" y="1447800"/>
              <a:ext cx="1845731" cy="1473200"/>
            </a:xfrm>
            <a:prstGeom prst="rect">
              <a:avLst/>
            </a:prstGeom>
          </p:spPr>
        </p:pic>
        <p:pic>
          <p:nvPicPr>
            <p:cNvPr id="9" name="Picture 8" descr="fermi-lat-2.tiff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5" y="1447800"/>
              <a:ext cx="975936" cy="147319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95548" y="4041248"/>
            <a:ext cx="9080500" cy="1021819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it-IT" sz="2400" b="1" dirty="0" smtClean="0">
                <a:solidFill>
                  <a:srgbClr val="303030"/>
                </a:solidFill>
                <a:ea typeface="ＭＳ Ｐゴシック" pitchFamily="34" charset="-128"/>
              </a:rPr>
              <a:t>Ma.. tra </a:t>
            </a:r>
            <a:r>
              <a:rPr lang="it-IT" sz="2400" b="1" dirty="0" smtClean="0">
                <a:solidFill>
                  <a:srgbClr val="303030"/>
                </a:solidFill>
                <a:ea typeface="ＭＳ Ｐゴシック" pitchFamily="34" charset="-128"/>
              </a:rPr>
              <a:t>il 20% e il 30% delle matricole abbandonano il Corso di Studi in Fisica entro il primo </a:t>
            </a:r>
            <a:r>
              <a:rPr lang="it-IT" sz="2400" b="1" dirty="0" smtClean="0">
                <a:solidFill>
                  <a:srgbClr val="303030"/>
                </a:solidFill>
                <a:ea typeface="ＭＳ Ｐゴシック" pitchFamily="34" charset="-128"/>
              </a:rPr>
              <a:t>anno</a:t>
            </a:r>
            <a:endParaRPr lang="it-IT" sz="2400" b="1" dirty="0" smtClean="0">
              <a:solidFill>
                <a:srgbClr val="303030"/>
              </a:solidFill>
              <a:ea typeface="ＭＳ Ｐゴシック" pitchFamily="34" charset="-128"/>
            </a:endParaRPr>
          </a:p>
        </p:txBody>
      </p:sp>
      <p:sp>
        <p:nvSpPr>
          <p:cNvPr id="163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200" smtClean="0"/>
              <a:t>Corso di Studi in FISICA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0"/>
            <a:ext cx="10691813" cy="1368425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16388" name="Picture 5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96850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2081751" y="347134"/>
            <a:ext cx="86100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it-IT" sz="3600" dirty="0" smtClean="0">
                <a:solidFill>
                  <a:schemeClr val="bg1"/>
                </a:solidFill>
              </a:rPr>
              <a:t>Un Corso </a:t>
            </a:r>
            <a:r>
              <a:rPr lang="it-IT" sz="3600" dirty="0" smtClean="0">
                <a:solidFill>
                  <a:schemeClr val="bg1"/>
                </a:solidFill>
              </a:rPr>
              <a:t>appagante ma … </a:t>
            </a:r>
            <a:r>
              <a:rPr lang="it-IT" sz="3600" u="sng" dirty="0" smtClean="0">
                <a:solidFill>
                  <a:schemeClr val="bg1"/>
                </a:solidFill>
              </a:rPr>
              <a:t>impegnativo!</a:t>
            </a:r>
            <a:endParaRPr lang="it-IT" sz="3600" dirty="0">
              <a:solidFill>
                <a:schemeClr val="bg1"/>
              </a:solidFill>
            </a:endParaRPr>
          </a:p>
          <a:p>
            <a:pPr algn="r" eaLnBrk="1" hangingPunct="1"/>
            <a:endParaRPr lang="it-IT" sz="1800" dirty="0">
              <a:solidFill>
                <a:schemeClr val="bg1"/>
              </a:solidFill>
            </a:endParaRPr>
          </a:p>
          <a:p>
            <a:pPr algn="r" eaLnBrk="1" hangingPunct="1"/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7172325"/>
            <a:ext cx="2493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 algn="l">
              <a:defRPr sz="1200" i="1" dirty="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Padova, 12-13 Febbraio 2015</a:t>
            </a:r>
            <a:endParaRPr lang="it-IT" dirty="0"/>
          </a:p>
        </p:txBody>
      </p:sp>
      <p:pic>
        <p:nvPicPr>
          <p:cNvPr id="3" name="Picture 2" descr="italy (2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95" y="5198533"/>
            <a:ext cx="1614805" cy="15997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028477"/>
            <a:ext cx="8754966" cy="2221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613" lvl="2" algn="just" defTabSz="1042988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</a:pPr>
            <a:r>
              <a:rPr lang="it-IT" sz="2400" dirty="0">
                <a:solidFill>
                  <a:srgbClr val="303030"/>
                </a:solidFill>
              </a:rPr>
              <a:t>ragioni degli abbandoni molto varie, ma: </a:t>
            </a:r>
            <a:endParaRPr lang="it-IT" sz="2400" b="1" kern="0" dirty="0" smtClean="0">
              <a:solidFill>
                <a:srgbClr val="303030"/>
              </a:solidFill>
              <a:latin typeface="Arial"/>
            </a:endParaRPr>
          </a:p>
          <a:p>
            <a:pPr marL="846138" lvl="2" indent="-390525" algn="just" defTabSz="1042988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it-IT" sz="2400" b="1" kern="0" dirty="0" smtClean="0">
                <a:solidFill>
                  <a:srgbClr val="303030"/>
                </a:solidFill>
                <a:latin typeface="Arial"/>
              </a:rPr>
              <a:t>consiglio</a:t>
            </a:r>
            <a:r>
              <a:rPr lang="it-IT" sz="2400" b="1" kern="0" dirty="0">
                <a:solidFill>
                  <a:srgbClr val="303030"/>
                </a:solidFill>
                <a:latin typeface="Arial"/>
              </a:rPr>
              <a:t>: </a:t>
            </a:r>
            <a:r>
              <a:rPr lang="it-IT" sz="2400" kern="0" dirty="0">
                <a:solidFill>
                  <a:srgbClr val="303030"/>
                </a:solidFill>
                <a:latin typeface="Arial"/>
              </a:rPr>
              <a:t>affrontare seriamente il test di ingresso e valutare la propria </a:t>
            </a:r>
            <a:r>
              <a:rPr lang="it-IT" sz="2400" i="1" kern="0" dirty="0">
                <a:solidFill>
                  <a:srgbClr val="303030"/>
                </a:solidFill>
                <a:latin typeface="Arial"/>
              </a:rPr>
              <a:t>attitudine alla matematica</a:t>
            </a:r>
            <a:r>
              <a:rPr lang="it-IT" sz="2400" kern="0" dirty="0">
                <a:solidFill>
                  <a:srgbClr val="303030"/>
                </a:solidFill>
                <a:latin typeface="Arial"/>
              </a:rPr>
              <a:t> e i propri </a:t>
            </a:r>
            <a:r>
              <a:rPr lang="it-IT" sz="2400" i="1" kern="0" dirty="0">
                <a:solidFill>
                  <a:srgbClr val="303030"/>
                </a:solidFill>
                <a:latin typeface="Arial"/>
              </a:rPr>
              <a:t>risultati </a:t>
            </a:r>
            <a:r>
              <a:rPr lang="it-IT" sz="2400" i="1" kern="0" dirty="0" smtClean="0">
                <a:solidFill>
                  <a:srgbClr val="303030"/>
                </a:solidFill>
                <a:latin typeface="Arial"/>
              </a:rPr>
              <a:t>nella </a:t>
            </a:r>
            <a:r>
              <a:rPr lang="it-IT" sz="2400" i="1" kern="0" dirty="0">
                <a:solidFill>
                  <a:srgbClr val="303030"/>
                </a:solidFill>
                <a:latin typeface="Arial"/>
              </a:rPr>
              <a:t>scuola </a:t>
            </a:r>
            <a:r>
              <a:rPr lang="it-IT" sz="2400" i="1" kern="0" dirty="0" smtClean="0">
                <a:solidFill>
                  <a:srgbClr val="303030"/>
                </a:solidFill>
                <a:latin typeface="Arial"/>
              </a:rPr>
              <a:t>superiore</a:t>
            </a:r>
            <a:r>
              <a:rPr lang="it-IT" sz="2400" kern="0" dirty="0" smtClean="0">
                <a:solidFill>
                  <a:srgbClr val="303030"/>
                </a:solidFill>
                <a:latin typeface="Arial"/>
              </a:rPr>
              <a:t> </a:t>
            </a:r>
            <a:r>
              <a:rPr lang="it-IT" sz="2400" kern="0" dirty="0">
                <a:solidFill>
                  <a:srgbClr val="303030"/>
                </a:solidFill>
                <a:latin typeface="Arial"/>
              </a:rPr>
              <a:t>insieme al </a:t>
            </a:r>
            <a:r>
              <a:rPr lang="it-IT" sz="2400" i="1" kern="0" dirty="0">
                <a:solidFill>
                  <a:srgbClr val="303030"/>
                </a:solidFill>
                <a:latin typeface="Arial"/>
              </a:rPr>
              <a:t>risultato del test</a:t>
            </a:r>
            <a:endParaRPr lang="it-IT" sz="2400" b="1" i="1" kern="0" dirty="0">
              <a:solidFill>
                <a:srgbClr val="303030"/>
              </a:solidFill>
              <a:latin typeface="Arial"/>
            </a:endParaRPr>
          </a:p>
          <a:p>
            <a:pPr marL="390525" lvl="0" indent="-390525" algn="just" defTabSz="1042988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v"/>
            </a:pPr>
            <a:endParaRPr lang="it-IT" sz="1400" kern="0" dirty="0">
              <a:solidFill>
                <a:srgbClr val="303030"/>
              </a:solidFill>
              <a:latin typeface="Arial"/>
              <a:cs typeface="ＭＳ Ｐゴシック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83601" y="1540931"/>
            <a:ext cx="5897372" cy="171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847725" indent="-3270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8240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8035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32607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7179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41751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il </a:t>
            </a: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corso di Laurea in Fisica </a:t>
            </a: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ha una </a:t>
            </a: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alta soddisfazione da parte degli studenti </a:t>
            </a: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e </a:t>
            </a: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circa il 50% degli studenti non ha ritardi nel sostenere gli </a:t>
            </a: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esami.</a:t>
            </a:r>
            <a:endParaRPr lang="it-IT" sz="2000" dirty="0" smtClean="0">
              <a:solidFill>
                <a:srgbClr val="303030"/>
              </a:solidFill>
              <a:ea typeface="ＭＳ Ｐゴシック" pitchFamily="34" charset="-128"/>
            </a:endParaRPr>
          </a:p>
        </p:txBody>
      </p:sp>
      <p:pic>
        <p:nvPicPr>
          <p:cNvPr id="2" name="Picture 1" descr="Valutazione didattic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25" y="1523998"/>
            <a:ext cx="3658118" cy="239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7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4" grpId="0"/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 anchor="ctr"/>
          <a:lstStyle/>
          <a:p>
            <a:pPr lvl="1" eaLnBrk="1" hangingPunct="1">
              <a:spcBef>
                <a:spcPct val="0"/>
              </a:spcBef>
              <a:buClr>
                <a:schemeClr val="accent2"/>
              </a:buClr>
              <a:buSzPct val="130000"/>
              <a:tabLst>
                <a:tab pos="723900" algn="l"/>
                <a:tab pos="1447800" algn="l"/>
                <a:tab pos="2171700" algn="l"/>
                <a:tab pos="2894013" algn="l"/>
                <a:tab pos="3616325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5213" algn="l"/>
              </a:tabLst>
            </a:pPr>
            <a:r>
              <a:rPr lang="it-IT" sz="2000" b="1" dirty="0" smtClean="0">
                <a:latin typeface="Nimbus Roman No9 L" pitchFamily="16" charset="0"/>
                <a:ea typeface="ＭＳ Ｐゴシック" pitchFamily="34" charset="-128"/>
              </a:rPr>
              <a:t>Dipartimento di Fisica e Astronomia: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4013" algn="l"/>
                <a:tab pos="3616325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5213" algn="l"/>
              </a:tabLst>
            </a:pPr>
            <a:r>
              <a:rPr lang="it-IT" sz="2000" b="1" dirty="0" smtClean="0">
                <a:latin typeface="Nimbus Roman No9 L" pitchFamily="16" charset="0"/>
                <a:ea typeface="ＭＳ Ｐゴシック" pitchFamily="34" charset="-128"/>
              </a:rPr>
              <a:t>       	</a:t>
            </a:r>
            <a:r>
              <a:rPr lang="it-IT" sz="2000" b="1" dirty="0" smtClean="0">
                <a:solidFill>
                  <a:srgbClr val="0000FF"/>
                </a:solidFill>
                <a:latin typeface="Nimbus Roman No9 L" pitchFamily="16" charset="0"/>
                <a:ea typeface="ＭＳ Ｐゴシック" pitchFamily="34" charset="-128"/>
              </a:rPr>
              <a:t>http://</a:t>
            </a:r>
            <a:r>
              <a:rPr lang="it-IT" sz="2000" b="1" dirty="0" err="1" smtClean="0">
                <a:solidFill>
                  <a:srgbClr val="0000FF"/>
                </a:solidFill>
                <a:latin typeface="Nimbus Roman No9 L" pitchFamily="16" charset="0"/>
                <a:ea typeface="ＭＳ Ｐゴシック" pitchFamily="34" charset="-128"/>
              </a:rPr>
              <a:t>www.</a:t>
            </a:r>
            <a:r>
              <a:rPr lang="it-IT" sz="2000" b="1" dirty="0" err="1" smtClean="0">
                <a:solidFill>
                  <a:srgbClr val="FF0000"/>
                </a:solidFill>
                <a:latin typeface="Nimbus Roman No9 L" pitchFamily="16" charset="0"/>
                <a:ea typeface="ＭＳ Ｐゴシック" pitchFamily="34" charset="-128"/>
              </a:rPr>
              <a:t>dfa.unipd.it</a:t>
            </a:r>
            <a:endParaRPr lang="it-IT" sz="2000" b="1" dirty="0" smtClean="0">
              <a:solidFill>
                <a:srgbClr val="303030"/>
              </a:solidFill>
              <a:latin typeface="Nimbus Roman No9 L" pitchFamily="16" charset="0"/>
              <a:ea typeface="ＭＳ Ｐゴシック" pitchFamily="34" charset="-128"/>
            </a:endParaRPr>
          </a:p>
          <a:p>
            <a:pPr lvl="2" eaLnBrk="1" hangingPunct="1">
              <a:spcBef>
                <a:spcPct val="0"/>
              </a:spcBef>
              <a:buClr>
                <a:schemeClr val="accent2"/>
              </a:buClr>
              <a:buSzPct val="130000"/>
              <a:tabLst>
                <a:tab pos="723900" algn="l"/>
                <a:tab pos="1447800" algn="l"/>
                <a:tab pos="2171700" algn="l"/>
                <a:tab pos="2894013" algn="l"/>
                <a:tab pos="3616325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5213" algn="l"/>
              </a:tabLst>
            </a:pPr>
            <a:r>
              <a:rPr lang="it-IT" sz="1800" b="1" dirty="0" smtClean="0">
                <a:solidFill>
                  <a:srgbClr val="303030"/>
                </a:solidFill>
                <a:latin typeface="Nimbus Roman No9 L" pitchFamily="16" charset="0"/>
                <a:ea typeface="ＭＳ Ｐゴシック" pitchFamily="34" charset="-128"/>
              </a:rPr>
              <a:t>Corso</a:t>
            </a:r>
            <a:r>
              <a:rPr lang="it-IT" sz="1800" b="1" dirty="0" smtClean="0">
                <a:latin typeface="Nimbus Roman No9 L" pitchFamily="16" charset="0"/>
                <a:ea typeface="ＭＳ Ｐゴシック" pitchFamily="34" charset="-128"/>
              </a:rPr>
              <a:t> di Laurea in Fisica: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4013" algn="l"/>
                <a:tab pos="3616325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5213" algn="l"/>
              </a:tabLst>
            </a:pPr>
            <a:r>
              <a:rPr lang="it-IT" sz="2000" b="1" dirty="0" smtClean="0">
                <a:latin typeface="Nimbus Roman No9 L" pitchFamily="16" charset="0"/>
                <a:ea typeface="ＭＳ Ｐゴシック" pitchFamily="34" charset="-128"/>
              </a:rPr>
              <a:t>       		</a:t>
            </a:r>
            <a:r>
              <a:rPr lang="it-IT" sz="2000" b="1" dirty="0">
                <a:solidFill>
                  <a:srgbClr val="0000FF"/>
                </a:solidFill>
                <a:latin typeface="Nimbus Roman No9 L" pitchFamily="16" charset="0"/>
                <a:ea typeface="ＭＳ Ｐゴシック" pitchFamily="34" charset="-128"/>
              </a:rPr>
              <a:t>http://</a:t>
            </a:r>
            <a:r>
              <a:rPr lang="it-IT" sz="2000" b="1" dirty="0" err="1">
                <a:solidFill>
                  <a:srgbClr val="0000FF"/>
                </a:solidFill>
                <a:latin typeface="Nimbus Roman No9 L" pitchFamily="16" charset="0"/>
                <a:ea typeface="ＭＳ Ｐゴシック" pitchFamily="34" charset="-128"/>
              </a:rPr>
              <a:t>www.</a:t>
            </a:r>
            <a:r>
              <a:rPr lang="it-IT" sz="2000" b="1" dirty="0" err="1">
                <a:solidFill>
                  <a:srgbClr val="FF0000"/>
                </a:solidFill>
                <a:latin typeface="Nimbus Roman No9 L" pitchFamily="16" charset="0"/>
                <a:ea typeface="ＭＳ Ｐゴシック" pitchFamily="34" charset="-128"/>
              </a:rPr>
              <a:t>dfa.unipd.it</a:t>
            </a:r>
            <a:r>
              <a:rPr lang="it-IT" sz="2000" b="1" dirty="0">
                <a:solidFill>
                  <a:srgbClr val="FF0000"/>
                </a:solidFill>
                <a:latin typeface="Nimbus Roman No9 L" pitchFamily="16" charset="0"/>
                <a:ea typeface="ＭＳ Ｐゴシック" pitchFamily="34" charset="-128"/>
              </a:rPr>
              <a:t>/</a:t>
            </a:r>
            <a:r>
              <a:rPr lang="it-IT" sz="2000" b="1" dirty="0" err="1">
                <a:solidFill>
                  <a:srgbClr val="FF0000"/>
                </a:solidFill>
                <a:latin typeface="Nimbus Roman No9 L" pitchFamily="16" charset="0"/>
                <a:ea typeface="ＭＳ Ｐゴシック" pitchFamily="34" charset="-128"/>
              </a:rPr>
              <a:t>index.php?id</a:t>
            </a:r>
            <a:r>
              <a:rPr lang="it-IT" sz="2000" b="1" dirty="0">
                <a:solidFill>
                  <a:srgbClr val="FF0000"/>
                </a:solidFill>
                <a:latin typeface="Nimbus Roman No9 L" pitchFamily="16" charset="0"/>
                <a:ea typeface="ＭＳ Ｐゴシック" pitchFamily="34" charset="-128"/>
              </a:rPr>
              <a:t>=laureafisica00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4013" algn="l"/>
                <a:tab pos="3616325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5213" algn="l"/>
              </a:tabLst>
            </a:pPr>
            <a:endParaRPr lang="it-IT" sz="2000" b="1" dirty="0" smtClean="0">
              <a:solidFill>
                <a:srgbClr val="FF0000"/>
              </a:solidFill>
              <a:latin typeface="Nimbus Roman No9 L" pitchFamily="16" charset="0"/>
              <a:ea typeface="ＭＳ Ｐゴシック" pitchFamily="34" charset="-128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SzPct val="130000"/>
              <a:tabLst>
                <a:tab pos="723900" algn="l"/>
                <a:tab pos="1447800" algn="l"/>
                <a:tab pos="2171700" algn="l"/>
                <a:tab pos="2894013" algn="l"/>
                <a:tab pos="3616325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5213" algn="l"/>
              </a:tabLst>
            </a:pPr>
            <a:r>
              <a:rPr lang="it-IT" sz="2000" b="1" dirty="0" smtClean="0">
                <a:solidFill>
                  <a:srgbClr val="303030"/>
                </a:solidFill>
                <a:latin typeface="Nimbus Roman No9 L" pitchFamily="16" charset="0"/>
                <a:ea typeface="ＭＳ Ｐゴシック" pitchFamily="34" charset="-128"/>
              </a:rPr>
              <a:t>Scuola di Scienze MM. FF. NN. :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SzPct val="130000"/>
              <a:buFontTx/>
              <a:buNone/>
              <a:tabLst>
                <a:tab pos="723900" algn="l"/>
                <a:tab pos="1447800" algn="l"/>
                <a:tab pos="2171700" algn="l"/>
                <a:tab pos="2894013" algn="l"/>
                <a:tab pos="3616325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5213" algn="l"/>
              </a:tabLst>
            </a:pPr>
            <a:r>
              <a:rPr lang="it-IT" sz="2000" b="1" dirty="0" smtClean="0">
                <a:solidFill>
                  <a:srgbClr val="303030"/>
                </a:solidFill>
                <a:latin typeface="Nimbus Roman No9 L" pitchFamily="16" charset="0"/>
                <a:ea typeface="ＭＳ Ｐゴシック" pitchFamily="34" charset="-128"/>
              </a:rPr>
              <a:t>		   </a:t>
            </a:r>
            <a:r>
              <a:rPr lang="it-IT" sz="2000" b="1" dirty="0" smtClean="0">
                <a:solidFill>
                  <a:srgbClr val="0000FF"/>
                </a:solidFill>
                <a:ea typeface="ＭＳ Ｐゴシック" pitchFamily="34" charset="-128"/>
              </a:rPr>
              <a:t>http://</a:t>
            </a:r>
            <a:r>
              <a:rPr lang="it-IT" sz="2000" b="1" dirty="0" err="1" smtClean="0">
                <a:solidFill>
                  <a:srgbClr val="0000FF"/>
                </a:solidFill>
                <a:ea typeface="ＭＳ Ｐゴシック" pitchFamily="34" charset="-128"/>
              </a:rPr>
              <a:t>www.</a:t>
            </a:r>
            <a:r>
              <a:rPr lang="it-IT" sz="2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scienze.unipd.it</a:t>
            </a:r>
            <a:r>
              <a:rPr lang="it-IT" sz="2000" b="1" dirty="0" smtClean="0">
                <a:solidFill>
                  <a:srgbClr val="FF0000"/>
                </a:solidFill>
                <a:ea typeface="ＭＳ Ｐゴシック" pitchFamily="34" charset="-128"/>
              </a:rPr>
              <a:t>/</a:t>
            </a:r>
            <a:endParaRPr lang="it-IT" sz="2000" b="1" dirty="0" smtClean="0">
              <a:ea typeface="ＭＳ Ｐゴシック" pitchFamily="34" charset="-128"/>
            </a:endParaRPr>
          </a:p>
          <a:p>
            <a:pPr lvl="2" eaLnBrk="1" hangingPunct="1">
              <a:spcBef>
                <a:spcPct val="0"/>
              </a:spcBef>
              <a:buClr>
                <a:schemeClr val="accent2"/>
              </a:buClr>
              <a:buSzPct val="130000"/>
              <a:tabLst>
                <a:tab pos="723900" algn="l"/>
                <a:tab pos="1447800" algn="l"/>
                <a:tab pos="2171700" algn="l"/>
                <a:tab pos="2894013" algn="l"/>
                <a:tab pos="3616325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5213" algn="l"/>
              </a:tabLst>
            </a:pPr>
            <a:r>
              <a:rPr lang="it-IT" sz="1500" b="1" dirty="0" smtClean="0">
                <a:ea typeface="ＭＳ Ｐゴシック" pitchFamily="34" charset="-128"/>
              </a:rPr>
              <a:t>INFORMAZIONI SULLE LAUREE</a:t>
            </a:r>
          </a:p>
          <a:p>
            <a:pPr marL="1668463" lvl="3" indent="-171450" eaLnBrk="1" hangingPunct="1">
              <a:spcBef>
                <a:spcPct val="0"/>
              </a:spcBef>
              <a:buClr>
                <a:schemeClr val="accent2"/>
              </a:buClr>
              <a:buSzPct val="130000"/>
              <a:tabLst>
                <a:tab pos="723900" algn="l"/>
                <a:tab pos="1447800" algn="l"/>
                <a:tab pos="2171700" algn="l"/>
                <a:tab pos="2894013" algn="l"/>
                <a:tab pos="3616325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5213" algn="l"/>
              </a:tabLst>
            </a:pPr>
            <a:r>
              <a:rPr lang="it-IT" sz="1100" b="1" dirty="0" smtClean="0">
                <a:latin typeface="Nimbus Roman No9 L" pitchFamily="16" charset="0"/>
                <a:ea typeface="ＭＳ Ｐゴシック" pitchFamily="34" charset="-128"/>
              </a:rPr>
              <a:t>CORSI </a:t>
            </a:r>
            <a:r>
              <a:rPr lang="it-IT" sz="1100" b="1" dirty="0" smtClean="0">
                <a:latin typeface="Wingdings" pitchFamily="2" charset="2"/>
                <a:ea typeface="ＭＳ Ｐゴシック" pitchFamily="34" charset="-128"/>
              </a:rPr>
              <a:t></a:t>
            </a:r>
            <a:r>
              <a:rPr lang="it-IT" sz="1100" b="1" dirty="0" smtClean="0">
                <a:latin typeface="Nimbus Roman No9 L" pitchFamily="16" charset="0"/>
                <a:ea typeface="ＭＳ Ｐゴシック" pitchFamily="34" charset="-128"/>
              </a:rPr>
              <a:t> </a:t>
            </a:r>
            <a:r>
              <a:rPr lang="it-IT" sz="1400" b="1" dirty="0" smtClean="0">
                <a:solidFill>
                  <a:srgbClr val="FF0000"/>
                </a:solidFill>
                <a:latin typeface="Nimbus Roman No9 L" pitchFamily="16" charset="0"/>
                <a:ea typeface="ＭＳ Ｐゴシック" pitchFamily="34" charset="-128"/>
              </a:rPr>
              <a:t>Lauree di primo livello/magistrali </a:t>
            </a:r>
            <a:r>
              <a:rPr lang="it-IT" sz="1100" b="1" dirty="0" smtClean="0">
                <a:latin typeface="Wingdings" pitchFamily="2" charset="2"/>
                <a:ea typeface="ＭＳ Ｐゴシック" pitchFamily="34" charset="-128"/>
              </a:rPr>
              <a:t></a:t>
            </a:r>
            <a:r>
              <a:rPr lang="it-IT" sz="1100" b="1" dirty="0" smtClean="0">
                <a:latin typeface="Nimbus Roman No9 L" pitchFamily="16" charset="0"/>
                <a:ea typeface="ＭＳ Ｐゴシック" pitchFamily="34" charset="-128"/>
              </a:rPr>
              <a:t> A.A. 2013/2014 </a:t>
            </a:r>
            <a:r>
              <a:rPr lang="it-IT" sz="1100" b="1" dirty="0" smtClean="0">
                <a:latin typeface="Wingdings" pitchFamily="2" charset="2"/>
                <a:ea typeface="ＭＳ Ｐゴシック" pitchFamily="34" charset="-128"/>
              </a:rPr>
              <a:t></a:t>
            </a:r>
            <a:r>
              <a:rPr lang="it-IT" sz="1100" b="1" dirty="0" smtClean="0">
                <a:latin typeface="Nimbus Roman No9 L" pitchFamily="16" charset="0"/>
                <a:ea typeface="ＭＳ Ｐゴシック" pitchFamily="34" charset="-128"/>
              </a:rPr>
              <a:t> FISICA</a:t>
            </a:r>
          </a:p>
          <a:p>
            <a:pPr lvl="2" eaLnBrk="1" hangingPunct="1">
              <a:spcBef>
                <a:spcPct val="0"/>
              </a:spcBef>
              <a:buClr>
                <a:schemeClr val="accent2"/>
              </a:buClr>
              <a:buSzPct val="130000"/>
              <a:tabLst>
                <a:tab pos="723900" algn="l"/>
                <a:tab pos="1447800" algn="l"/>
                <a:tab pos="2171700" algn="l"/>
                <a:tab pos="2894013" algn="l"/>
                <a:tab pos="3616325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5213" algn="l"/>
              </a:tabLst>
            </a:pPr>
            <a:r>
              <a:rPr lang="it-IT" sz="1500" b="1" dirty="0" smtClean="0">
                <a:latin typeface="Nimbus Roman No9 L" pitchFamily="16" charset="0"/>
                <a:ea typeface="ＭＳ Ｐゴシック" pitchFamily="34" charset="-128"/>
              </a:rPr>
              <a:t>BOLLETTINO NOTIZIARIO</a:t>
            </a:r>
          </a:p>
          <a:p>
            <a:pPr marL="1668463" lvl="3" indent="-171450" eaLnBrk="1" hangingPunct="1">
              <a:spcBef>
                <a:spcPct val="0"/>
              </a:spcBef>
              <a:buClr>
                <a:schemeClr val="accent2"/>
              </a:buClr>
              <a:buSzPct val="130000"/>
              <a:tabLst>
                <a:tab pos="723900" algn="l"/>
                <a:tab pos="1447800" algn="l"/>
                <a:tab pos="2171700" algn="l"/>
                <a:tab pos="2894013" algn="l"/>
                <a:tab pos="3616325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5213" algn="l"/>
              </a:tabLst>
            </a:pPr>
            <a:r>
              <a:rPr lang="it-IT" sz="1100" b="1" dirty="0" smtClean="0">
                <a:latin typeface="Nimbus Roman No9 L" pitchFamily="16" charset="0"/>
                <a:ea typeface="ＭＳ Ｐゴシック" pitchFamily="34" charset="-128"/>
              </a:rPr>
              <a:t>CORSI </a:t>
            </a:r>
            <a:r>
              <a:rPr lang="it-IT" sz="1100" b="1" dirty="0" smtClean="0">
                <a:latin typeface="Wingdings" pitchFamily="2" charset="2"/>
                <a:ea typeface="ＭＳ Ｐゴシック" pitchFamily="34" charset="-128"/>
              </a:rPr>
              <a:t></a:t>
            </a:r>
            <a:r>
              <a:rPr lang="it-IT" sz="1100" b="1" dirty="0" smtClean="0">
                <a:latin typeface="Nimbus Roman No9 L" pitchFamily="16" charset="0"/>
                <a:ea typeface="ＭＳ Ｐゴシック" pitchFamily="34" charset="-128"/>
              </a:rPr>
              <a:t> </a:t>
            </a:r>
            <a:r>
              <a:rPr lang="it-IT" sz="1400" b="1" dirty="0" smtClean="0">
                <a:solidFill>
                  <a:srgbClr val="FF0000"/>
                </a:solidFill>
                <a:latin typeface="Nimbus Roman No9 L" pitchFamily="16" charset="0"/>
                <a:ea typeface="ＭＳ Ｐゴシック" pitchFamily="34" charset="-128"/>
              </a:rPr>
              <a:t>BOLLETTINO NOTIZIARIO </a:t>
            </a:r>
            <a:r>
              <a:rPr lang="it-IT" sz="1100" b="1" dirty="0" smtClean="0">
                <a:latin typeface="Wingdings" pitchFamily="2" charset="2"/>
                <a:ea typeface="ＭＳ Ｐゴシック" pitchFamily="34" charset="-128"/>
              </a:rPr>
              <a:t></a:t>
            </a:r>
            <a:r>
              <a:rPr lang="it-IT" sz="1100" b="1" dirty="0" smtClean="0">
                <a:latin typeface="Nimbus Roman No9 L" pitchFamily="16" charset="0"/>
                <a:ea typeface="ＭＳ Ｐゴシック" pitchFamily="34" charset="-128"/>
              </a:rPr>
              <a:t> A.A. 2013/2014 </a:t>
            </a:r>
            <a:r>
              <a:rPr lang="it-IT" sz="1100" b="1" dirty="0" smtClean="0">
                <a:latin typeface="Wingdings" pitchFamily="2" charset="2"/>
                <a:ea typeface="ＭＳ Ｐゴシック" pitchFamily="34" charset="-128"/>
              </a:rPr>
              <a:t></a:t>
            </a:r>
            <a:r>
              <a:rPr lang="it-IT" sz="1100" b="1" dirty="0" smtClean="0">
                <a:latin typeface="Nimbus Roman No9 L" pitchFamily="16" charset="0"/>
                <a:ea typeface="ＭＳ Ｐゴシック" pitchFamily="34" charset="-128"/>
              </a:rPr>
              <a:t> FISICA</a:t>
            </a:r>
            <a:endParaRPr lang="it-IT" sz="2000" dirty="0" smtClean="0">
              <a:solidFill>
                <a:schemeClr val="bg2"/>
              </a:solidFill>
              <a:latin typeface="Nimbus Roman No9 L" pitchFamily="16" charset="0"/>
              <a:ea typeface="ＭＳ Ｐゴシック" pitchFamily="34" charset="-128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SzPct val="130000"/>
              <a:buFont typeface="Wingdings" pitchFamily="2" charset="2"/>
              <a:buChar char="F"/>
              <a:tabLst>
                <a:tab pos="723900" algn="l"/>
                <a:tab pos="1447800" algn="l"/>
                <a:tab pos="2171700" algn="l"/>
                <a:tab pos="2894013" algn="l"/>
                <a:tab pos="3616325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5213" algn="l"/>
              </a:tabLst>
            </a:pPr>
            <a:endParaRPr lang="it-IT" sz="2000" dirty="0" smtClean="0">
              <a:solidFill>
                <a:schemeClr val="bg2"/>
              </a:solidFill>
              <a:latin typeface="Nimbus Roman No9 L" pitchFamily="16" charset="0"/>
              <a:ea typeface="ＭＳ Ｐゴシック" pitchFamily="34" charset="-128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SzPct val="130000"/>
              <a:tabLst>
                <a:tab pos="723900" algn="l"/>
                <a:tab pos="1447800" algn="l"/>
                <a:tab pos="2171700" algn="l"/>
                <a:tab pos="2894013" algn="l"/>
                <a:tab pos="3616325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5213" algn="l"/>
              </a:tabLst>
            </a:pPr>
            <a:r>
              <a:rPr lang="it-IT" sz="2000" b="1" dirty="0" smtClean="0">
                <a:solidFill>
                  <a:srgbClr val="303030"/>
                </a:solidFill>
                <a:latin typeface="Nimbus Roman No9 L" pitchFamily="16" charset="0"/>
                <a:ea typeface="ＭＳ Ｐゴシック" pitchFamily="34" charset="-128"/>
              </a:rPr>
              <a:t>Sito web degli studenti di Fisica :</a:t>
            </a:r>
            <a:endParaRPr lang="it-IT" sz="2000" b="1" dirty="0" smtClean="0">
              <a:solidFill>
                <a:schemeClr val="bg2"/>
              </a:solidFill>
              <a:latin typeface="Nimbus Roman No9 L" pitchFamily="16" charset="0"/>
              <a:ea typeface="ＭＳ Ｐゴシック" pitchFamily="34" charset="-128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4013" algn="l"/>
                <a:tab pos="3616325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5213" algn="l"/>
              </a:tabLst>
            </a:pPr>
            <a:r>
              <a:rPr lang="it-IT" sz="2000" b="1" dirty="0" smtClean="0">
                <a:latin typeface="Nimbus Roman No9 L" pitchFamily="16" charset="0"/>
                <a:ea typeface="ＭＳ Ｐゴシック" pitchFamily="34" charset="-128"/>
              </a:rPr>
              <a:t>       	</a:t>
            </a:r>
            <a:r>
              <a:rPr lang="it-IT" sz="2000" b="1" dirty="0" smtClean="0">
                <a:solidFill>
                  <a:srgbClr val="0000FF"/>
                </a:solidFill>
                <a:latin typeface="Nimbus Roman No9 L" pitchFamily="16" charset="0"/>
                <a:ea typeface="ＭＳ Ｐゴシック" pitchFamily="34" charset="-128"/>
              </a:rPr>
              <a:t>http:/</a:t>
            </a:r>
            <a:r>
              <a:rPr lang="it-IT" sz="2000" b="1" dirty="0" smtClean="0">
                <a:latin typeface="Nimbus Roman No9 L" pitchFamily="16" charset="0"/>
                <a:ea typeface="ＭＳ Ｐゴシック" pitchFamily="34" charset="-128"/>
              </a:rPr>
              <a:t>/</a:t>
            </a:r>
            <a:r>
              <a:rPr lang="it-IT" sz="2000" b="1" dirty="0" err="1" smtClean="0">
                <a:solidFill>
                  <a:srgbClr val="FF0000"/>
                </a:solidFill>
                <a:latin typeface="Nimbus Roman No9 L" pitchFamily="16" charset="0"/>
                <a:ea typeface="ＭＳ Ｐゴシック" pitchFamily="34" charset="-128"/>
              </a:rPr>
              <a:t>spiro.fisica.unipd.it</a:t>
            </a:r>
            <a:endParaRPr lang="it-IT" sz="2000" b="1" dirty="0" smtClean="0">
              <a:solidFill>
                <a:srgbClr val="FF0000"/>
              </a:solidFill>
              <a:latin typeface="Nimbus Roman No9 L" pitchFamily="16" charset="0"/>
              <a:ea typeface="ＭＳ Ｐゴシック" pitchFamily="34" charset="-128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4013" algn="l"/>
                <a:tab pos="3616325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5213" algn="l"/>
              </a:tabLst>
            </a:pPr>
            <a:endParaRPr lang="it-IT" sz="2000" b="1" dirty="0" smtClean="0">
              <a:solidFill>
                <a:srgbClr val="303030"/>
              </a:solidFill>
              <a:latin typeface="Nimbus Roman No9 L" pitchFamily="16" charset="0"/>
              <a:ea typeface="ＭＳ Ｐゴシック" pitchFamily="34" charset="-128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SzPct val="130000"/>
              <a:tabLst>
                <a:tab pos="723900" algn="l"/>
                <a:tab pos="1447800" algn="l"/>
                <a:tab pos="2171700" algn="l"/>
                <a:tab pos="2894013" algn="l"/>
                <a:tab pos="3616325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5213" algn="l"/>
              </a:tabLst>
            </a:pPr>
            <a:r>
              <a:rPr lang="it-IT" sz="2000" b="1" dirty="0" smtClean="0">
                <a:solidFill>
                  <a:srgbClr val="303030"/>
                </a:solidFill>
                <a:latin typeface="Nimbus Roman No9 L" pitchFamily="16" charset="0"/>
                <a:ea typeface="ＭＳ Ｐゴシック" pitchFamily="34" charset="-128"/>
              </a:rPr>
              <a:t>Sezione di Padova dell</a:t>
            </a:r>
            <a:r>
              <a:rPr lang="it-IT" altLang="ja-JP" sz="2000" b="1" dirty="0" smtClean="0">
                <a:solidFill>
                  <a:srgbClr val="303030"/>
                </a:solidFill>
                <a:latin typeface="Nimbus Roman No9 L" pitchFamily="16" charset="0"/>
                <a:ea typeface="ＭＳ Ｐゴシック" pitchFamily="34" charset="-128"/>
              </a:rPr>
              <a:t>’Istituto Nazionale di Fisica Nucleare:</a:t>
            </a:r>
            <a:endParaRPr lang="it-IT" altLang="ja-JP" sz="2000" b="1" dirty="0" smtClean="0">
              <a:solidFill>
                <a:schemeClr val="bg2"/>
              </a:solidFill>
              <a:latin typeface="Nimbus Roman No9 L" pitchFamily="16" charset="0"/>
              <a:ea typeface="ＭＳ Ｐゴシック" pitchFamily="34" charset="-128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4013" algn="l"/>
                <a:tab pos="3616325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5213" algn="l"/>
              </a:tabLst>
            </a:pPr>
            <a:r>
              <a:rPr lang="it-IT" sz="2000" b="1" dirty="0" smtClean="0">
                <a:latin typeface="Nimbus Roman No9 L" pitchFamily="16" charset="0"/>
                <a:ea typeface="ＭＳ Ｐゴシック" pitchFamily="34" charset="-128"/>
              </a:rPr>
              <a:t>       	</a:t>
            </a:r>
            <a:r>
              <a:rPr lang="it-IT" sz="2000" b="1" dirty="0" smtClean="0">
                <a:solidFill>
                  <a:srgbClr val="0000FF"/>
                </a:solidFill>
                <a:latin typeface="Nimbus Roman No9 L" pitchFamily="16" charset="0"/>
                <a:ea typeface="ＭＳ Ｐゴシック" pitchFamily="34" charset="-128"/>
              </a:rPr>
              <a:t>http:/</a:t>
            </a:r>
            <a:r>
              <a:rPr lang="it-IT" sz="2000" b="1" dirty="0" smtClean="0">
                <a:latin typeface="Nimbus Roman No9 L" pitchFamily="16" charset="0"/>
                <a:ea typeface="ＭＳ Ｐゴシック" pitchFamily="34" charset="-128"/>
              </a:rPr>
              <a:t>/</a:t>
            </a:r>
            <a:r>
              <a:rPr lang="it-IT" sz="2000" b="1" dirty="0" err="1" smtClean="0">
                <a:solidFill>
                  <a:srgbClr val="FF0000"/>
                </a:solidFill>
                <a:latin typeface="Nimbus Roman No9 L" pitchFamily="16" charset="0"/>
                <a:ea typeface="ＭＳ Ｐゴシック" pitchFamily="34" charset="-128"/>
              </a:rPr>
              <a:t>www.pd.infn.it</a:t>
            </a:r>
            <a:endParaRPr lang="it-IT" sz="2000" b="1" dirty="0" smtClean="0">
              <a:solidFill>
                <a:srgbClr val="FF0000"/>
              </a:solidFill>
              <a:latin typeface="Nimbus Roman No9 L" pitchFamily="16" charset="0"/>
              <a:ea typeface="ＭＳ Ｐゴシック" pitchFamily="34" charset="-128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SzPct val="130000"/>
              <a:buFont typeface="Wingdings" pitchFamily="2" charset="2"/>
              <a:buChar char="F"/>
              <a:tabLst>
                <a:tab pos="723900" algn="l"/>
                <a:tab pos="1447800" algn="l"/>
                <a:tab pos="2171700" algn="l"/>
                <a:tab pos="2894013" algn="l"/>
                <a:tab pos="3616325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5213" algn="l"/>
              </a:tabLst>
            </a:pPr>
            <a:endParaRPr lang="it-IT" sz="2000" b="1" dirty="0" smtClean="0">
              <a:solidFill>
                <a:srgbClr val="303030"/>
              </a:solidFill>
              <a:latin typeface="Nimbus Roman No9 L" pitchFamily="16" charset="0"/>
              <a:ea typeface="ＭＳ Ｐゴシック" pitchFamily="34" charset="-128"/>
            </a:endParaRPr>
          </a:p>
        </p:txBody>
      </p:sp>
      <p:sp>
        <p:nvSpPr>
          <p:cNvPr id="3481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200" smtClean="0"/>
              <a:t>Corso di Studi in FISICA</a:t>
            </a: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0" y="0"/>
            <a:ext cx="10691813" cy="1368425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34820" name="Picture 5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96850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6118225" y="381000"/>
            <a:ext cx="434022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it-IT" sz="3200">
                <a:solidFill>
                  <a:schemeClr val="bg1"/>
                </a:solidFill>
              </a:rPr>
              <a:t>Principali indirizzi WEB</a:t>
            </a:r>
          </a:p>
          <a:p>
            <a:pPr algn="r" eaLnBrk="1" hangingPunct="1"/>
            <a:endParaRPr lang="it-IT" sz="1600">
              <a:solidFill>
                <a:schemeClr val="bg1"/>
              </a:solidFill>
            </a:endParaRPr>
          </a:p>
          <a:p>
            <a:pPr algn="r" eaLnBrk="1" hangingPunct="1"/>
            <a:endParaRPr lang="it-IT" sz="1600">
              <a:solidFill>
                <a:schemeClr val="bg1"/>
              </a:solidFill>
            </a:endParaRPr>
          </a:p>
        </p:txBody>
      </p:sp>
      <p:pic>
        <p:nvPicPr>
          <p:cNvPr id="34823" name="Picture 1" descr="fa_logo_fisic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563" y="1744663"/>
            <a:ext cx="8255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ogoinf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5765800"/>
            <a:ext cx="596900" cy="5969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Padova, 12-13 Febbraio 2015</a:t>
            </a:r>
            <a:endParaRPr lang="it-IT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25613" y="4889500"/>
            <a:ext cx="7485062" cy="1930400"/>
          </a:xfrm>
        </p:spPr>
        <p:txBody>
          <a:bodyPr/>
          <a:lstStyle/>
          <a:p>
            <a:pPr eaLnBrk="1" hangingPunct="1"/>
            <a:r>
              <a:rPr lang="it-IT" sz="2800" b="1" dirty="0" smtClean="0">
                <a:solidFill>
                  <a:schemeClr val="bg1"/>
                </a:solidFill>
                <a:ea typeface="ＭＳ Ｐゴシック" pitchFamily="34" charset="-128"/>
              </a:rPr>
              <a:t>Padova, 12-13 Febbraio 2015</a:t>
            </a:r>
          </a:p>
          <a:p>
            <a:pPr eaLnBrk="1" hangingPunct="1"/>
            <a:r>
              <a:rPr lang="it-IT" b="1" dirty="0" smtClean="0">
                <a:solidFill>
                  <a:schemeClr val="bg1"/>
                </a:solidFill>
                <a:ea typeface="ＭＳ Ｐゴシック" pitchFamily="34" charset="-128"/>
              </a:rPr>
              <a:t>Corso di Studi in FISICA</a:t>
            </a:r>
          </a:p>
        </p:txBody>
      </p:sp>
      <p:pic>
        <p:nvPicPr>
          <p:cNvPr id="98307" name="Picture 3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1160463"/>
            <a:ext cx="73247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609725" y="70056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Padova, 12-13 Febbraio 2015</a:t>
            </a:r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Corso di Studi in FISICA</a:t>
            </a:r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200" dirty="0" smtClean="0"/>
              <a:t>Corso di Studi in FISICA</a:t>
            </a:r>
          </a:p>
        </p:txBody>
      </p:sp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0" y="0"/>
            <a:ext cx="10691813" cy="1368425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12291" name="Picture 7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96850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5726113" y="304800"/>
            <a:ext cx="46561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it-IT" sz="3600">
                <a:solidFill>
                  <a:schemeClr val="bg1"/>
                </a:solidFill>
              </a:rPr>
              <a:t>Il </a:t>
            </a:r>
            <a:r>
              <a:rPr lang="it-IT" altLang="it-IT" sz="3600">
                <a:solidFill>
                  <a:schemeClr val="bg1"/>
                </a:solidFill>
              </a:rPr>
              <a:t>“</a:t>
            </a:r>
            <a:r>
              <a:rPr lang="it-IT" sz="3600">
                <a:solidFill>
                  <a:schemeClr val="bg1"/>
                </a:solidFill>
              </a:rPr>
              <a:t>mestiere</a:t>
            </a:r>
            <a:r>
              <a:rPr lang="it-IT" altLang="it-IT" sz="3600">
                <a:solidFill>
                  <a:schemeClr val="bg1"/>
                </a:solidFill>
              </a:rPr>
              <a:t>”</a:t>
            </a:r>
            <a:r>
              <a:rPr lang="it-IT" sz="3600">
                <a:solidFill>
                  <a:schemeClr val="bg1"/>
                </a:solidFill>
              </a:rPr>
              <a:t> del Fisico</a:t>
            </a:r>
          </a:p>
          <a:p>
            <a:pPr algn="r" eaLnBrk="1" hangingPunct="1"/>
            <a:endParaRPr lang="it-IT" sz="1800">
              <a:solidFill>
                <a:schemeClr val="bg1"/>
              </a:solidFill>
            </a:endParaRPr>
          </a:p>
          <a:p>
            <a:pPr algn="r" eaLnBrk="1" hangingPunct="1"/>
            <a:endParaRPr lang="it-IT" sz="180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81050" y="1803400"/>
            <a:ext cx="9328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90525" indent="-390525" algn="l" defTabSz="1042988">
              <a:spcBef>
                <a:spcPct val="20000"/>
              </a:spcBef>
              <a:buFont typeface="Wingdings" pitchFamily="2" charset="2"/>
              <a:buChar char="v"/>
            </a:pPr>
            <a:r>
              <a:rPr lang="it-IT" sz="2800" dirty="0">
                <a:solidFill>
                  <a:srgbClr val="303030"/>
                </a:solidFill>
              </a:rPr>
              <a:t>Individuare gli elementi essenziali di un processo </a:t>
            </a:r>
            <a:r>
              <a:rPr lang="it-IT" sz="2800" dirty="0" smtClean="0">
                <a:solidFill>
                  <a:srgbClr val="303030"/>
                </a:solidFill>
              </a:rPr>
              <a:t>e </a:t>
            </a:r>
            <a:r>
              <a:rPr lang="it-IT" sz="2800" dirty="0">
                <a:solidFill>
                  <a:srgbClr val="303030"/>
                </a:solidFill>
              </a:rPr>
              <a:t>creare un modello che lo </a:t>
            </a:r>
            <a:r>
              <a:rPr lang="it-IT" sz="2800" dirty="0" smtClean="0">
                <a:solidFill>
                  <a:srgbClr val="303030"/>
                </a:solidFill>
              </a:rPr>
              <a:t>descriva</a:t>
            </a:r>
            <a:endParaRPr lang="it-IT" sz="2800" dirty="0">
              <a:solidFill>
                <a:srgbClr val="30303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82638" y="3200400"/>
            <a:ext cx="90217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90525" indent="-390525" algn="l" defTabSz="1042988">
              <a:spcBef>
                <a:spcPct val="20000"/>
              </a:spcBef>
              <a:buFont typeface="Wingdings" pitchFamily="2" charset="2"/>
              <a:buChar char="v"/>
            </a:pPr>
            <a:r>
              <a:rPr lang="it-IT" sz="2800" dirty="0">
                <a:solidFill>
                  <a:srgbClr val="303030"/>
                </a:solidFill>
              </a:rPr>
              <a:t>Fare </a:t>
            </a:r>
            <a:r>
              <a:rPr lang="it-IT" sz="2800" dirty="0" smtClean="0">
                <a:solidFill>
                  <a:srgbClr val="303030"/>
                </a:solidFill>
              </a:rPr>
              <a:t>misure, analizzare </a:t>
            </a:r>
            <a:r>
              <a:rPr lang="it-IT" sz="2800" dirty="0">
                <a:solidFill>
                  <a:srgbClr val="303030"/>
                </a:solidFill>
              </a:rPr>
              <a:t>i dati e </a:t>
            </a:r>
            <a:r>
              <a:rPr lang="it-IT" sz="2800" dirty="0" smtClean="0">
                <a:solidFill>
                  <a:srgbClr val="303030"/>
                </a:solidFill>
              </a:rPr>
              <a:t>confrontare </a:t>
            </a:r>
            <a:r>
              <a:rPr lang="it-IT" sz="2800" dirty="0">
                <a:solidFill>
                  <a:srgbClr val="303030"/>
                </a:solidFill>
              </a:rPr>
              <a:t>i risultati delle misure con il </a:t>
            </a:r>
            <a:r>
              <a:rPr lang="it-IT" sz="2800" dirty="0" smtClean="0">
                <a:solidFill>
                  <a:srgbClr val="303030"/>
                </a:solidFill>
              </a:rPr>
              <a:t>modello</a:t>
            </a:r>
            <a:endParaRPr lang="it-IT" sz="2800" dirty="0">
              <a:solidFill>
                <a:srgbClr val="303030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82638" y="4660900"/>
            <a:ext cx="78149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90525" indent="-390525" algn="l" defTabSz="1042988">
              <a:spcBef>
                <a:spcPct val="20000"/>
              </a:spcBef>
              <a:buFont typeface="Wingdings" pitchFamily="2" charset="2"/>
              <a:buChar char="v"/>
            </a:pPr>
            <a:r>
              <a:rPr lang="it-IT" sz="2800" dirty="0">
                <a:solidFill>
                  <a:srgbClr val="303030"/>
                </a:solidFill>
              </a:rPr>
              <a:t>Apportare al modello i necessari cambiamenti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2899" y="3454403"/>
            <a:ext cx="450732" cy="1498598"/>
            <a:chOff x="342899" y="4114802"/>
            <a:chExt cx="450732" cy="1693297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355600" y="4114802"/>
              <a:ext cx="0" cy="16932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59832" y="5803908"/>
              <a:ext cx="43379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342899" y="4131747"/>
              <a:ext cx="43379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2" name="Group 1"/>
          <p:cNvGrpSpPr/>
          <p:nvPr/>
        </p:nvGrpSpPr>
        <p:grpSpPr>
          <a:xfrm>
            <a:off x="1257300" y="5130800"/>
            <a:ext cx="9307512" cy="2324100"/>
            <a:chOff x="1257300" y="5130800"/>
            <a:chExt cx="9307512" cy="2324100"/>
          </a:xfrm>
        </p:grpSpPr>
        <p:grpSp>
          <p:nvGrpSpPr>
            <p:cNvPr id="18" name="Group 17"/>
            <p:cNvGrpSpPr/>
            <p:nvPr/>
          </p:nvGrpSpPr>
          <p:grpSpPr>
            <a:xfrm>
              <a:off x="1257300" y="5676900"/>
              <a:ext cx="8343900" cy="1261884"/>
              <a:chOff x="787400" y="5651500"/>
              <a:chExt cx="8343900" cy="1261884"/>
            </a:xfrm>
          </p:grpSpPr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1671638" y="5651500"/>
                <a:ext cx="7459662" cy="1261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l" defTabSz="1042988">
                  <a:spcBef>
                    <a:spcPct val="20000"/>
                  </a:spcBef>
                </a:pPr>
                <a:r>
                  <a:rPr lang="it-IT" sz="2800" i="1" dirty="0" smtClean="0">
                    <a:solidFill>
                      <a:srgbClr val="303030"/>
                    </a:solidFill>
                  </a:rPr>
                  <a:t>Aumento della conoscenza</a:t>
                </a:r>
              </a:p>
              <a:p>
                <a:pPr algn="l" defTabSz="1042988">
                  <a:spcBef>
                    <a:spcPct val="20000"/>
                  </a:spcBef>
                </a:pPr>
                <a:endParaRPr lang="it-IT" sz="1200" i="1" dirty="0" smtClean="0">
                  <a:solidFill>
                    <a:srgbClr val="303030"/>
                  </a:solidFill>
                </a:endParaRPr>
              </a:p>
              <a:p>
                <a:pPr algn="l" defTabSz="1042988">
                  <a:spcBef>
                    <a:spcPct val="20000"/>
                  </a:spcBef>
                </a:pPr>
                <a:r>
                  <a:rPr lang="it-IT" sz="2800" i="1" dirty="0" smtClean="0">
                    <a:solidFill>
                      <a:srgbClr val="303030"/>
                    </a:solidFill>
                  </a:rPr>
                  <a:t>Applicazioni scientifiche e tecnologiche</a:t>
                </a:r>
                <a:endParaRPr lang="it-IT" sz="2800" i="1" dirty="0">
                  <a:solidFill>
                    <a:srgbClr val="303030"/>
                  </a:solidFill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787400" y="5969000"/>
                <a:ext cx="812800" cy="127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>
                <a:off x="800100" y="6667500"/>
                <a:ext cx="812800" cy="127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pic>
          <p:nvPicPr>
            <p:cNvPr id="20" name="Picture 19" descr="emc2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630"/>
            <a:stretch/>
          </p:blipFill>
          <p:spPr>
            <a:xfrm>
              <a:off x="8293099" y="5130800"/>
              <a:ext cx="1231901" cy="1435100"/>
            </a:xfrm>
            <a:prstGeom prst="rect">
              <a:avLst/>
            </a:prstGeom>
          </p:spPr>
        </p:pic>
        <p:pic>
          <p:nvPicPr>
            <p:cNvPr id="22" name="Picture 21" descr="microproc1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8191" y="6261100"/>
              <a:ext cx="1646621" cy="1193800"/>
            </a:xfrm>
            <a:prstGeom prst="rect">
              <a:avLst/>
            </a:prstGeom>
          </p:spPr>
        </p:pic>
      </p:grpSp>
      <p:sp>
        <p:nvSpPr>
          <p:cNvPr id="2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7172325"/>
            <a:ext cx="2493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 algn="l">
              <a:defRPr sz="1200" i="1" dirty="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Padova, 12-13 Febbraio 2015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idx="1"/>
          </p:nvPr>
        </p:nvSpPr>
        <p:spPr>
          <a:xfrm>
            <a:off x="2450431" y="4644231"/>
            <a:ext cx="5855369" cy="176053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it-IT" sz="2800" dirty="0" smtClean="0">
                <a:solidFill>
                  <a:srgbClr val="303030"/>
                </a:solidFill>
                <a:ea typeface="ＭＳ Ｐゴシック" pitchFamily="34" charset="-128"/>
              </a:rPr>
              <a:t>Minore specializzazione iniziale a vantaggio di una spiccata capacità di </a:t>
            </a:r>
            <a:r>
              <a:rPr lang="it-IT" altLang="it-IT" sz="2800" dirty="0" smtClean="0">
                <a:solidFill>
                  <a:srgbClr val="303030"/>
                </a:solidFill>
                <a:ea typeface="ＭＳ Ｐゴシック" pitchFamily="34" charset="-128"/>
              </a:rPr>
              <a:t>“</a:t>
            </a:r>
            <a:r>
              <a:rPr lang="it-IT" sz="2800" dirty="0" err="1" smtClean="0">
                <a:solidFill>
                  <a:srgbClr val="303030"/>
                </a:solidFill>
                <a:ea typeface="ＭＳ Ｐゴシック" pitchFamily="34" charset="-128"/>
              </a:rPr>
              <a:t>problem</a:t>
            </a:r>
            <a:r>
              <a:rPr lang="it-IT" sz="2800" dirty="0" smtClean="0">
                <a:solidFill>
                  <a:srgbClr val="303030"/>
                </a:solidFill>
                <a:ea typeface="ＭＳ Ｐゴシック" pitchFamily="34" charset="-128"/>
              </a:rPr>
              <a:t> </a:t>
            </a:r>
            <a:r>
              <a:rPr lang="it-IT" sz="2800" dirty="0" err="1" smtClean="0">
                <a:solidFill>
                  <a:srgbClr val="303030"/>
                </a:solidFill>
                <a:ea typeface="ＭＳ Ｐゴシック" pitchFamily="34" charset="-128"/>
              </a:rPr>
              <a:t>solving</a:t>
            </a:r>
            <a:r>
              <a:rPr lang="it-IT" altLang="it-IT" sz="2800" dirty="0" smtClean="0">
                <a:solidFill>
                  <a:srgbClr val="303030"/>
                </a:solidFill>
                <a:ea typeface="ＭＳ Ｐゴシック" pitchFamily="34" charset="-128"/>
              </a:rPr>
              <a:t>”</a:t>
            </a:r>
            <a:r>
              <a:rPr lang="it-IT" sz="2800" dirty="0" smtClean="0">
                <a:solidFill>
                  <a:srgbClr val="303030"/>
                </a:solidFill>
                <a:ea typeface="ＭＳ Ｐゴシック" pitchFamily="34" charset="-128"/>
              </a:rPr>
              <a:t> </a:t>
            </a:r>
            <a:r>
              <a:rPr lang="it-IT" sz="2800" b="1" dirty="0" smtClean="0">
                <a:solidFill>
                  <a:srgbClr val="303030"/>
                </a:solidFill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it-IT" sz="2800" dirty="0" smtClean="0">
                <a:solidFill>
                  <a:srgbClr val="303030"/>
                </a:solidFill>
                <a:ea typeface="ＭＳ Ｐゴシック" pitchFamily="34" charset="-128"/>
                <a:sym typeface="Wingdings" pitchFamily="2" charset="2"/>
              </a:rPr>
              <a:t> </a:t>
            </a:r>
            <a:r>
              <a:rPr lang="it-IT" sz="2800" dirty="0" smtClean="0">
                <a:solidFill>
                  <a:srgbClr val="303030"/>
                </a:solidFill>
                <a:ea typeface="ＭＳ Ｐゴシック" pitchFamily="34" charset="-128"/>
              </a:rPr>
              <a:t>flessibilità sul mercato del lavoro</a:t>
            </a:r>
          </a:p>
        </p:txBody>
      </p:sp>
      <p:sp>
        <p:nvSpPr>
          <p:cNvPr id="1433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200" dirty="0" smtClean="0"/>
              <a:t>Corso di Studi in FISICA</a:t>
            </a:r>
          </a:p>
        </p:txBody>
      </p:sp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0" y="0"/>
            <a:ext cx="10691813" cy="1368425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14340" name="Picture 10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96850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2951163" y="196850"/>
            <a:ext cx="75644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it-IT" sz="3200">
                <a:solidFill>
                  <a:schemeClr val="bg1"/>
                </a:solidFill>
              </a:rPr>
              <a:t>La preparazione del Fisico confrontata con quella di altri corsi tecnico/scientifici</a:t>
            </a:r>
          </a:p>
          <a:p>
            <a:pPr algn="r" eaLnBrk="1" hangingPunct="1"/>
            <a:endParaRPr lang="it-IT" sz="1600">
              <a:solidFill>
                <a:schemeClr val="bg1"/>
              </a:solidFill>
            </a:endParaRPr>
          </a:p>
          <a:p>
            <a:pPr algn="r" eaLnBrk="1" hangingPunct="1"/>
            <a:endParaRPr lang="it-IT" sz="1600">
              <a:solidFill>
                <a:schemeClr val="bg1"/>
              </a:solidFill>
            </a:endParaRPr>
          </a:p>
        </p:txBody>
      </p:sp>
      <p:pic>
        <p:nvPicPr>
          <p:cNvPr id="12" name="Picture 11" descr="idea_126138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2" y="4451350"/>
            <a:ext cx="1564341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roblem_118009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4578350"/>
            <a:ext cx="12954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studio_043874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313" y="2178050"/>
            <a:ext cx="16383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09788" y="2347000"/>
            <a:ext cx="7778750" cy="16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90525" indent="-390525" algn="l" defTabSz="10429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it-IT" sz="2800" dirty="0">
                <a:solidFill>
                  <a:srgbClr val="303030"/>
                </a:solidFill>
              </a:rPr>
              <a:t>Preparazione di più ampio respiro</a:t>
            </a:r>
          </a:p>
          <a:p>
            <a:pPr marL="390525" indent="-390525" algn="l" defTabSz="10429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it-IT" sz="2800" dirty="0">
              <a:solidFill>
                <a:srgbClr val="303030"/>
              </a:solidFill>
            </a:endParaRPr>
          </a:p>
          <a:p>
            <a:pPr marL="390525" indent="-390525" algn="l" defTabSz="10429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it-IT" sz="1100" dirty="0">
              <a:solidFill>
                <a:srgbClr val="303030"/>
              </a:solidFill>
            </a:endParaRPr>
          </a:p>
          <a:p>
            <a:pPr marL="390525" indent="-390525" algn="l" defTabSz="1042988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it-IT" sz="2800" dirty="0">
                <a:solidFill>
                  <a:srgbClr val="303030"/>
                </a:solidFill>
              </a:rPr>
              <a:t>Solide basi metodologiche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7172325"/>
            <a:ext cx="2493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 algn="l">
              <a:defRPr sz="1200" i="1" dirty="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Padova, 12-13 Febbraio 2015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770468" y="1467381"/>
            <a:ext cx="9220693" cy="3815820"/>
          </a:xfrm>
        </p:spPr>
        <p:txBody>
          <a:bodyPr/>
          <a:lstStyle/>
          <a:p>
            <a:pPr algn="just" eaLnBrk="1" hangingPunct="1">
              <a:spcAft>
                <a:spcPts val="600"/>
              </a:spcAft>
              <a:buFont typeface="Wingdings" pitchFamily="2" charset="2"/>
              <a:buChar char="v"/>
            </a:pP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Percorso di </a:t>
            </a:r>
            <a:r>
              <a:rPr lang="it-IT" sz="2400" b="1" dirty="0" smtClean="0">
                <a:solidFill>
                  <a:srgbClr val="303030"/>
                </a:solidFill>
                <a:ea typeface="ＭＳ Ｐゴシック" pitchFamily="34" charset="-128"/>
              </a:rPr>
              <a:t>3 anni </a:t>
            </a: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organizzati in </a:t>
            </a:r>
            <a:r>
              <a:rPr lang="it-IT" sz="2400" b="1" dirty="0" smtClean="0">
                <a:solidFill>
                  <a:srgbClr val="303030"/>
                </a:solidFill>
                <a:ea typeface="ＭＳ Ｐゴシック" pitchFamily="34" charset="-128"/>
              </a:rPr>
              <a:t>2 semestri </a:t>
            </a: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per anno, afferente al </a:t>
            </a:r>
            <a:r>
              <a:rPr lang="it-IT" sz="2400" b="1" dirty="0" smtClean="0">
                <a:solidFill>
                  <a:srgbClr val="303030"/>
                </a:solidFill>
                <a:ea typeface="ＭＳ Ｐゴシック" pitchFamily="34" charset="-128"/>
              </a:rPr>
              <a:t>Dipartimento di Fisica e Astronomia</a:t>
            </a: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 nel contesto della </a:t>
            </a:r>
            <a:r>
              <a:rPr lang="it-IT" sz="2400" b="1" dirty="0" smtClean="0">
                <a:solidFill>
                  <a:srgbClr val="303030"/>
                </a:solidFill>
                <a:ea typeface="ＭＳ Ｐゴシック" pitchFamily="34" charset="-128"/>
              </a:rPr>
              <a:t>Scuola di Scienze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v"/>
            </a:pPr>
            <a:endParaRPr lang="it-IT" sz="1400" dirty="0" smtClean="0">
              <a:solidFill>
                <a:srgbClr val="303030"/>
              </a:solidFill>
              <a:ea typeface="ＭＳ Ｐゴシック" pitchFamily="34" charset="-128"/>
            </a:endParaRP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v"/>
            </a:pPr>
            <a:r>
              <a:rPr lang="it-IT" sz="2400" b="1" dirty="0" smtClean="0">
                <a:solidFill>
                  <a:srgbClr val="303030"/>
                </a:solidFill>
                <a:ea typeface="ＭＳ Ｐゴシック" pitchFamily="34" charset="-128"/>
              </a:rPr>
              <a:t>Modalità di accesso</a:t>
            </a: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: test di ingresso obbligatorio ma non selettivo. Eventuali debiti formativi devono essere soddisfatti entro il 30 Settembre del primo anno di iscrizione o superati sostenendo l</a:t>
            </a:r>
            <a:r>
              <a:rPr lang="it-IT" alt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’</a:t>
            </a: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esame di Analisi Matematica I entro il primo anno o frequentando corsi di recupero con prova finale.</a:t>
            </a:r>
          </a:p>
        </p:txBody>
      </p:sp>
      <p:sp>
        <p:nvSpPr>
          <p:cNvPr id="163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200" smtClean="0"/>
              <a:t>Corso di Studi in FISICA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0"/>
            <a:ext cx="10691813" cy="1368425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16388" name="Picture 5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96850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5938838" y="381000"/>
            <a:ext cx="44545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it-IT" sz="3600">
                <a:solidFill>
                  <a:schemeClr val="bg1"/>
                </a:solidFill>
              </a:rPr>
              <a:t>La LAUREA in Fisica</a:t>
            </a:r>
          </a:p>
          <a:p>
            <a:pPr algn="r" eaLnBrk="1" hangingPunct="1"/>
            <a:endParaRPr lang="it-IT" sz="1800">
              <a:solidFill>
                <a:schemeClr val="bg1"/>
              </a:solidFill>
            </a:endParaRPr>
          </a:p>
          <a:p>
            <a:pPr algn="r" eaLnBrk="1" hangingPunct="1"/>
            <a:endParaRPr lang="it-IT" sz="1800">
              <a:solidFill>
                <a:schemeClr val="bg1"/>
              </a:solidFill>
            </a:endParaRPr>
          </a:p>
        </p:txBody>
      </p:sp>
      <p:pic>
        <p:nvPicPr>
          <p:cNvPr id="16390" name="Picture 7" descr="laureato_086375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13" y="5181600"/>
            <a:ext cx="1193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7172325"/>
            <a:ext cx="2493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 algn="l">
              <a:defRPr sz="1200" i="1" dirty="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Padova, 12-13 Febbraio 2015</a:t>
            </a:r>
            <a:endParaRPr lang="it-IT" dirty="0"/>
          </a:p>
        </p:txBody>
      </p:sp>
      <p:sp>
        <p:nvSpPr>
          <p:cNvPr id="2" name="Rectangle 1"/>
          <p:cNvSpPr/>
          <p:nvPr/>
        </p:nvSpPr>
        <p:spPr>
          <a:xfrm>
            <a:off x="776723" y="5013149"/>
            <a:ext cx="8198388" cy="208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0525" lvl="1" indent="-390525" algn="just" defTabSz="1042988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it-IT" sz="2400" dirty="0">
                <a:solidFill>
                  <a:srgbClr val="303030"/>
                </a:solidFill>
                <a:latin typeface="+mn-lt"/>
                <a:cs typeface="ＭＳ Ｐゴシック" charset="-128"/>
              </a:rPr>
              <a:t>Organizzazione dei corsi: semestrale, 60 CFU/anno, corrispondenti ad un carico di studio settimanale di  circa 40 ore</a:t>
            </a:r>
          </a:p>
          <a:p>
            <a:pPr marL="390525" indent="-390525" algn="just" defTabSz="1042988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it-IT" sz="2400" dirty="0">
                <a:solidFill>
                  <a:srgbClr val="303030"/>
                </a:solidFill>
                <a:latin typeface="+mn-lt"/>
                <a:cs typeface="ＭＳ Ｐゴシック" charset="-128"/>
              </a:rPr>
              <a:t>Obbligo di frequenza </a:t>
            </a:r>
            <a:r>
              <a:rPr lang="it-IT" sz="2400" dirty="0">
                <a:solidFill>
                  <a:srgbClr val="303030"/>
                </a:solidFill>
                <a:latin typeface="+mn-lt"/>
              </a:rPr>
              <a:t>solo per i corsi di laboratorio; frequenza alle lezioni fortemente consigliata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9200" r="9036" b="11870"/>
          <a:stretch>
            <a:fillRect/>
          </a:stretch>
        </p:blipFill>
        <p:spPr bwMode="auto">
          <a:xfrm>
            <a:off x="2417763" y="2554288"/>
            <a:ext cx="52324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200" smtClean="0"/>
              <a:t>Corso di Studi in FISICA</a:t>
            </a: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0" y="0"/>
            <a:ext cx="10691813" cy="1368425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18436" name="Picture 8" descr="SigilloLogoLAST_White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96850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7262813" y="381000"/>
            <a:ext cx="30559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it-IT" sz="3600">
                <a:solidFill>
                  <a:schemeClr val="bg1"/>
                </a:solidFill>
              </a:rPr>
              <a:t>Cosa si studia</a:t>
            </a:r>
          </a:p>
          <a:p>
            <a:pPr algn="r" eaLnBrk="1" hangingPunct="1"/>
            <a:endParaRPr lang="it-IT" sz="1800">
              <a:solidFill>
                <a:schemeClr val="bg1"/>
              </a:solidFill>
            </a:endParaRPr>
          </a:p>
          <a:p>
            <a:pPr algn="r" eaLnBrk="1" hangingPunct="1"/>
            <a:endParaRPr lang="it-IT" sz="1800">
              <a:solidFill>
                <a:schemeClr val="bg1"/>
              </a:solidFill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8900" y="1949450"/>
            <a:ext cx="6580188" cy="1276350"/>
            <a:chOff x="89322" y="1949450"/>
            <a:chExt cx="6579766" cy="1277209"/>
          </a:xfrm>
        </p:grpSpPr>
        <p:sp>
          <p:nvSpPr>
            <p:cNvPr id="18450" name="Rectangle 17"/>
            <p:cNvSpPr>
              <a:spLocks noChangeArrowheads="1"/>
            </p:cNvSpPr>
            <p:nvPr/>
          </p:nvSpPr>
          <p:spPr bwMode="auto">
            <a:xfrm>
              <a:off x="89322" y="2302601"/>
              <a:ext cx="2952561" cy="924058"/>
            </a:xfrm>
            <a:prstGeom prst="rect">
              <a:avLst/>
            </a:prstGeom>
            <a:noFill/>
            <a:ln w="38100">
              <a:solidFill>
                <a:srgbClr val="3399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r>
                <a:rPr lang="en-US" b="1"/>
                <a:t>COMPLEMENTI (3</a:t>
              </a:r>
              <a:r>
                <a:rPr lang="en-US" b="1" baseline="30000"/>
                <a:t>o</a:t>
              </a:r>
              <a:r>
                <a:rPr lang="en-US" b="1"/>
                <a:t> anno)</a:t>
              </a:r>
              <a:endParaRPr lang="en-US"/>
            </a:p>
            <a:p>
              <a:pPr algn="l">
                <a:buFont typeface="Times" charset="0"/>
                <a:buChar char="•"/>
              </a:pPr>
              <a:r>
                <a:rPr lang="en-US">
                  <a:solidFill>
                    <a:srgbClr val="000000"/>
                  </a:solidFill>
                </a:rPr>
                <a:t> 1 corso di fisica a scelta </a:t>
              </a:r>
            </a:p>
            <a:p>
              <a:pPr algn="l">
                <a:buFont typeface="Times" charset="0"/>
                <a:buChar char="•"/>
              </a:pPr>
              <a:r>
                <a:rPr lang="en-US">
                  <a:solidFill>
                    <a:srgbClr val="000000"/>
                  </a:solidFill>
                </a:rPr>
                <a:t> 2 corsi liberi</a:t>
              </a:r>
            </a:p>
          </p:txBody>
        </p:sp>
        <p:sp>
          <p:nvSpPr>
            <p:cNvPr id="18451" name="Rectangle 20"/>
            <p:cNvSpPr>
              <a:spLocks noChangeArrowheads="1"/>
            </p:cNvSpPr>
            <p:nvPr/>
          </p:nvSpPr>
          <p:spPr bwMode="auto">
            <a:xfrm>
              <a:off x="3107854" y="1968202"/>
              <a:ext cx="1878012" cy="369888"/>
            </a:xfrm>
            <a:prstGeom prst="rect">
              <a:avLst/>
            </a:prstGeom>
            <a:noFill/>
            <a:ln w="38100">
              <a:solidFill>
                <a:srgbClr val="6699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/>
                <a:t>PROVA FINALE</a:t>
              </a:r>
            </a:p>
          </p:txBody>
        </p:sp>
        <p:sp>
          <p:nvSpPr>
            <p:cNvPr id="18452" name="Rectangle 21"/>
            <p:cNvSpPr>
              <a:spLocks noChangeArrowheads="1"/>
            </p:cNvSpPr>
            <p:nvPr/>
          </p:nvSpPr>
          <p:spPr bwMode="auto">
            <a:xfrm>
              <a:off x="5497513" y="1949450"/>
              <a:ext cx="1171575" cy="369888"/>
            </a:xfrm>
            <a:prstGeom prst="rect">
              <a:avLst/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/>
                <a:t>CHIMICA</a:t>
              </a:r>
              <a:endParaRPr lang="en-US"/>
            </a:p>
          </p:txBody>
        </p:sp>
        <p:sp>
          <p:nvSpPr>
            <p:cNvPr id="18453" name="Line 23"/>
            <p:cNvSpPr>
              <a:spLocks noChangeShapeType="1"/>
            </p:cNvSpPr>
            <p:nvPr/>
          </p:nvSpPr>
          <p:spPr bwMode="auto">
            <a:xfrm>
              <a:off x="3041883" y="2770785"/>
              <a:ext cx="503824" cy="287385"/>
            </a:xfrm>
            <a:prstGeom prst="line">
              <a:avLst/>
            </a:prstGeom>
            <a:noFill/>
            <a:ln w="38100">
              <a:solidFill>
                <a:srgbClr val="33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54" name="Line 24"/>
            <p:cNvSpPr>
              <a:spLocks noChangeShapeType="1"/>
            </p:cNvSpPr>
            <p:nvPr/>
          </p:nvSpPr>
          <p:spPr bwMode="auto">
            <a:xfrm>
              <a:off x="4125913" y="2338090"/>
              <a:ext cx="427905" cy="504056"/>
            </a:xfrm>
            <a:prstGeom prst="line">
              <a:avLst/>
            </a:prstGeom>
            <a:noFill/>
            <a:ln w="38100">
              <a:solidFill>
                <a:srgbClr val="66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55" name="Line 25"/>
            <p:cNvSpPr>
              <a:spLocks noChangeShapeType="1"/>
            </p:cNvSpPr>
            <p:nvPr/>
          </p:nvSpPr>
          <p:spPr bwMode="auto">
            <a:xfrm flipH="1">
              <a:off x="5273898" y="2330450"/>
              <a:ext cx="680814" cy="51169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77825" y="4354513"/>
            <a:ext cx="2447925" cy="1476375"/>
            <a:chOff x="392113" y="4769167"/>
            <a:chExt cx="2448272" cy="1477329"/>
          </a:xfrm>
        </p:grpSpPr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392113" y="4769167"/>
              <a:ext cx="2172390" cy="1477329"/>
            </a:xfrm>
            <a:prstGeom prst="rect">
              <a:avLst/>
            </a:prstGeom>
            <a:noFill/>
            <a:ln w="38100">
              <a:solidFill>
                <a:srgbClr val="66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/>
                <a:t>MATEMATICA</a:t>
              </a:r>
              <a:endParaRPr lang="en-US"/>
            </a:p>
            <a:p>
              <a:pPr algn="l">
                <a:buFont typeface="Times" charset="0"/>
                <a:buChar char="•"/>
              </a:pPr>
              <a:r>
                <a:rPr lang="en-US"/>
                <a:t> Analisi</a:t>
              </a:r>
            </a:p>
            <a:p>
              <a:pPr algn="l">
                <a:buFont typeface="Times" charset="0"/>
                <a:buChar char="•"/>
              </a:pPr>
              <a:r>
                <a:rPr lang="en-US"/>
                <a:t> Geometria</a:t>
              </a:r>
            </a:p>
            <a:p>
              <a:pPr algn="l">
                <a:buFont typeface="Times" charset="0"/>
                <a:buChar char="•"/>
              </a:pPr>
              <a:r>
                <a:rPr lang="en-US"/>
                <a:t> Fisica Matematica</a:t>
              </a:r>
            </a:p>
            <a:p>
              <a:pPr algn="l">
                <a:buFont typeface="Times" charset="0"/>
                <a:buChar char="•"/>
              </a:pPr>
              <a:r>
                <a:rPr lang="en-US"/>
                <a:t> …</a:t>
              </a:r>
            </a:p>
          </p:txBody>
        </p:sp>
        <p:sp>
          <p:nvSpPr>
            <p:cNvPr id="18449" name="Line 28"/>
            <p:cNvSpPr>
              <a:spLocks noChangeShapeType="1"/>
            </p:cNvSpPr>
            <p:nvPr/>
          </p:nvSpPr>
          <p:spPr bwMode="auto">
            <a:xfrm flipV="1">
              <a:off x="2552353" y="5273222"/>
              <a:ext cx="288032" cy="262955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137275" y="2039938"/>
            <a:ext cx="3881438" cy="5307012"/>
            <a:chOff x="6137994" y="2039778"/>
            <a:chExt cx="3881886" cy="5307629"/>
          </a:xfrm>
        </p:grpSpPr>
        <p:sp>
          <p:nvSpPr>
            <p:cNvPr id="18444" name="Rectangle 15"/>
            <p:cNvSpPr>
              <a:spLocks noChangeArrowheads="1"/>
            </p:cNvSpPr>
            <p:nvPr/>
          </p:nvSpPr>
          <p:spPr bwMode="auto">
            <a:xfrm>
              <a:off x="7783513" y="2039778"/>
              <a:ext cx="2236367" cy="230854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/>
                <a:t>FISICA</a:t>
              </a:r>
              <a:endParaRPr lang="en-US"/>
            </a:p>
            <a:p>
              <a:pPr algn="l">
                <a:buFont typeface="Times" charset="0"/>
                <a:buChar char="•"/>
              </a:pPr>
              <a:r>
                <a:rPr lang="en-US"/>
                <a:t> Meccanica</a:t>
              </a:r>
            </a:p>
            <a:p>
              <a:pPr algn="l">
                <a:buFont typeface="Times" charset="0"/>
                <a:buChar char="•"/>
              </a:pPr>
              <a:r>
                <a:rPr lang="en-US"/>
                <a:t> Termodinamica</a:t>
              </a:r>
            </a:p>
            <a:p>
              <a:pPr algn="l">
                <a:buFont typeface="Times" charset="0"/>
                <a:buChar char="•"/>
              </a:pPr>
              <a:r>
                <a:rPr lang="en-US"/>
                <a:t> Elettromagnetismo</a:t>
              </a:r>
            </a:p>
            <a:p>
              <a:pPr algn="l">
                <a:buFont typeface="Times" charset="0"/>
                <a:buChar char="•"/>
              </a:pPr>
              <a:r>
                <a:rPr lang="en-US"/>
                <a:t> Ottica</a:t>
              </a:r>
            </a:p>
            <a:p>
              <a:pPr algn="l">
                <a:buFont typeface="Times" charset="0"/>
                <a:buChar char="•"/>
              </a:pPr>
              <a:r>
                <a:rPr lang="en-US"/>
                <a:t> Fisica Moderna</a:t>
              </a:r>
            </a:p>
            <a:p>
              <a:pPr algn="l">
                <a:buFont typeface="Times" charset="0"/>
                <a:buChar char="•"/>
              </a:pPr>
              <a:r>
                <a:rPr lang="en-US"/>
                <a:t> Fisica Quantistica</a:t>
              </a:r>
            </a:p>
            <a:p>
              <a:pPr algn="l">
                <a:buFont typeface="Times" charset="0"/>
                <a:buChar char="•"/>
              </a:pPr>
              <a:r>
                <a:rPr lang="en-US"/>
                <a:t> …</a:t>
              </a:r>
            </a:p>
          </p:txBody>
        </p:sp>
        <p:sp>
          <p:nvSpPr>
            <p:cNvPr id="18445" name="Rectangle 19"/>
            <p:cNvSpPr>
              <a:spLocks noChangeArrowheads="1"/>
            </p:cNvSpPr>
            <p:nvPr/>
          </p:nvSpPr>
          <p:spPr bwMode="auto">
            <a:xfrm>
              <a:off x="7326313" y="5316082"/>
              <a:ext cx="2608406" cy="2031325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/>
                <a:t>LABORATORI</a:t>
              </a:r>
              <a:endParaRPr lang="en-US"/>
            </a:p>
            <a:p>
              <a:pPr algn="l">
                <a:buFont typeface="Times" charset="0"/>
                <a:buChar char="•"/>
              </a:pPr>
              <a:r>
                <a:rPr lang="en-US"/>
                <a:t> Meccanica</a:t>
              </a:r>
            </a:p>
            <a:p>
              <a:pPr algn="l">
                <a:buFont typeface="Times" charset="0"/>
                <a:buChar char="•"/>
              </a:pPr>
              <a:r>
                <a:rPr lang="en-US"/>
                <a:t> Termodinamica</a:t>
              </a:r>
            </a:p>
            <a:p>
              <a:pPr algn="l">
                <a:buFont typeface="Times" charset="0"/>
                <a:buChar char="•"/>
              </a:pPr>
              <a:r>
                <a:rPr lang="en-US"/>
                <a:t> Elettromagnetismo</a:t>
              </a:r>
            </a:p>
            <a:p>
              <a:pPr algn="l">
                <a:buFont typeface="Times" charset="0"/>
                <a:buChar char="•"/>
              </a:pPr>
              <a:r>
                <a:rPr lang="en-US"/>
                <a:t> Ottica</a:t>
              </a:r>
            </a:p>
            <a:p>
              <a:pPr algn="l">
                <a:buFont typeface="Times" charset="0"/>
                <a:buChar char="•"/>
              </a:pPr>
              <a:r>
                <a:rPr lang="en-US"/>
                <a:t> Fisica Moderna</a:t>
              </a:r>
            </a:p>
            <a:p>
              <a:pPr algn="l">
                <a:buFont typeface="Times" charset="0"/>
                <a:buChar char="•"/>
              </a:pPr>
              <a:r>
                <a:rPr lang="en-US"/>
                <a:t> Statistica e Analisi dati</a:t>
              </a:r>
            </a:p>
          </p:txBody>
        </p:sp>
        <p:sp>
          <p:nvSpPr>
            <p:cNvPr id="18446" name="Line 26"/>
            <p:cNvSpPr>
              <a:spLocks noChangeShapeType="1"/>
            </p:cNvSpPr>
            <p:nvPr/>
          </p:nvSpPr>
          <p:spPr bwMode="auto">
            <a:xfrm flipV="1">
              <a:off x="7002091" y="3016250"/>
              <a:ext cx="781422" cy="2579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47" name="Line 27"/>
            <p:cNvSpPr>
              <a:spLocks noChangeShapeType="1"/>
            </p:cNvSpPr>
            <p:nvPr/>
          </p:nvSpPr>
          <p:spPr bwMode="auto">
            <a:xfrm>
              <a:off x="6137994" y="5506442"/>
              <a:ext cx="1188318" cy="63400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8441" name="Picture 25" descr="cosasistudia_028837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0588"/>
            <a:ext cx="119380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09963" y="6370638"/>
            <a:ext cx="29892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b="1"/>
              <a:t>19 esami nei 3 anni</a:t>
            </a:r>
          </a:p>
          <a:p>
            <a:pPr eaLnBrk="1" hangingPunct="1"/>
            <a:r>
              <a:rPr lang="it-IT" sz="1800"/>
              <a:t>(+ idoneità di inglese)</a:t>
            </a: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7172325"/>
            <a:ext cx="2493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 algn="l">
              <a:defRPr sz="1200" i="1" dirty="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Padova, 12-13 Febbraio 2015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068389" y="1928813"/>
            <a:ext cx="8266111" cy="49863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Accesso alle </a:t>
            </a:r>
            <a:r>
              <a:rPr lang="it-IT" sz="2400" b="1" dirty="0" smtClean="0">
                <a:solidFill>
                  <a:schemeClr val="accent2"/>
                </a:solidFill>
                <a:ea typeface="ＭＳ Ｐゴシック" pitchFamily="34" charset="-128"/>
              </a:rPr>
              <a:t>Lauree Magistrali </a:t>
            </a: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in Fisica e Astronomia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it-IT" sz="2400" dirty="0" smtClean="0">
              <a:solidFill>
                <a:srgbClr val="30303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Attività tecnico-commerciali (strumentazione scientifica, software e hardware, ...)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it-IT" sz="2400" dirty="0" smtClean="0">
              <a:solidFill>
                <a:srgbClr val="30303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Accesso ai Master di I livello di tipo professionalizzante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it-IT" sz="2400" dirty="0" smtClean="0">
              <a:solidFill>
                <a:srgbClr val="30303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Accesso ai Corsi di Perfezionamento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it-IT" sz="2400" u="sng" dirty="0" smtClean="0">
              <a:solidFill>
                <a:srgbClr val="303030"/>
              </a:solidFill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sz="2400" i="1" dirty="0">
                <a:solidFill>
                  <a:srgbClr val="303030"/>
                </a:solidFill>
                <a:ea typeface="ＭＳ Ｐゴシック" pitchFamily="34" charset="-128"/>
              </a:rPr>
              <a:t>I</a:t>
            </a:r>
            <a:r>
              <a:rPr lang="it-IT" sz="2400" i="1" dirty="0" smtClean="0">
                <a:solidFill>
                  <a:srgbClr val="303030"/>
                </a:solidFill>
                <a:ea typeface="ＭＳ Ｐゴシック" pitchFamily="34" charset="-128"/>
              </a:rPr>
              <a:t>l 90% dei laureati triennali in fisica in Italia si iscrive alla Laurea Magistrale</a:t>
            </a:r>
          </a:p>
        </p:txBody>
      </p:sp>
      <p:sp>
        <p:nvSpPr>
          <p:cNvPr id="204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200" smtClean="0"/>
              <a:t>Corso di Studi in FISICA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0691813" cy="1368425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20484" name="Picture 5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96850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5822950" y="381000"/>
            <a:ext cx="45053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it-IT" sz="3600">
                <a:solidFill>
                  <a:schemeClr val="bg1"/>
                </a:solidFill>
              </a:rPr>
              <a:t>Sbocchi professionali</a:t>
            </a:r>
          </a:p>
          <a:p>
            <a:pPr algn="r" eaLnBrk="1" hangingPunct="1"/>
            <a:endParaRPr lang="it-IT" sz="1800">
              <a:solidFill>
                <a:schemeClr val="bg1"/>
              </a:solidFill>
            </a:endParaRPr>
          </a:p>
          <a:p>
            <a:pPr algn="r" eaLnBrk="1" hangingPunct="1"/>
            <a:endParaRPr lang="it-IT" sz="1800">
              <a:solidFill>
                <a:schemeClr val="bg1"/>
              </a:solidFill>
            </a:endParaRPr>
          </a:p>
        </p:txBody>
      </p:sp>
      <p:pic>
        <p:nvPicPr>
          <p:cNvPr id="20486" name="Picture 7" descr="lookingforjob_060287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5930900"/>
            <a:ext cx="2159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7172325"/>
            <a:ext cx="2493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 algn="l">
              <a:defRPr sz="1200" i="1" dirty="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Padova, 12-13 Febbraio 2015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1" name="Picture 8" descr="magistrale_08638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2889250"/>
            <a:ext cx="2159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00"/>
              </a:spcAft>
              <a:buFont typeface="Wingdings" pitchFamily="2" charset="2"/>
              <a:buChar char="v"/>
            </a:pP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Modalità di accesso: </a:t>
            </a:r>
            <a:r>
              <a:rPr lang="it-IT" sz="2400" b="1" dirty="0" smtClean="0">
                <a:solidFill>
                  <a:srgbClr val="303030"/>
                </a:solidFill>
                <a:ea typeface="ＭＳ Ｐゴシック" pitchFamily="34" charset="-128"/>
              </a:rPr>
              <a:t>diploma di Laurea Triennale </a:t>
            </a: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con almeno 24 CFU nelle discipline fisiche e 24 CFU nelle discipline matematiche </a:t>
            </a:r>
          </a:p>
          <a:p>
            <a:pPr>
              <a:spcAft>
                <a:spcPts val="200"/>
              </a:spcAft>
              <a:buFont typeface="Wingdings" pitchFamily="2" charset="2"/>
              <a:buChar char="v"/>
            </a:pPr>
            <a:endParaRPr lang="it-IT" sz="2400" dirty="0" smtClean="0">
              <a:solidFill>
                <a:srgbClr val="30303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Aft>
                <a:spcPts val="200"/>
              </a:spcAft>
              <a:buFont typeface="Wingdings" pitchFamily="2" charset="2"/>
              <a:buChar char="v"/>
            </a:pP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Percorso di </a:t>
            </a:r>
            <a:r>
              <a:rPr lang="it-IT" sz="2400" b="1" dirty="0" smtClean="0">
                <a:solidFill>
                  <a:srgbClr val="303030"/>
                </a:solidFill>
                <a:ea typeface="ＭＳ Ｐゴシック" pitchFamily="34" charset="-128"/>
              </a:rPr>
              <a:t>2 anni </a:t>
            </a: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con organizzazione </a:t>
            </a:r>
            <a:r>
              <a:rPr lang="it-IT" sz="2400" b="1" dirty="0" smtClean="0">
                <a:solidFill>
                  <a:srgbClr val="303030"/>
                </a:solidFill>
                <a:ea typeface="ＭＳ Ｐゴシック" pitchFamily="34" charset="-128"/>
              </a:rPr>
              <a:t>semestrale	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  <a:buFontTx/>
              <a:buNone/>
            </a:pP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    dei corsi (120 CFU in totale di cui 42 per la prova finale)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  <a:buFontTx/>
              <a:buNone/>
            </a:pPr>
            <a:endParaRPr lang="it-IT" sz="2400" dirty="0" smtClean="0">
              <a:solidFill>
                <a:srgbClr val="30303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Aft>
                <a:spcPts val="200"/>
              </a:spcAft>
              <a:buFont typeface="Wingdings" pitchFamily="2" charset="2"/>
              <a:buChar char="v"/>
            </a:pP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Due </a:t>
            </a:r>
            <a:r>
              <a:rPr lang="it-IT" sz="2400" dirty="0" smtClean="0">
                <a:solidFill>
                  <a:srgbClr val="000000"/>
                </a:solidFill>
                <a:ea typeface="ＭＳ Ｐゴシック" pitchFamily="34" charset="-128"/>
              </a:rPr>
              <a:t>curricula</a:t>
            </a: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: 	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  <a:buFont typeface="Wingdings" pitchFamily="2" charset="2"/>
              <a:buChar char="v"/>
            </a:pPr>
            <a:endParaRPr lang="it-IT" sz="2400" dirty="0" smtClean="0">
              <a:solidFill>
                <a:srgbClr val="30303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Aft>
                <a:spcPts val="200"/>
              </a:spcAft>
              <a:buFont typeface="Wingdings" pitchFamily="2" charset="2"/>
              <a:buChar char="v"/>
            </a:pP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Esempi di </a:t>
            </a:r>
            <a:r>
              <a:rPr lang="it-IT" sz="2400" b="1" dirty="0" smtClean="0">
                <a:solidFill>
                  <a:srgbClr val="303030"/>
                </a:solidFill>
                <a:ea typeface="ＭＳ Ｐゴシック" pitchFamily="34" charset="-128"/>
              </a:rPr>
              <a:t>piani di studio </a:t>
            </a: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ad approvazione automatica:</a:t>
            </a:r>
          </a:p>
        </p:txBody>
      </p:sp>
      <p:sp>
        <p:nvSpPr>
          <p:cNvPr id="225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200" smtClean="0"/>
              <a:t>Corso di Studi in FISICA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0" y="0"/>
            <a:ext cx="10691813" cy="1368425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22532" name="Picture 5" descr="SigilloLogoLAST_White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96850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3781425" y="381000"/>
            <a:ext cx="671195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it-IT" sz="3200">
                <a:solidFill>
                  <a:schemeClr val="bg1"/>
                </a:solidFill>
              </a:rPr>
              <a:t>La LAUREA MAGISTRALE in Fisica</a:t>
            </a:r>
          </a:p>
          <a:p>
            <a:pPr algn="r" eaLnBrk="1" hangingPunct="1"/>
            <a:endParaRPr lang="it-IT" sz="1600">
              <a:solidFill>
                <a:schemeClr val="bg1"/>
              </a:solidFill>
            </a:endParaRPr>
          </a:p>
          <a:p>
            <a:pPr algn="r" eaLnBrk="1" hangingPunct="1"/>
            <a:endParaRPr lang="it-IT" sz="160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958466"/>
              </p:ext>
            </p:extLst>
          </p:nvPr>
        </p:nvGraphicFramePr>
        <p:xfrm>
          <a:off x="1230313" y="5657850"/>
          <a:ext cx="8458200" cy="1371600"/>
        </p:xfrm>
        <a:graphic>
          <a:graphicData uri="http://schemas.openxmlformats.org/drawingml/2006/table">
            <a:tbl>
              <a:tblPr/>
              <a:tblGrid>
                <a:gridCol w="4530725"/>
                <a:gridCol w="3927475"/>
              </a:tblGrid>
              <a:tr h="457200">
                <a:tc>
                  <a:txBody>
                    <a:bodyPr/>
                    <a:lstStyle/>
                    <a:p>
                      <a:pPr marL="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 Astrofisica e Cosmologia </a:t>
                      </a:r>
                      <a:endParaRPr kumimoji="0" lang="it-IT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 Fisica della Materia</a:t>
                      </a:r>
                      <a:endParaRPr kumimoji="0" lang="it-IT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 </a:t>
                      </a:r>
                      <a:r>
                        <a:rPr kumimoji="0" lang="it-IT" sz="2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Biofisica</a:t>
                      </a:r>
                      <a:endParaRPr kumimoji="0" lang="it-IT" sz="2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 Teorico-modellistico</a:t>
                      </a:r>
                      <a:endParaRPr kumimoji="0" lang="it-IT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 Fisica Subnucleare 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130550" y="4176713"/>
            <a:ext cx="5680075" cy="838200"/>
            <a:chOff x="3517900" y="3768329"/>
            <a:chExt cx="5680075" cy="836512"/>
          </a:xfrm>
        </p:grpSpPr>
        <p:sp>
          <p:nvSpPr>
            <p:cNvPr id="2" name="Rectangle 1"/>
            <p:cNvSpPr/>
            <p:nvPr/>
          </p:nvSpPr>
          <p:spPr>
            <a:xfrm>
              <a:off x="3854450" y="3768329"/>
              <a:ext cx="5343525" cy="8365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 defTabSz="1042988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it-IT" sz="2400" b="1" kern="0" dirty="0">
                  <a:solidFill>
                    <a:srgbClr val="30303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sperimentale</a:t>
              </a:r>
            </a:p>
            <a:p>
              <a:pPr algn="l" defTabSz="1042988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it-IT" sz="2400" b="1" kern="0" dirty="0">
                  <a:solidFill>
                    <a:srgbClr val="30303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teorico-modellistico</a:t>
              </a:r>
            </a:p>
          </p:txBody>
        </p:sp>
        <p:cxnSp>
          <p:nvCxnSpPr>
            <p:cNvPr id="22545" name="Straight Connector 3"/>
            <p:cNvCxnSpPr>
              <a:cxnSpLocks noChangeShapeType="1"/>
            </p:cNvCxnSpPr>
            <p:nvPr/>
          </p:nvCxnSpPr>
          <p:spPr bwMode="auto">
            <a:xfrm flipV="1">
              <a:off x="3517900" y="4000500"/>
              <a:ext cx="3556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6" name="Straight Connector 13"/>
            <p:cNvCxnSpPr>
              <a:cxnSpLocks noChangeShapeType="1"/>
            </p:cNvCxnSpPr>
            <p:nvPr/>
          </p:nvCxnSpPr>
          <p:spPr bwMode="auto">
            <a:xfrm>
              <a:off x="3517900" y="4178300"/>
              <a:ext cx="3556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7172325"/>
            <a:ext cx="2493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 algn="l">
              <a:defRPr sz="1200" i="1" dirty="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Padova, 12-13 Febbraio 2015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903289" y="1839913"/>
            <a:ext cx="8697911" cy="4986337"/>
          </a:xfrm>
        </p:spPr>
        <p:txBody>
          <a:bodyPr/>
          <a:lstStyle/>
          <a:p>
            <a:pPr algn="just" eaLnBrk="1" hangingPunct="1">
              <a:spcAft>
                <a:spcPts val="1800"/>
              </a:spcAft>
              <a:buFont typeface="Wingdings" pitchFamily="2" charset="2"/>
              <a:buChar char="v"/>
            </a:pP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Accesso alla </a:t>
            </a:r>
            <a:r>
              <a:rPr lang="it-IT" sz="2400" b="1" dirty="0" smtClean="0">
                <a:solidFill>
                  <a:srgbClr val="0000FF"/>
                </a:solidFill>
                <a:ea typeface="ＭＳ Ｐゴシック" pitchFamily="34" charset="-128"/>
              </a:rPr>
              <a:t>Formazione </a:t>
            </a:r>
            <a:r>
              <a:rPr lang="it-IT" sz="2400" b="1" dirty="0" err="1" smtClean="0">
                <a:solidFill>
                  <a:srgbClr val="0000FF"/>
                </a:solidFill>
                <a:ea typeface="ＭＳ Ｐゴシック" pitchFamily="34" charset="-128"/>
              </a:rPr>
              <a:t>post-lauream</a:t>
            </a:r>
            <a:r>
              <a:rPr lang="it-IT" sz="2400" b="1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per uno sbocco alla Ricerca pura (Università, enti di ricerca) ed applicata  (industria, enti di ricerca)</a:t>
            </a:r>
          </a:p>
          <a:p>
            <a:pPr algn="just" eaLnBrk="1" hangingPunct="1">
              <a:lnSpc>
                <a:spcPct val="90000"/>
              </a:lnSpc>
              <a:spcAft>
                <a:spcPts val="1800"/>
              </a:spcAft>
              <a:buFontTx/>
              <a:buNone/>
            </a:pPr>
            <a:endParaRPr lang="it-IT" sz="7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lvl="3" algn="just" eaLnBrk="1" hangingPunct="1">
              <a:spcBef>
                <a:spcPct val="0"/>
              </a:spcBef>
              <a:spcAft>
                <a:spcPts val="1800"/>
              </a:spcAft>
              <a:buFont typeface="Arial"/>
              <a:buChar char="•"/>
            </a:pPr>
            <a:r>
              <a:rPr lang="it-IT" sz="2400" b="1" dirty="0" smtClean="0">
                <a:solidFill>
                  <a:srgbClr val="303030"/>
                </a:solidFill>
                <a:ea typeface="ＭＳ Ｐゴシック" pitchFamily="34" charset="-128"/>
              </a:rPr>
              <a:t>Dottorato di Ricerca in Fisica </a:t>
            </a: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o in  Astronomia (3 anni, per lo più con borsa)</a:t>
            </a:r>
          </a:p>
          <a:p>
            <a:pPr lvl="3" algn="just" eaLnBrk="1" hangingPunct="1">
              <a:spcBef>
                <a:spcPct val="0"/>
              </a:spcBef>
              <a:spcAft>
                <a:spcPts val="1800"/>
              </a:spcAft>
              <a:buFont typeface="Arial"/>
              <a:buChar char="•"/>
            </a:pP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Altri dottorati a Padova e in sedi diverse</a:t>
            </a:r>
          </a:p>
          <a:p>
            <a:pPr lvl="3" algn="just" eaLnBrk="1" hangingPunct="1">
              <a:spcBef>
                <a:spcPct val="0"/>
              </a:spcBef>
              <a:spcAft>
                <a:spcPts val="1800"/>
              </a:spcAft>
              <a:buFont typeface="Arial"/>
              <a:buChar char="•"/>
            </a:pP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Master di I e II livello (annuali o biennali)</a:t>
            </a:r>
          </a:p>
          <a:p>
            <a:pPr lvl="3" algn="just" eaLnBrk="1" hangingPunct="1">
              <a:spcBef>
                <a:spcPct val="0"/>
              </a:spcBef>
              <a:spcAft>
                <a:spcPts val="1800"/>
              </a:spcAft>
              <a:buFont typeface="Arial"/>
              <a:buChar char="•"/>
            </a:pPr>
            <a:r>
              <a:rPr lang="it-IT" sz="2400" dirty="0" smtClean="0">
                <a:solidFill>
                  <a:srgbClr val="303030"/>
                </a:solidFill>
                <a:ea typeface="ＭＳ Ｐゴシック" pitchFamily="34" charset="-128"/>
              </a:rPr>
              <a:t>Borse di studio presso gli enti di ricerca (annuali o biennali)</a:t>
            </a:r>
          </a:p>
        </p:txBody>
      </p:sp>
      <p:sp>
        <p:nvSpPr>
          <p:cNvPr id="245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200" smtClean="0"/>
              <a:t>Corso di Studi in FISICA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0"/>
            <a:ext cx="10691813" cy="1368425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24580" name="Picture 5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96850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5822950" y="381000"/>
            <a:ext cx="45053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it-IT" sz="3600" dirty="0">
                <a:solidFill>
                  <a:schemeClr val="bg1"/>
                </a:solidFill>
              </a:rPr>
              <a:t>Sbocchi professionali</a:t>
            </a:r>
          </a:p>
          <a:p>
            <a:pPr algn="r" eaLnBrk="1" hangingPunct="1"/>
            <a:endParaRPr lang="it-IT" sz="1800" dirty="0">
              <a:solidFill>
                <a:schemeClr val="bg1"/>
              </a:solidFill>
            </a:endParaRPr>
          </a:p>
          <a:p>
            <a:pPr algn="r" eaLnBrk="1" hangingPunct="1"/>
            <a:endParaRPr lang="it-IT" sz="1800" dirty="0">
              <a:solidFill>
                <a:schemeClr val="bg1"/>
              </a:solidFill>
            </a:endParaRPr>
          </a:p>
        </p:txBody>
      </p:sp>
      <p:pic>
        <p:nvPicPr>
          <p:cNvPr id="24583" name="Picture 1" descr="k647851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4894355"/>
            <a:ext cx="1724679" cy="18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7172325"/>
            <a:ext cx="2493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 algn="l">
              <a:defRPr sz="1200" i="1" dirty="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Padova, 12-13 Febbraio 2015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9" descr="meccanico_03341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8" y="4608513"/>
            <a:ext cx="14668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200" smtClean="0"/>
              <a:t>Corso di Studi in FISICA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0" y="0"/>
            <a:ext cx="10691813" cy="1368425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/>
          <a:p>
            <a:pPr algn="r"/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28676" name="Picture 5" descr="SigilloLogoLAST_White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96850"/>
            <a:ext cx="23002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12"/>
          <p:cNvSpPr txBox="1">
            <a:spLocks noChangeArrowheads="1"/>
          </p:cNvSpPr>
          <p:nvPr/>
        </p:nvSpPr>
        <p:spPr bwMode="auto">
          <a:xfrm>
            <a:off x="3041650" y="6999288"/>
            <a:ext cx="659765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it-IT" sz="1600" i="1" baseline="30000" dirty="0" smtClean="0"/>
              <a:t>(1) </a:t>
            </a:r>
            <a:r>
              <a:rPr lang="it-IT" sz="1400" i="1" dirty="0"/>
              <a:t>Fonte: Alma Laurea – </a:t>
            </a:r>
            <a:r>
              <a:rPr lang="it-IT" sz="1400" b="1" i="1" dirty="0" smtClean="0"/>
              <a:t>Valori medi indagini 2011-2012-2013</a:t>
            </a:r>
            <a:endParaRPr lang="it-IT" sz="1400" i="1" dirty="0" smtClean="0"/>
          </a:p>
          <a:p>
            <a:pPr algn="l" eaLnBrk="1" hangingPunct="1"/>
            <a:r>
              <a:rPr lang="it-IT" sz="1400" i="1" dirty="0" smtClean="0"/>
              <a:t>Condizione </a:t>
            </a:r>
            <a:r>
              <a:rPr lang="it-IT" sz="1400" i="1" dirty="0"/>
              <a:t>Occupazionale dei Laureati – campione di circa </a:t>
            </a:r>
            <a:r>
              <a:rPr lang="it-IT" sz="1400" i="1" dirty="0" smtClean="0"/>
              <a:t>500intervistati</a:t>
            </a:r>
            <a:r>
              <a:rPr lang="it-IT" sz="1400" i="1" dirty="0"/>
              <a:t>/anno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28600" y="1706563"/>
            <a:ext cx="10121900" cy="531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90525" indent="-390525" algn="l" defTabSz="1042988">
              <a:lnSpc>
                <a:spcPct val="110000"/>
              </a:lnSpc>
              <a:spcBef>
                <a:spcPts val="1000"/>
              </a:spcBef>
              <a:spcAft>
                <a:spcPts val="1100"/>
              </a:spcAft>
              <a:buFont typeface="Wingdings" pitchFamily="2" charset="2"/>
              <a:buChar char="v"/>
            </a:pPr>
            <a:r>
              <a:rPr lang="it-IT" sz="2400" b="1" dirty="0" smtClean="0">
                <a:solidFill>
                  <a:srgbClr val="0000FF"/>
                </a:solidFill>
              </a:rPr>
              <a:t>Condizione occupazionale </a:t>
            </a:r>
            <a:r>
              <a:rPr lang="it-IT" sz="2400" dirty="0" smtClean="0">
                <a:solidFill>
                  <a:srgbClr val="303030"/>
                </a:solidFill>
              </a:rPr>
              <a:t>dei fisici italiani a</a:t>
            </a:r>
            <a:r>
              <a:rPr lang="it-IT" sz="2400" b="1" dirty="0" smtClean="0">
                <a:solidFill>
                  <a:srgbClr val="303030"/>
                </a:solidFill>
              </a:rPr>
              <a:t> </a:t>
            </a:r>
            <a:r>
              <a:rPr lang="it-IT" sz="2400" b="1" dirty="0">
                <a:solidFill>
                  <a:srgbClr val="0000FF"/>
                </a:solidFill>
              </a:rPr>
              <a:t>1 anno </a:t>
            </a:r>
            <a:r>
              <a:rPr lang="it-IT" sz="2400" dirty="0" smtClean="0">
                <a:solidFill>
                  <a:srgbClr val="303030"/>
                </a:solidFill>
              </a:rPr>
              <a:t>/           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/>
              <a:t>/</a:t>
            </a:r>
            <a:r>
              <a:rPr lang="it-IT" sz="2400" b="1" dirty="0" smtClean="0">
                <a:solidFill>
                  <a:srgbClr val="FF0000"/>
                </a:solidFill>
              </a:rPr>
              <a:t>          </a:t>
            </a:r>
            <a:r>
              <a:rPr lang="it-IT" sz="2400" b="1" dirty="0" smtClean="0">
                <a:solidFill>
                  <a:srgbClr val="008000"/>
                </a:solidFill>
              </a:rPr>
              <a:t> </a:t>
            </a:r>
            <a:r>
              <a:rPr lang="it-IT" sz="2400" dirty="0">
                <a:solidFill>
                  <a:srgbClr val="303030"/>
                </a:solidFill>
              </a:rPr>
              <a:t>dalla Laurea Magistrale</a:t>
            </a:r>
            <a:r>
              <a:rPr lang="it-IT" sz="2400" baseline="30000" dirty="0" smtClean="0">
                <a:solidFill>
                  <a:srgbClr val="303030"/>
                </a:solidFill>
              </a:rPr>
              <a:t>(1)</a:t>
            </a:r>
            <a:r>
              <a:rPr lang="it-IT" sz="2400" dirty="0" smtClean="0">
                <a:solidFill>
                  <a:srgbClr val="303030"/>
                </a:solidFill>
              </a:rPr>
              <a:t>:</a:t>
            </a:r>
            <a:endParaRPr lang="it-IT" sz="900" dirty="0">
              <a:solidFill>
                <a:srgbClr val="303030"/>
              </a:solidFill>
            </a:endParaRPr>
          </a:p>
          <a:p>
            <a:pPr marL="1304925" lvl="2" indent="-390525" algn="l" defTabSz="1042988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it-IT" sz="2400" dirty="0">
                <a:solidFill>
                  <a:srgbClr val="303030"/>
                </a:solidFill>
              </a:rPr>
              <a:t>è iscritto a un'attività di formazione il </a:t>
            </a:r>
            <a:r>
              <a:rPr lang="it-IT" sz="2400" b="1" dirty="0" smtClean="0">
                <a:solidFill>
                  <a:srgbClr val="0000FF"/>
                </a:solidFill>
              </a:rPr>
              <a:t>51% </a:t>
            </a:r>
            <a:r>
              <a:rPr lang="it-IT" sz="2400" dirty="0">
                <a:solidFill>
                  <a:srgbClr val="303030"/>
                </a:solidFill>
              </a:rPr>
              <a:t>/</a:t>
            </a:r>
            <a:r>
              <a:rPr lang="it-IT" sz="2400" b="1" dirty="0">
                <a:solidFill>
                  <a:srgbClr val="0000FF"/>
                </a:solidFill>
              </a:rPr>
              <a:t> 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       </a:t>
            </a:r>
            <a:r>
              <a:rPr lang="it-IT" sz="2400" dirty="0" smtClean="0">
                <a:solidFill>
                  <a:srgbClr val="303030"/>
                </a:solidFill>
              </a:rPr>
              <a:t>/</a:t>
            </a:r>
          </a:p>
          <a:p>
            <a:pPr lvl="3" algn="l" defTabSz="1042988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</a:pPr>
            <a:r>
              <a:rPr lang="it-IT" dirty="0">
                <a:solidFill>
                  <a:srgbClr val="303030"/>
                </a:solidFill>
              </a:rPr>
              <a:t> </a:t>
            </a:r>
            <a:r>
              <a:rPr lang="it-IT" dirty="0" smtClean="0">
                <a:solidFill>
                  <a:srgbClr val="303030"/>
                </a:solidFill>
              </a:rPr>
              <a:t>  (</a:t>
            </a:r>
            <a:r>
              <a:rPr lang="it-IT" dirty="0">
                <a:solidFill>
                  <a:srgbClr val="303030"/>
                </a:solidFill>
              </a:rPr>
              <a:t>quasi sempre dottorato di ricerca) </a:t>
            </a:r>
          </a:p>
          <a:p>
            <a:pPr marL="1304925" lvl="2" indent="-390525" algn="l" defTabSz="1042988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it-IT" sz="2400" dirty="0">
                <a:solidFill>
                  <a:srgbClr val="303030"/>
                </a:solidFill>
              </a:rPr>
              <a:t>lavora </a:t>
            </a:r>
            <a:r>
              <a:rPr lang="it-IT" sz="2400" dirty="0" smtClean="0">
                <a:solidFill>
                  <a:srgbClr val="303030"/>
                </a:solidFill>
              </a:rPr>
              <a:t>il </a:t>
            </a:r>
            <a:r>
              <a:rPr lang="it-IT" sz="2400" b="1" dirty="0" smtClean="0">
                <a:solidFill>
                  <a:srgbClr val="0000FF"/>
                </a:solidFill>
              </a:rPr>
              <a:t>26%</a:t>
            </a:r>
            <a:r>
              <a:rPr lang="it-IT" sz="2400" dirty="0" smtClean="0">
                <a:solidFill>
                  <a:srgbClr val="303030"/>
                </a:solidFill>
              </a:rPr>
              <a:t> </a:t>
            </a:r>
            <a:r>
              <a:rPr lang="it-IT" sz="2400" dirty="0">
                <a:solidFill>
                  <a:srgbClr val="303030"/>
                </a:solidFill>
              </a:rPr>
              <a:t>/ 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      </a:t>
            </a:r>
            <a:r>
              <a:rPr lang="it-IT" sz="2400" dirty="0" smtClean="0">
                <a:solidFill>
                  <a:srgbClr val="303030"/>
                </a:solidFill>
              </a:rPr>
              <a:t> /</a:t>
            </a:r>
            <a:endParaRPr lang="it-IT" sz="2400" dirty="0">
              <a:solidFill>
                <a:srgbClr val="303030"/>
              </a:solidFill>
            </a:endParaRPr>
          </a:p>
          <a:p>
            <a:pPr lvl="3" algn="l" defTabSz="1042988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</a:pPr>
            <a:r>
              <a:rPr lang="it-IT" dirty="0">
                <a:solidFill>
                  <a:srgbClr val="303030"/>
                </a:solidFill>
              </a:rPr>
              <a:t> </a:t>
            </a:r>
            <a:r>
              <a:rPr lang="it-IT" dirty="0" smtClean="0">
                <a:solidFill>
                  <a:srgbClr val="303030"/>
                </a:solidFill>
              </a:rPr>
              <a:t> (di cui </a:t>
            </a:r>
            <a:r>
              <a:rPr lang="it-IT" b="1" dirty="0" smtClean="0">
                <a:solidFill>
                  <a:srgbClr val="0000FF"/>
                </a:solidFill>
              </a:rPr>
              <a:t>16%</a:t>
            </a:r>
            <a:r>
              <a:rPr lang="it-IT" dirty="0" smtClean="0">
                <a:solidFill>
                  <a:srgbClr val="303030"/>
                </a:solidFill>
              </a:rPr>
              <a:t> </a:t>
            </a:r>
            <a:r>
              <a:rPr lang="it-IT" dirty="0">
                <a:solidFill>
                  <a:srgbClr val="303030"/>
                </a:solidFill>
              </a:rPr>
              <a:t>/ 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      </a:t>
            </a:r>
            <a:r>
              <a:rPr lang="it-IT" dirty="0" smtClean="0">
                <a:solidFill>
                  <a:srgbClr val="303030"/>
                </a:solidFill>
              </a:rPr>
              <a:t> </a:t>
            </a:r>
            <a:r>
              <a:rPr lang="it-IT" dirty="0">
                <a:solidFill>
                  <a:srgbClr val="303030"/>
                </a:solidFill>
              </a:rPr>
              <a:t>/ </a:t>
            </a:r>
            <a:r>
              <a:rPr lang="it-IT" b="1" dirty="0">
                <a:solidFill>
                  <a:srgbClr val="008000"/>
                </a:solidFill>
              </a:rPr>
              <a:t> </a:t>
            </a:r>
            <a:r>
              <a:rPr lang="it-IT" b="1" dirty="0" smtClean="0">
                <a:solidFill>
                  <a:srgbClr val="008000"/>
                </a:solidFill>
              </a:rPr>
              <a:t>        </a:t>
            </a:r>
            <a:r>
              <a:rPr lang="it-IT" dirty="0" smtClean="0">
                <a:solidFill>
                  <a:srgbClr val="303030"/>
                </a:solidFill>
              </a:rPr>
              <a:t>stabile</a:t>
            </a:r>
            <a:r>
              <a:rPr lang="it-IT" dirty="0">
                <a:solidFill>
                  <a:srgbClr val="303030"/>
                </a:solidFill>
              </a:rPr>
              <a:t>, </a:t>
            </a:r>
            <a:r>
              <a:rPr lang="it-IT" dirty="0" smtClean="0">
                <a:solidFill>
                  <a:srgbClr val="303030"/>
                </a:solidFill>
              </a:rPr>
              <a:t>    </a:t>
            </a:r>
            <a:r>
              <a:rPr lang="it-IT" b="1" dirty="0" smtClean="0">
                <a:solidFill>
                  <a:srgbClr val="0000FF"/>
                </a:solidFill>
              </a:rPr>
              <a:t>70%</a:t>
            </a:r>
            <a:r>
              <a:rPr lang="it-IT" dirty="0" smtClean="0">
                <a:solidFill>
                  <a:srgbClr val="303030"/>
                </a:solidFill>
              </a:rPr>
              <a:t> </a:t>
            </a:r>
            <a:r>
              <a:rPr lang="it-IT" dirty="0">
                <a:solidFill>
                  <a:srgbClr val="303030"/>
                </a:solidFill>
              </a:rPr>
              <a:t>/ 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     </a:t>
            </a:r>
            <a:r>
              <a:rPr lang="it-IT" dirty="0" smtClean="0">
                <a:solidFill>
                  <a:srgbClr val="303030"/>
                </a:solidFill>
              </a:rPr>
              <a:t> </a:t>
            </a:r>
            <a:r>
              <a:rPr lang="it-IT" dirty="0">
                <a:solidFill>
                  <a:srgbClr val="303030"/>
                </a:solidFill>
              </a:rPr>
              <a:t>/ </a:t>
            </a:r>
            <a:r>
              <a:rPr lang="it-IT" b="1" dirty="0">
                <a:solidFill>
                  <a:srgbClr val="008000"/>
                </a:solidFill>
              </a:rPr>
              <a:t> </a:t>
            </a:r>
            <a:r>
              <a:rPr lang="it-IT" b="1" dirty="0" smtClean="0">
                <a:solidFill>
                  <a:srgbClr val="008000"/>
                </a:solidFill>
              </a:rPr>
              <a:t>        </a:t>
            </a:r>
            <a:r>
              <a:rPr lang="it-IT" dirty="0" smtClean="0">
                <a:solidFill>
                  <a:srgbClr val="303030"/>
                </a:solidFill>
              </a:rPr>
              <a:t>atipico/</a:t>
            </a:r>
            <a:r>
              <a:rPr lang="it-IT" dirty="0" err="1" smtClean="0">
                <a:solidFill>
                  <a:srgbClr val="303030"/>
                </a:solidFill>
              </a:rPr>
              <a:t>form</a:t>
            </a:r>
            <a:r>
              <a:rPr lang="it-IT" dirty="0" smtClean="0">
                <a:solidFill>
                  <a:srgbClr val="303030"/>
                </a:solidFill>
              </a:rPr>
              <a:t>./autonomo.)</a:t>
            </a:r>
            <a:endParaRPr lang="it-IT" dirty="0">
              <a:solidFill>
                <a:srgbClr val="303030"/>
              </a:solidFill>
            </a:endParaRPr>
          </a:p>
          <a:p>
            <a:pPr marL="1304925" lvl="2" indent="-390525" algn="l" defTabSz="1042988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it-IT" sz="2400" dirty="0">
                <a:solidFill>
                  <a:srgbClr val="303030"/>
                </a:solidFill>
              </a:rPr>
              <a:t>non lavora, ma </a:t>
            </a:r>
            <a:r>
              <a:rPr lang="it-IT" sz="2400" dirty="0" smtClean="0">
                <a:solidFill>
                  <a:srgbClr val="303030"/>
                </a:solidFill>
              </a:rPr>
              <a:t>cerca il </a:t>
            </a:r>
            <a:r>
              <a:rPr lang="it-IT" sz="2400" b="1" dirty="0" smtClean="0">
                <a:solidFill>
                  <a:srgbClr val="0000FF"/>
                </a:solidFill>
              </a:rPr>
              <a:t>18%</a:t>
            </a:r>
            <a:r>
              <a:rPr lang="it-IT" sz="2400" dirty="0" smtClean="0">
                <a:solidFill>
                  <a:srgbClr val="303030"/>
                </a:solidFill>
              </a:rPr>
              <a:t> </a:t>
            </a:r>
            <a:r>
              <a:rPr lang="it-IT" sz="2400" dirty="0">
                <a:solidFill>
                  <a:srgbClr val="303030"/>
                </a:solidFill>
              </a:rPr>
              <a:t>/</a:t>
            </a:r>
            <a:r>
              <a:rPr lang="it-IT" sz="2400" b="1" dirty="0">
                <a:solidFill>
                  <a:srgbClr val="0000FF"/>
                </a:solidFill>
              </a:rPr>
              <a:t> 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       </a:t>
            </a:r>
            <a:r>
              <a:rPr lang="it-IT" sz="2400" dirty="0" smtClean="0">
                <a:solidFill>
                  <a:srgbClr val="303030"/>
                </a:solidFill>
              </a:rPr>
              <a:t>/</a:t>
            </a:r>
            <a:endParaRPr lang="it-IT" sz="2400" dirty="0">
              <a:solidFill>
                <a:srgbClr val="303030"/>
              </a:solidFill>
            </a:endParaRPr>
          </a:p>
          <a:p>
            <a:pPr marL="1304925" lvl="2" indent="-390525" algn="l" defTabSz="1042988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endParaRPr lang="it-IT" sz="1000" dirty="0" smtClean="0">
              <a:solidFill>
                <a:srgbClr val="303030"/>
              </a:solidFill>
            </a:endParaRPr>
          </a:p>
          <a:p>
            <a:pPr marL="1304925" lvl="2" indent="-390525" algn="l" defTabSz="1042988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endParaRPr lang="it-IT" sz="1000" dirty="0">
              <a:solidFill>
                <a:srgbClr val="303030"/>
              </a:solidFill>
            </a:endParaRPr>
          </a:p>
          <a:p>
            <a:pPr marL="1304925" lvl="2" indent="-390525" algn="l" defTabSz="1042988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303030"/>
                </a:solidFill>
              </a:rPr>
              <a:t>oltre il </a:t>
            </a:r>
            <a:r>
              <a:rPr lang="it-IT" sz="2400" b="1" dirty="0" smtClean="0">
                <a:solidFill>
                  <a:srgbClr val="FF0000"/>
                </a:solidFill>
              </a:rPr>
              <a:t>50%</a:t>
            </a:r>
            <a:r>
              <a:rPr lang="it-IT" sz="2400" b="1" dirty="0" smtClean="0">
                <a:solidFill>
                  <a:srgbClr val="008000"/>
                </a:solidFill>
              </a:rPr>
              <a:t>(70%)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>
                <a:solidFill>
                  <a:srgbClr val="303030"/>
                </a:solidFill>
              </a:rPr>
              <a:t>ritiene efficace la laurea rispetto al lavoro svolto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822950" y="381000"/>
            <a:ext cx="45053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it-IT" sz="3600" dirty="0">
                <a:solidFill>
                  <a:schemeClr val="bg1"/>
                </a:solidFill>
              </a:rPr>
              <a:t>Sbocchi professionali</a:t>
            </a:r>
          </a:p>
          <a:p>
            <a:pPr algn="r" eaLnBrk="1" hangingPunct="1"/>
            <a:endParaRPr lang="it-IT" sz="1800" dirty="0">
              <a:solidFill>
                <a:schemeClr val="bg1"/>
              </a:solidFill>
            </a:endParaRPr>
          </a:p>
          <a:p>
            <a:pPr algn="r" eaLnBrk="1" hangingPunct="1"/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7172325"/>
            <a:ext cx="2493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>
            <a:lvl1pPr algn="l">
              <a:defRPr sz="1200" i="1" dirty="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Padova, 12-13 Febbraio 2015</a:t>
            </a:r>
            <a:endParaRPr lang="it-IT" dirty="0"/>
          </a:p>
        </p:txBody>
      </p:sp>
      <p:grpSp>
        <p:nvGrpSpPr>
          <p:cNvPr id="5" name="Group 4"/>
          <p:cNvGrpSpPr/>
          <p:nvPr/>
        </p:nvGrpSpPr>
        <p:grpSpPr>
          <a:xfrm>
            <a:off x="3053278" y="1739384"/>
            <a:ext cx="6130850" cy="3541415"/>
            <a:chOff x="3053278" y="1739384"/>
            <a:chExt cx="6130850" cy="3541415"/>
          </a:xfrm>
        </p:grpSpPr>
        <p:sp>
          <p:nvSpPr>
            <p:cNvPr id="2" name="Rectangle 1"/>
            <p:cNvSpPr/>
            <p:nvPr/>
          </p:nvSpPr>
          <p:spPr>
            <a:xfrm>
              <a:off x="7395877" y="2755384"/>
              <a:ext cx="8006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400" b="1" dirty="0" smtClean="0">
                  <a:solidFill>
                    <a:srgbClr val="FF0000"/>
                  </a:solidFill>
                </a:rPr>
                <a:t>49%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41427" y="3771384"/>
              <a:ext cx="8006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400" b="1" dirty="0" smtClean="0">
                  <a:solidFill>
                    <a:srgbClr val="FF0000"/>
                  </a:solidFill>
                </a:rPr>
                <a:t>29%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41677" y="4819134"/>
              <a:ext cx="8006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400" b="1" dirty="0">
                  <a:solidFill>
                    <a:srgbClr val="FF0000"/>
                  </a:solidFill>
                </a:rPr>
                <a:t>2</a:t>
              </a:r>
              <a:r>
                <a:rPr lang="it-IT" sz="2400" b="1" dirty="0" smtClean="0">
                  <a:solidFill>
                    <a:srgbClr val="FF0000"/>
                  </a:solidFill>
                </a:rPr>
                <a:t>0</a:t>
              </a:r>
              <a:r>
                <a:rPr lang="it-IT" sz="2400" b="1" dirty="0">
                  <a:solidFill>
                    <a:srgbClr val="FF0000"/>
                  </a:solidFill>
                </a:rPr>
                <a:t>%</a:t>
              </a:r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110096" y="1739384"/>
              <a:ext cx="10740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400" b="1" dirty="0">
                  <a:solidFill>
                    <a:srgbClr val="FF0000"/>
                  </a:solidFill>
                </a:rPr>
                <a:t>3 anni </a:t>
              </a:r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53278" y="4241284"/>
              <a:ext cx="6466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35%</a:t>
              </a:r>
              <a:endParaRPr lang="en-US" sz="16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98078" y="4241284"/>
              <a:ext cx="6466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53%</a:t>
              </a:r>
              <a:endParaRPr lang="en-US" sz="1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75578" y="1739384"/>
            <a:ext cx="6676950" cy="3541415"/>
            <a:chOff x="3675578" y="1739384"/>
            <a:chExt cx="6676950" cy="3541415"/>
          </a:xfrm>
        </p:grpSpPr>
        <p:sp>
          <p:nvSpPr>
            <p:cNvPr id="6" name="Rectangle 5"/>
            <p:cNvSpPr/>
            <p:nvPr/>
          </p:nvSpPr>
          <p:spPr>
            <a:xfrm>
              <a:off x="9278496" y="1739384"/>
              <a:ext cx="10740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400" b="1" dirty="0">
                  <a:solidFill>
                    <a:srgbClr val="008000"/>
                  </a:solidFill>
                </a:rPr>
                <a:t>5 anni 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268862" y="2755384"/>
              <a:ext cx="6294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400" b="1" dirty="0" smtClean="0">
                  <a:solidFill>
                    <a:srgbClr val="008000"/>
                  </a:solidFill>
                </a:rPr>
                <a:t>7%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98677" y="3777734"/>
              <a:ext cx="8006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400" b="1" dirty="0" smtClean="0">
                  <a:solidFill>
                    <a:srgbClr val="008000"/>
                  </a:solidFill>
                </a:rPr>
                <a:t>61%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54477" y="4819134"/>
              <a:ext cx="8006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400" b="1" dirty="0" smtClean="0">
                  <a:solidFill>
                    <a:srgbClr val="008000"/>
                  </a:solidFill>
                </a:rPr>
                <a:t>14%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82278" y="4247634"/>
              <a:ext cx="6466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solidFill>
                    <a:srgbClr val="008000"/>
                  </a:solidFill>
                </a:rPr>
                <a:t>62%</a:t>
              </a:r>
              <a:endParaRPr lang="en-US" sz="16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675578" y="4247634"/>
              <a:ext cx="6466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solidFill>
                    <a:srgbClr val="008000"/>
                  </a:solidFill>
                </a:rPr>
                <a:t>36%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501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ModelloPresentazione">
  <a:themeElements>
    <a:clrScheme name="ModelloPresentazio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loPresentazi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loPresentazio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Presentazio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Presentazio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Presentazio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Presentazio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Presentazio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loPresentazio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loPresentazio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loPresentazio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loPresentazio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loPresentazio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loPresentazio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Templates:ModelloPresentazione.pot</Template>
  <TotalTime>7513</TotalTime>
  <Words>1146</Words>
  <Application>Microsoft Macintosh PowerPoint</Application>
  <PresentationFormat>Custom</PresentationFormat>
  <Paragraphs>198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ModelloPresentazione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LAUREA IN FISICA</dc:title>
  <dc:creator>Pepo</dc:creator>
  <cp:lastModifiedBy>sandra moretto</cp:lastModifiedBy>
  <cp:revision>387</cp:revision>
  <cp:lastPrinted>2012-02-08T12:33:25Z</cp:lastPrinted>
  <dcterms:created xsi:type="dcterms:W3CDTF">2010-02-08T10:55:57Z</dcterms:created>
  <dcterms:modified xsi:type="dcterms:W3CDTF">2015-02-11T11:31:45Z</dcterms:modified>
</cp:coreProperties>
</file>