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39" r:id="rId2"/>
    <p:sldId id="303" r:id="rId3"/>
    <p:sldId id="342" r:id="rId4"/>
    <p:sldId id="343" r:id="rId5"/>
    <p:sldId id="345" r:id="rId6"/>
    <p:sldId id="344" r:id="rId7"/>
    <p:sldId id="347" r:id="rId8"/>
  </p:sldIdLst>
  <p:sldSz cx="9144000" cy="6858000" type="screen4x3"/>
  <p:notesSz cx="7099300" cy="1023461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1600" kern="1200">
        <a:solidFill>
          <a:srgbClr val="99FF99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rgbClr val="99FF99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rgbClr val="99FF99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rgbClr val="99FF99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rgbClr val="99FF99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rgbClr val="99FF99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rgbClr val="99FF99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rgbClr val="99FF99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rgbClr val="99FF99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8000"/>
    <a:srgbClr val="CCFF99"/>
    <a:srgbClr val="66FF33"/>
    <a:srgbClr val="00FF00"/>
    <a:srgbClr val="0033CC"/>
    <a:srgbClr val="003399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34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52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52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7CABF3-ED3B-46A2-A72D-D4EDA24D864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513EF3F-509D-4F28-8E0F-585E8F91D45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070464-2345-4F0E-8176-877339DB6AB6}" type="slidenum">
              <a:rPr lang="it-IT" smtClean="0"/>
              <a:pPr/>
              <a:t>1</a:t>
            </a:fld>
            <a:endParaRPr lang="it-IT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59338"/>
            <a:ext cx="5680075" cy="4606925"/>
          </a:xfrm>
          <a:noFill/>
          <a:ln/>
        </p:spPr>
        <p:txBody>
          <a:bodyPr/>
          <a:lstStyle/>
          <a:p>
            <a:pPr eaLnBrk="1" hangingPunct="1"/>
            <a:r>
              <a:rPr lang="it-IT"/>
              <a:t>Paolo Sartori Dip. Di Fisica “G.Galilei” Padova  </a:t>
            </a:r>
          </a:p>
          <a:p>
            <a:pPr eaLnBrk="1" hangingPunct="1"/>
            <a:r>
              <a:rPr lang="it-IT"/>
              <a:t>Lezioni Fisica 1 Ingegneria Informatica </a:t>
            </a:r>
          </a:p>
          <a:p>
            <a:pPr eaLnBrk="1" hangingPunct="1"/>
            <a:r>
              <a:rPr lang="it-IT"/>
              <a:t>corso di laurea di 1° livello in Teledidattica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9D8BF-D7D7-4F13-8E26-95B7BA6CEDE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83ACD-C7AA-4E99-879F-CEB284DC8C7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01DD3-F27B-496E-B4D3-74622C45A97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6DB35-918F-431B-A69C-4A358136BC1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76D918-2006-4DFF-BE09-42561343CE0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699A37-2EAA-4945-A894-D416B7CA3D3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EB25C0-C0D6-422C-86EC-5197DCFA933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7A88E-CDE0-438D-B827-859786F6333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DCC54-ED08-4FCB-8B63-D77BE4CB65A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60044-182C-4354-A626-7EA83EEAC31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E16A5-964F-437E-B856-AA905E1DF31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DD2D2EF-C1E8-4A24-B7FC-E04DB6FB264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5.bin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8.bin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20.bin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4D92DE-F424-4068-8794-4CC0B3002FF0}" type="slidenum">
              <a:rPr lang="it-IT" smtClean="0"/>
              <a:pPr/>
              <a:t>1</a:t>
            </a:fld>
            <a:endParaRPr lang="it-IT"/>
          </a:p>
        </p:txBody>
      </p:sp>
      <p:sp>
        <p:nvSpPr>
          <p:cNvPr id="1030" name="Rectangle 2"/>
          <p:cNvSpPr>
            <a:spLocks noChangeArrowheads="1"/>
          </p:cNvSpPr>
          <p:nvPr/>
        </p:nvSpPr>
        <p:spPr bwMode="auto">
          <a:xfrm>
            <a:off x="1909840" y="1248227"/>
            <a:ext cx="5368777" cy="4601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bIns="0" anchor="ctr">
            <a:spAutoFit/>
          </a:bodyPr>
          <a:lstStyle/>
          <a:p>
            <a:pPr algn="ctr">
              <a:tabLst>
                <a:tab pos="457200" algn="l"/>
              </a:tabLst>
            </a:pPr>
            <a:r>
              <a:rPr lang="it-IT" sz="2000" b="1" dirty="0">
                <a:solidFill>
                  <a:srgbClr val="FF0000"/>
                </a:solidFill>
              </a:rPr>
              <a:t>PAOLO SARTORI</a:t>
            </a:r>
          </a:p>
          <a:p>
            <a:pPr algn="ctr">
              <a:tabLst>
                <a:tab pos="457200" algn="l"/>
              </a:tabLst>
            </a:pPr>
            <a:r>
              <a:rPr lang="it-IT" b="1" dirty="0">
                <a:solidFill>
                  <a:srgbClr val="FF0000"/>
                </a:solidFill>
              </a:rPr>
              <a:t>paolo.sartori@unipd.it</a:t>
            </a:r>
          </a:p>
          <a:p>
            <a:pPr algn="ctr">
              <a:tabLst>
                <a:tab pos="457200" algn="l"/>
              </a:tabLst>
            </a:pPr>
            <a:endParaRPr lang="it-IT" sz="800" dirty="0">
              <a:solidFill>
                <a:schemeClr val="tx1"/>
              </a:solidFill>
            </a:endParaRPr>
          </a:p>
          <a:p>
            <a:pPr algn="ctr">
              <a:tabLst>
                <a:tab pos="457200" algn="l"/>
              </a:tabLst>
            </a:pPr>
            <a:r>
              <a:rPr lang="it-IT" sz="1800" b="1" dirty="0">
                <a:solidFill>
                  <a:srgbClr val="0033CC"/>
                </a:solidFill>
              </a:rPr>
              <a:t>http://www.pd.infn.it/</a:t>
            </a:r>
            <a:r>
              <a:rPr lang="it-IT" sz="1800" b="1" dirty="0" err="1">
                <a:solidFill>
                  <a:srgbClr val="0033CC"/>
                </a:solidFill>
              </a:rPr>
              <a:t>~psartori</a:t>
            </a:r>
            <a:endParaRPr lang="it-IT" b="1" dirty="0">
              <a:solidFill>
                <a:srgbClr val="0033CC"/>
              </a:solidFill>
            </a:endParaRPr>
          </a:p>
          <a:p>
            <a:pPr algn="ctr">
              <a:tabLst>
                <a:tab pos="457200" algn="l"/>
              </a:tabLst>
            </a:pPr>
            <a:endParaRPr lang="it-IT" sz="800" b="1" dirty="0">
              <a:solidFill>
                <a:srgbClr val="FF0000"/>
              </a:solidFill>
            </a:endParaRPr>
          </a:p>
          <a:p>
            <a:pPr algn="ctr">
              <a:tabLst>
                <a:tab pos="457200" algn="l"/>
              </a:tabLst>
            </a:pPr>
            <a:r>
              <a:rPr lang="it-IT" b="1" dirty="0">
                <a:solidFill>
                  <a:srgbClr val="FF0000"/>
                </a:solidFill>
              </a:rPr>
              <a:t>NOTE INFORMATIVE SUL CORSO</a:t>
            </a:r>
          </a:p>
          <a:p>
            <a:pPr algn="ctr">
              <a:tabLst>
                <a:tab pos="457200" algn="l"/>
              </a:tabLst>
            </a:pPr>
            <a:r>
              <a:rPr lang="it-IT" dirty="0">
                <a:solidFill>
                  <a:srgbClr val="00B050"/>
                </a:solidFill>
              </a:rPr>
              <a:t>Programmi, testi adottati e consigliati</a:t>
            </a:r>
          </a:p>
          <a:p>
            <a:pPr algn="ctr">
              <a:tabLst>
                <a:tab pos="457200" algn="l"/>
              </a:tabLst>
            </a:pPr>
            <a:r>
              <a:rPr lang="it-IT" dirty="0">
                <a:solidFill>
                  <a:srgbClr val="00B050"/>
                </a:solidFill>
              </a:rPr>
              <a:t>Regole d’esame</a:t>
            </a:r>
          </a:p>
          <a:p>
            <a:pPr algn="ctr">
              <a:tabLst>
                <a:tab pos="457200" algn="l"/>
              </a:tabLst>
            </a:pPr>
            <a:r>
              <a:rPr lang="it-IT" dirty="0">
                <a:solidFill>
                  <a:srgbClr val="00B050"/>
                </a:solidFill>
              </a:rPr>
              <a:t>Date d’esame indicative</a:t>
            </a:r>
          </a:p>
          <a:p>
            <a:pPr algn="ctr">
              <a:tabLst>
                <a:tab pos="457200" algn="l"/>
              </a:tabLst>
            </a:pPr>
            <a:r>
              <a:rPr lang="it-IT" dirty="0">
                <a:solidFill>
                  <a:srgbClr val="00B050"/>
                </a:solidFill>
              </a:rPr>
              <a:t>Risultati esami (prove scritte) in dettaglio</a:t>
            </a:r>
          </a:p>
          <a:p>
            <a:pPr algn="ctr">
              <a:tabLst>
                <a:tab pos="457200" algn="l"/>
              </a:tabLst>
            </a:pPr>
            <a:r>
              <a:rPr lang="it-IT" dirty="0">
                <a:solidFill>
                  <a:srgbClr val="00B050"/>
                </a:solidFill>
              </a:rPr>
              <a:t>Comunicazioni varie</a:t>
            </a:r>
          </a:p>
          <a:p>
            <a:pPr algn="ctr">
              <a:tabLst>
                <a:tab pos="457200" algn="l"/>
              </a:tabLst>
            </a:pPr>
            <a:r>
              <a:rPr lang="it-IT" dirty="0">
                <a:solidFill>
                  <a:srgbClr val="00B050"/>
                </a:solidFill>
              </a:rPr>
              <a:t>Assegnazione alle aule (prove scritte)</a:t>
            </a:r>
          </a:p>
          <a:p>
            <a:pPr algn="ctr">
              <a:tabLst>
                <a:tab pos="457200" algn="l"/>
              </a:tabLst>
            </a:pPr>
            <a:r>
              <a:rPr lang="it-IT" dirty="0">
                <a:solidFill>
                  <a:srgbClr val="00B050"/>
                </a:solidFill>
              </a:rPr>
              <a:t>Convocazione esami (prove orali)</a:t>
            </a:r>
          </a:p>
          <a:p>
            <a:pPr algn="ctr">
              <a:tabLst>
                <a:tab pos="457200" algn="l"/>
              </a:tabLst>
            </a:pPr>
            <a:endParaRPr lang="it-IT" sz="800" dirty="0">
              <a:solidFill>
                <a:schemeClr val="tx1"/>
              </a:solidFill>
            </a:endParaRPr>
          </a:p>
          <a:p>
            <a:pPr algn="ctr">
              <a:tabLst>
                <a:tab pos="457200" algn="l"/>
              </a:tabLst>
            </a:pPr>
            <a:r>
              <a:rPr lang="it-IT" sz="1800" b="1" dirty="0">
                <a:solidFill>
                  <a:srgbClr val="0033CC"/>
                </a:solidFill>
              </a:rPr>
              <a:t>https://uniweb.unipd.it/Start.do</a:t>
            </a:r>
            <a:endParaRPr lang="it-IT" b="1" dirty="0">
              <a:solidFill>
                <a:srgbClr val="0033CC"/>
              </a:solidFill>
            </a:endParaRPr>
          </a:p>
          <a:p>
            <a:pPr algn="ctr">
              <a:tabLst>
                <a:tab pos="457200" algn="l"/>
              </a:tabLst>
            </a:pPr>
            <a:endParaRPr lang="it-IT" sz="800" dirty="0">
              <a:solidFill>
                <a:schemeClr val="tx1"/>
              </a:solidFill>
            </a:endParaRPr>
          </a:p>
          <a:p>
            <a:pPr algn="ctr">
              <a:tabLst>
                <a:tab pos="457200" algn="l"/>
              </a:tabLst>
            </a:pPr>
            <a:r>
              <a:rPr lang="it-IT" dirty="0">
                <a:solidFill>
                  <a:srgbClr val="00B050"/>
                </a:solidFill>
              </a:rPr>
              <a:t> – consultazione liste d’esame  –</a:t>
            </a:r>
          </a:p>
          <a:p>
            <a:pPr algn="ctr">
              <a:tabLst>
                <a:tab pos="457200" algn="l"/>
              </a:tabLst>
            </a:pPr>
            <a:r>
              <a:rPr lang="it-IT" dirty="0">
                <a:solidFill>
                  <a:srgbClr val="00B050"/>
                </a:solidFill>
              </a:rPr>
              <a:t>– date esami –</a:t>
            </a:r>
          </a:p>
          <a:p>
            <a:pPr algn="ctr">
              <a:tabLst>
                <a:tab pos="457200" algn="l"/>
              </a:tabLst>
            </a:pPr>
            <a:r>
              <a:rPr lang="it-IT" dirty="0">
                <a:solidFill>
                  <a:srgbClr val="00B050"/>
                </a:solidFill>
              </a:rPr>
              <a:t> – iscrizione a liste d'esame (prove scritte e laboratorio) –</a:t>
            </a:r>
          </a:p>
          <a:p>
            <a:pPr algn="ctr">
              <a:tabLst>
                <a:tab pos="457200" algn="l"/>
              </a:tabLst>
            </a:pPr>
            <a:r>
              <a:rPr lang="it-IT" dirty="0">
                <a:solidFill>
                  <a:srgbClr val="00B050"/>
                </a:solidFill>
              </a:rPr>
              <a:t>- risultati esami orali – 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7019925" y="144463"/>
          <a:ext cx="296863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" name="Immagine bitmap" r:id="rId4" imgW="714286" imgH="724001" progId="PBrush">
                  <p:embed/>
                </p:oleObj>
              </mc:Choice>
              <mc:Fallback>
                <p:oleObj name="Immagine bitmap" r:id="rId4" imgW="714286" imgH="724001" progId="PBrush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9925" y="144463"/>
                        <a:ext cx="296863" cy="30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" name="Text Box 5"/>
          <p:cNvSpPr txBox="1">
            <a:spLocks noChangeArrowheads="1"/>
          </p:cNvSpPr>
          <p:nvPr/>
        </p:nvSpPr>
        <p:spPr bwMode="auto">
          <a:xfrm>
            <a:off x="622300" y="88900"/>
            <a:ext cx="788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200" b="1">
                <a:solidFill>
                  <a:schemeClr val="tx1"/>
                </a:solidFill>
                <a:latin typeface="Bradley Hand ITC" pitchFamily="66" charset="0"/>
              </a:rPr>
              <a:t>Paolo Sartori Dipartimento di Fisica Università degli studi di Padova </a:t>
            </a:r>
          </a:p>
          <a:p>
            <a:pPr algn="ctr"/>
            <a:r>
              <a:rPr lang="it-IT" sz="1200" b="1">
                <a:solidFill>
                  <a:schemeClr val="tx1"/>
                </a:solidFill>
                <a:latin typeface="Bradley Hand ITC" pitchFamily="66" charset="0"/>
              </a:rPr>
              <a:t>Lezioni di Fisica generale 2 per Ingegneria dell'Informazione</a:t>
            </a:r>
          </a:p>
        </p:txBody>
      </p:sp>
      <p:graphicFrame>
        <p:nvGraphicFramePr>
          <p:cNvPr id="1027" name="Object 6"/>
          <p:cNvGraphicFramePr>
            <a:graphicFrameLocks noChangeAspect="1"/>
          </p:cNvGraphicFramePr>
          <p:nvPr/>
        </p:nvGraphicFramePr>
        <p:xfrm>
          <a:off x="1835150" y="188913"/>
          <a:ext cx="2159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" name="Immagine bitmap" r:id="rId6" imgW="857143" imgH="1209524" progId="PBrush">
                  <p:embed/>
                </p:oleObj>
              </mc:Choice>
              <mc:Fallback>
                <p:oleObj name="Immagine bitmap" r:id="rId6" imgW="857143" imgH="1209524" progId="PBrush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188913"/>
                        <a:ext cx="2159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8"/>
          <p:cNvGraphicFramePr>
            <a:graphicFrameLocks noChangeAspect="1"/>
          </p:cNvGraphicFramePr>
          <p:nvPr/>
        </p:nvGraphicFramePr>
        <p:xfrm>
          <a:off x="1835150" y="169863"/>
          <a:ext cx="2159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0" name="Immagine bitmap" r:id="rId8" imgW="857143" imgH="1209524" progId="PBrush">
                  <p:embed/>
                </p:oleObj>
              </mc:Choice>
              <mc:Fallback>
                <p:oleObj name="Immagine bitmap" r:id="rId8" imgW="857143" imgH="1209524" progId="PBrush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169863"/>
                        <a:ext cx="2159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6CD112-72D4-4F69-8913-398650433FC9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4102" name="Rectangle 2"/>
          <p:cNvSpPr>
            <a:spLocks noChangeArrowheads="1"/>
          </p:cNvSpPr>
          <p:nvPr/>
        </p:nvSpPr>
        <p:spPr bwMode="auto">
          <a:xfrm>
            <a:off x="1536075" y="1057160"/>
            <a:ext cx="6341188" cy="481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bIns="0" anchor="ctr">
            <a:spAutoFit/>
          </a:bodyPr>
          <a:lstStyle/>
          <a:p>
            <a:pPr algn="ctr"/>
            <a:r>
              <a:rPr lang="it-IT" sz="1800" b="1" dirty="0">
                <a:solidFill>
                  <a:schemeClr val="tx1"/>
                </a:solidFill>
              </a:rPr>
              <a:t>Testi adottati:</a:t>
            </a:r>
          </a:p>
          <a:p>
            <a:pPr algn="ctr"/>
            <a:endParaRPr lang="it-IT" sz="1800" dirty="0">
              <a:solidFill>
                <a:schemeClr val="tx1"/>
              </a:solidFill>
            </a:endParaRPr>
          </a:p>
          <a:p>
            <a:pPr algn="ctr"/>
            <a:r>
              <a:rPr lang="it-IT" sz="1800" b="1" dirty="0">
                <a:solidFill>
                  <a:srgbClr val="FF0000"/>
                </a:solidFill>
              </a:rPr>
              <a:t>LEZIONI di FISICA generale 2</a:t>
            </a:r>
          </a:p>
          <a:p>
            <a:pPr algn="ctr"/>
            <a:r>
              <a:rPr lang="it-IT" sz="1800" b="1" dirty="0">
                <a:solidFill>
                  <a:srgbClr val="FF0000"/>
                </a:solidFill>
              </a:rPr>
              <a:t>Esercitazioni di Fisica generale 2</a:t>
            </a:r>
          </a:p>
          <a:p>
            <a:pPr algn="ctr"/>
            <a:r>
              <a:rPr lang="it-IT" sz="1800" dirty="0">
                <a:solidFill>
                  <a:schemeClr val="tx1"/>
                </a:solidFill>
              </a:rPr>
              <a:t>(P. Sartori, Ed. Esculapio)</a:t>
            </a:r>
          </a:p>
          <a:p>
            <a:pPr algn="ctr"/>
            <a:endParaRPr lang="it-IT" sz="1200" b="1" dirty="0">
              <a:solidFill>
                <a:srgbClr val="FF0000"/>
              </a:solidFill>
            </a:endParaRPr>
          </a:p>
          <a:p>
            <a:pPr algn="ctr"/>
            <a:r>
              <a:rPr lang="it-IT" sz="1800" b="1" dirty="0">
                <a:solidFill>
                  <a:srgbClr val="FF0000"/>
                </a:solidFill>
              </a:rPr>
              <a:t>Problemi di FISICA 2</a:t>
            </a:r>
          </a:p>
          <a:p>
            <a:pPr algn="ctr"/>
            <a:r>
              <a:rPr lang="it-IT" sz="1800" dirty="0">
                <a:solidFill>
                  <a:schemeClr val="tx1"/>
                </a:solidFill>
              </a:rPr>
              <a:t>(P. Pavan  P. Sartori, Ed. Ambrosiana)</a:t>
            </a:r>
          </a:p>
          <a:p>
            <a:pPr algn="ctr"/>
            <a:endParaRPr lang="it-IT" sz="1200" dirty="0">
              <a:solidFill>
                <a:schemeClr val="tx1"/>
              </a:solidFill>
            </a:endParaRPr>
          </a:p>
          <a:p>
            <a:pPr algn="ctr"/>
            <a:r>
              <a:rPr lang="it-IT" sz="1800" b="1" dirty="0">
                <a:solidFill>
                  <a:srgbClr val="FF0000"/>
                </a:solidFill>
              </a:rPr>
              <a:t>FISICA GENERALE</a:t>
            </a:r>
          </a:p>
          <a:p>
            <a:pPr algn="ctr"/>
            <a:r>
              <a:rPr lang="it-IT" sz="1800" b="1" dirty="0">
                <a:solidFill>
                  <a:srgbClr val="FF0000"/>
                </a:solidFill>
              </a:rPr>
              <a:t>ELETTROMAGNETISMO OTTICA</a:t>
            </a:r>
          </a:p>
          <a:p>
            <a:pPr algn="ctr"/>
            <a:r>
              <a:rPr lang="it-IT" sz="1800" b="1" dirty="0">
                <a:solidFill>
                  <a:schemeClr val="tx1"/>
                </a:solidFill>
              </a:rPr>
              <a:t>(</a:t>
            </a:r>
            <a:r>
              <a:rPr lang="it-IT" sz="1800" dirty="0">
                <a:solidFill>
                  <a:schemeClr val="tx1"/>
                </a:solidFill>
              </a:rPr>
              <a:t>Zotto, Lo Russo, Sartori,  Ed. La Dotta</a:t>
            </a:r>
            <a:r>
              <a:rPr lang="it-IT" sz="1800" b="1" dirty="0">
                <a:solidFill>
                  <a:schemeClr val="tx1"/>
                </a:solidFill>
              </a:rPr>
              <a:t>)</a:t>
            </a:r>
          </a:p>
          <a:p>
            <a:pPr algn="ctr"/>
            <a:endParaRPr lang="it-IT" sz="1800" dirty="0">
              <a:solidFill>
                <a:schemeClr val="tx1"/>
              </a:solidFill>
            </a:endParaRPr>
          </a:p>
          <a:p>
            <a:pPr algn="ctr"/>
            <a:r>
              <a:rPr lang="it-IT" sz="1800" dirty="0">
                <a:solidFill>
                  <a:schemeClr val="tx1"/>
                </a:solidFill>
              </a:rPr>
              <a:t>Consigliati</a:t>
            </a:r>
          </a:p>
          <a:p>
            <a:pPr algn="ctr"/>
            <a:r>
              <a:rPr lang="it-IT" sz="1800" b="1" dirty="0">
                <a:solidFill>
                  <a:srgbClr val="FF0000"/>
                </a:solidFill>
              </a:rPr>
              <a:t>FISICA 2</a:t>
            </a:r>
          </a:p>
          <a:p>
            <a:pPr algn="ctr"/>
            <a:r>
              <a:rPr lang="it-IT" sz="1800" dirty="0" err="1">
                <a:solidFill>
                  <a:schemeClr val="tx1"/>
                </a:solidFill>
              </a:rPr>
              <a:t>Mazzoldi</a:t>
            </a:r>
            <a:r>
              <a:rPr lang="it-IT" sz="1800" dirty="0">
                <a:solidFill>
                  <a:schemeClr val="tx1"/>
                </a:solidFill>
              </a:rPr>
              <a:t>-</a:t>
            </a:r>
            <a:r>
              <a:rPr lang="it-IT" sz="1800" dirty="0" err="1">
                <a:solidFill>
                  <a:schemeClr val="tx1"/>
                </a:solidFill>
              </a:rPr>
              <a:t>Nigro</a:t>
            </a:r>
            <a:r>
              <a:rPr lang="it-IT" sz="1800" dirty="0">
                <a:solidFill>
                  <a:schemeClr val="tx1"/>
                </a:solidFill>
              </a:rPr>
              <a:t>-Voci</a:t>
            </a:r>
            <a:endParaRPr lang="it-IT" sz="1800" b="1" dirty="0">
              <a:solidFill>
                <a:srgbClr val="FF0000"/>
              </a:solidFill>
            </a:endParaRPr>
          </a:p>
          <a:p>
            <a:pPr algn="ctr"/>
            <a:r>
              <a:rPr lang="it-IT" sz="1800" dirty="0" err="1">
                <a:solidFill>
                  <a:schemeClr val="tx1"/>
                </a:solidFill>
              </a:rPr>
              <a:t>Halliday</a:t>
            </a:r>
            <a:r>
              <a:rPr lang="it-IT" sz="1800" dirty="0">
                <a:solidFill>
                  <a:schemeClr val="tx1"/>
                </a:solidFill>
              </a:rPr>
              <a:t> </a:t>
            </a:r>
            <a:r>
              <a:rPr lang="it-IT" sz="1800" dirty="0" err="1">
                <a:solidFill>
                  <a:schemeClr val="tx1"/>
                </a:solidFill>
              </a:rPr>
              <a:t>Resnik</a:t>
            </a:r>
            <a:r>
              <a:rPr lang="it-IT" sz="1800" dirty="0">
                <a:solidFill>
                  <a:schemeClr val="tx1"/>
                </a:solidFill>
              </a:rPr>
              <a:t> </a:t>
            </a:r>
            <a:r>
              <a:rPr lang="it-IT" sz="1800" dirty="0" err="1">
                <a:solidFill>
                  <a:schemeClr val="tx1"/>
                </a:solidFill>
              </a:rPr>
              <a:t>Krane</a:t>
            </a:r>
            <a:endParaRPr lang="it-IT" sz="1200" dirty="0">
              <a:solidFill>
                <a:schemeClr val="tx1"/>
              </a:solidFill>
            </a:endParaRPr>
          </a:p>
          <a:p>
            <a:pPr algn="ctr"/>
            <a:r>
              <a:rPr lang="it-IT" dirty="0" err="1">
                <a:solidFill>
                  <a:schemeClr val="tx1"/>
                </a:solidFill>
              </a:rPr>
              <a:t>Alonso-Finn</a:t>
            </a:r>
            <a:r>
              <a:rPr lang="it-IT" dirty="0">
                <a:solidFill>
                  <a:schemeClr val="tx1"/>
                </a:solidFill>
              </a:rPr>
              <a:t>, </a:t>
            </a:r>
            <a:r>
              <a:rPr lang="it-IT" dirty="0" err="1">
                <a:solidFill>
                  <a:schemeClr val="tx1"/>
                </a:solidFill>
              </a:rPr>
              <a:t>Serway</a:t>
            </a:r>
            <a:r>
              <a:rPr lang="it-IT" dirty="0">
                <a:solidFill>
                  <a:schemeClr val="tx1"/>
                </a:solidFill>
              </a:rPr>
              <a:t>, </a:t>
            </a:r>
            <a:r>
              <a:rPr lang="it-IT" dirty="0" err="1">
                <a:solidFill>
                  <a:schemeClr val="tx1"/>
                </a:solidFill>
              </a:rPr>
              <a:t>Amaldi</a:t>
            </a:r>
            <a:endParaRPr lang="it-IT" dirty="0">
              <a:solidFill>
                <a:schemeClr val="tx1"/>
              </a:solidFill>
            </a:endParaRPr>
          </a:p>
        </p:txBody>
      </p:sp>
      <p:graphicFrame>
        <p:nvGraphicFramePr>
          <p:cNvPr id="4098" name="Object 7"/>
          <p:cNvGraphicFramePr>
            <a:graphicFrameLocks noChangeAspect="1"/>
          </p:cNvGraphicFramePr>
          <p:nvPr/>
        </p:nvGraphicFramePr>
        <p:xfrm>
          <a:off x="7019925" y="144463"/>
          <a:ext cx="296863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0" name="Immagine bitmap" r:id="rId3" imgW="714286" imgH="724001" progId="PBrush">
                  <p:embed/>
                </p:oleObj>
              </mc:Choice>
              <mc:Fallback>
                <p:oleObj name="Immagine bitmap" r:id="rId3" imgW="714286" imgH="724001" progId="PBrush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9925" y="144463"/>
                        <a:ext cx="296863" cy="30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3" name="Text Box 8"/>
          <p:cNvSpPr txBox="1">
            <a:spLocks noChangeArrowheads="1"/>
          </p:cNvSpPr>
          <p:nvPr/>
        </p:nvSpPr>
        <p:spPr bwMode="auto">
          <a:xfrm>
            <a:off x="622300" y="88900"/>
            <a:ext cx="788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200" b="1">
                <a:solidFill>
                  <a:schemeClr val="tx1"/>
                </a:solidFill>
                <a:latin typeface="Bradley Hand ITC" pitchFamily="66" charset="0"/>
              </a:rPr>
              <a:t>Paolo Sartori Dipartimento di Fisica Università degli studi di Padova </a:t>
            </a:r>
          </a:p>
          <a:p>
            <a:pPr algn="ctr"/>
            <a:r>
              <a:rPr lang="it-IT" sz="1200" b="1">
                <a:solidFill>
                  <a:schemeClr val="tx1"/>
                </a:solidFill>
                <a:latin typeface="Bradley Hand ITC" pitchFamily="66" charset="0"/>
              </a:rPr>
              <a:t>Lezioni di Fisica generale 2 per Ingegneria dell'Informazione</a:t>
            </a:r>
          </a:p>
        </p:txBody>
      </p:sp>
      <p:graphicFrame>
        <p:nvGraphicFramePr>
          <p:cNvPr id="4099" name="Object 9"/>
          <p:cNvGraphicFramePr>
            <a:graphicFrameLocks noChangeAspect="1"/>
          </p:cNvGraphicFramePr>
          <p:nvPr/>
        </p:nvGraphicFramePr>
        <p:xfrm>
          <a:off x="1835150" y="188913"/>
          <a:ext cx="2159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1" name="Immagine bitmap" r:id="rId5" imgW="857143" imgH="1209524" progId="PBrush">
                  <p:embed/>
                </p:oleObj>
              </mc:Choice>
              <mc:Fallback>
                <p:oleObj name="Immagine bitmap" r:id="rId5" imgW="857143" imgH="1209524" progId="PBrush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188913"/>
                        <a:ext cx="2159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10"/>
          <p:cNvGraphicFramePr>
            <a:graphicFrameLocks noChangeAspect="1"/>
          </p:cNvGraphicFramePr>
          <p:nvPr/>
        </p:nvGraphicFramePr>
        <p:xfrm>
          <a:off x="1835150" y="169863"/>
          <a:ext cx="2159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2" name="Immagine bitmap" r:id="rId7" imgW="857143" imgH="1209524" progId="PBrush">
                  <p:embed/>
                </p:oleObj>
              </mc:Choice>
              <mc:Fallback>
                <p:oleObj name="Immagine bitmap" r:id="rId7" imgW="857143" imgH="1209524" progId="PBrush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169863"/>
                        <a:ext cx="2159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CF7CC6-0EF6-4DDD-87B9-AE81A14A6915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2054" name="Rectangle 2"/>
          <p:cNvSpPr>
            <a:spLocks noChangeArrowheads="1"/>
          </p:cNvSpPr>
          <p:nvPr/>
        </p:nvSpPr>
        <p:spPr bwMode="auto">
          <a:xfrm>
            <a:off x="1381944" y="1331635"/>
            <a:ext cx="6376939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49263" algn="ctr"/>
            <a:r>
              <a:rPr lang="it-IT" dirty="0">
                <a:solidFill>
                  <a:schemeClr val="tx1"/>
                </a:solidFill>
              </a:rPr>
              <a:t>Modalità per superare l’esame:</a:t>
            </a:r>
          </a:p>
          <a:p>
            <a:pPr indent="449263" algn="ctr"/>
            <a:r>
              <a:rPr lang="it-IT" dirty="0">
                <a:solidFill>
                  <a:schemeClr val="tx1"/>
                </a:solidFill>
              </a:rPr>
              <a:t>prova scritta + esame orale + idoneità laboratorio</a:t>
            </a:r>
          </a:p>
          <a:p>
            <a:pPr indent="449263" algn="ctr"/>
            <a:endParaRPr lang="it-IT" dirty="0">
              <a:solidFill>
                <a:schemeClr val="tx1"/>
              </a:solidFill>
            </a:endParaRPr>
          </a:p>
          <a:p>
            <a:pPr indent="449263" algn="ctr"/>
            <a:r>
              <a:rPr lang="it-IT" dirty="0">
                <a:solidFill>
                  <a:schemeClr val="tx1"/>
                </a:solidFill>
              </a:rPr>
              <a:t>Superamento prova scritta </a:t>
            </a:r>
          </a:p>
          <a:p>
            <a:pPr indent="449263" algn="ctr"/>
            <a:r>
              <a:rPr lang="it-IT" dirty="0">
                <a:solidFill>
                  <a:schemeClr val="tx1"/>
                </a:solidFill>
              </a:rPr>
              <a:t>e ammissione all’orale:</a:t>
            </a:r>
          </a:p>
          <a:p>
            <a:pPr indent="449263" algn="ctr"/>
            <a:endParaRPr lang="it-IT" sz="800" dirty="0">
              <a:solidFill>
                <a:schemeClr val="tx1"/>
              </a:solidFill>
            </a:endParaRPr>
          </a:p>
          <a:p>
            <a:pPr indent="449263" algn="ctr"/>
            <a:r>
              <a:rPr lang="it-IT" b="1" dirty="0">
                <a:solidFill>
                  <a:srgbClr val="FF0000"/>
                </a:solidFill>
              </a:rPr>
              <a:t>2 prove di accertamento</a:t>
            </a:r>
          </a:p>
          <a:p>
            <a:pPr indent="449263" algn="ctr"/>
            <a:r>
              <a:rPr lang="it-IT" dirty="0">
                <a:solidFill>
                  <a:schemeClr val="tx1"/>
                </a:solidFill>
              </a:rPr>
              <a:t>somma dei due risultati </a:t>
            </a:r>
            <a:r>
              <a:rPr lang="it-IT" b="1" dirty="0">
                <a:solidFill>
                  <a:schemeClr val="tx1"/>
                </a:solidFill>
              </a:rPr>
              <a:t>15/30</a:t>
            </a:r>
          </a:p>
          <a:p>
            <a:pPr indent="449263" algn="ctr"/>
            <a:r>
              <a:rPr lang="it-IT" dirty="0">
                <a:solidFill>
                  <a:schemeClr val="tx1"/>
                </a:solidFill>
              </a:rPr>
              <a:t>(con            voto minimo    12</a:t>
            </a:r>
            <a:r>
              <a:rPr lang="it-IT" b="1" dirty="0">
                <a:solidFill>
                  <a:schemeClr val="tx1"/>
                </a:solidFill>
              </a:rPr>
              <a:t>/30</a:t>
            </a:r>
            <a:r>
              <a:rPr lang="it-IT" dirty="0">
                <a:solidFill>
                  <a:schemeClr val="tx1"/>
                </a:solidFill>
              </a:rPr>
              <a:t>)</a:t>
            </a:r>
            <a:r>
              <a:rPr lang="it-IT" sz="1800" dirty="0">
                <a:solidFill>
                  <a:schemeClr val="tx1"/>
                </a:solidFill>
              </a:rPr>
              <a:t> </a:t>
            </a:r>
          </a:p>
          <a:p>
            <a:pPr indent="449263" algn="ctr"/>
            <a:r>
              <a:rPr lang="it-IT" dirty="0">
                <a:solidFill>
                  <a:schemeClr val="tx1"/>
                </a:solidFill>
              </a:rPr>
              <a:t>  </a:t>
            </a:r>
          </a:p>
          <a:p>
            <a:pPr indent="449263" algn="ctr"/>
            <a:r>
              <a:rPr lang="it-IT" dirty="0">
                <a:solidFill>
                  <a:schemeClr val="tx1"/>
                </a:solidFill>
              </a:rPr>
              <a:t>sessione normale: </a:t>
            </a:r>
          </a:p>
          <a:p>
            <a:pPr indent="449263" algn="ctr"/>
            <a:r>
              <a:rPr lang="it-IT" dirty="0">
                <a:solidFill>
                  <a:schemeClr val="tx1"/>
                </a:solidFill>
              </a:rPr>
              <a:t> voto minimo </a:t>
            </a:r>
            <a:r>
              <a:rPr lang="it-IT" b="1" dirty="0">
                <a:solidFill>
                  <a:schemeClr val="tx1"/>
                </a:solidFill>
              </a:rPr>
              <a:t>18/30</a:t>
            </a:r>
          </a:p>
          <a:p>
            <a:pPr indent="449263" algn="ctr"/>
            <a:endParaRPr lang="it-IT" sz="800" dirty="0">
              <a:solidFill>
                <a:schemeClr val="tx1"/>
              </a:solidFill>
            </a:endParaRPr>
          </a:p>
          <a:p>
            <a:pPr indent="449263" algn="ctr"/>
            <a:r>
              <a:rPr lang="it-IT" dirty="0">
                <a:solidFill>
                  <a:schemeClr val="tx1"/>
                </a:solidFill>
              </a:rPr>
              <a:t>Voto di ammissione all’orale:</a:t>
            </a:r>
          </a:p>
          <a:p>
            <a:pPr indent="449263" algn="ctr"/>
            <a:r>
              <a:rPr lang="it-IT" dirty="0">
                <a:solidFill>
                  <a:schemeClr val="tx1"/>
                </a:solidFill>
              </a:rPr>
              <a:t>Prova scritta + voto pesato laboratorio</a:t>
            </a:r>
          </a:p>
          <a:p>
            <a:pPr indent="449263" algn="ctr"/>
            <a:endParaRPr lang="it-IT" b="1" dirty="0">
              <a:solidFill>
                <a:schemeClr val="tx1"/>
              </a:solidFill>
            </a:endParaRPr>
          </a:p>
          <a:p>
            <a:pPr indent="449263" algn="ctr"/>
            <a:r>
              <a:rPr lang="it-IT" b="1" dirty="0">
                <a:solidFill>
                  <a:schemeClr val="tx1"/>
                </a:solidFill>
              </a:rPr>
              <a:t>due prove scritte di accertamento intermedie :</a:t>
            </a:r>
          </a:p>
          <a:p>
            <a:pPr indent="449263" algn="ctr"/>
            <a:endParaRPr lang="it-IT" dirty="0">
              <a:solidFill>
                <a:schemeClr val="tx1"/>
              </a:solidFill>
            </a:endParaRPr>
          </a:p>
          <a:p>
            <a:pPr indent="449263" algn="ctr"/>
            <a:r>
              <a:rPr lang="it-IT" b="1" dirty="0">
                <a:solidFill>
                  <a:srgbClr val="FF0000"/>
                </a:solidFill>
              </a:rPr>
              <a:t>1</a:t>
            </a:r>
            <a:r>
              <a:rPr lang="it-IT" b="1" baseline="30000" dirty="0">
                <a:solidFill>
                  <a:srgbClr val="FF0000"/>
                </a:solidFill>
              </a:rPr>
              <a:t>a</a:t>
            </a:r>
            <a:r>
              <a:rPr lang="it-IT" b="1" dirty="0">
                <a:solidFill>
                  <a:srgbClr val="FF0000"/>
                </a:solidFill>
              </a:rPr>
              <a:t> prova          	 16 novembre 	2</a:t>
            </a:r>
            <a:r>
              <a:rPr lang="it-IT" b="1" baseline="30000" dirty="0">
                <a:solidFill>
                  <a:srgbClr val="FF0000"/>
                </a:solidFill>
              </a:rPr>
              <a:t>a</a:t>
            </a:r>
            <a:r>
              <a:rPr lang="it-IT" b="1" dirty="0">
                <a:solidFill>
                  <a:srgbClr val="FF0000"/>
                </a:solidFill>
              </a:rPr>
              <a:t> prova          11 gennaio 	</a:t>
            </a:r>
          </a:p>
        </p:txBody>
      </p:sp>
      <p:graphicFrame>
        <p:nvGraphicFramePr>
          <p:cNvPr id="2050" name="Object 30"/>
          <p:cNvGraphicFramePr>
            <a:graphicFrameLocks noChangeAspect="1"/>
          </p:cNvGraphicFramePr>
          <p:nvPr/>
        </p:nvGraphicFramePr>
        <p:xfrm>
          <a:off x="7019925" y="144463"/>
          <a:ext cx="296863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" name="Immagine bitmap" r:id="rId3" imgW="714286" imgH="724001" progId="PBrush">
                  <p:embed/>
                </p:oleObj>
              </mc:Choice>
              <mc:Fallback>
                <p:oleObj name="Immagine bitmap" r:id="rId3" imgW="714286" imgH="724001" progId="PBrush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9925" y="144463"/>
                        <a:ext cx="296863" cy="30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5" name="Text Box 31"/>
          <p:cNvSpPr txBox="1">
            <a:spLocks noChangeArrowheads="1"/>
          </p:cNvSpPr>
          <p:nvPr/>
        </p:nvSpPr>
        <p:spPr bwMode="auto">
          <a:xfrm>
            <a:off x="622300" y="88900"/>
            <a:ext cx="788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200" b="1">
                <a:solidFill>
                  <a:schemeClr val="tx1"/>
                </a:solidFill>
                <a:latin typeface="Bradley Hand ITC" pitchFamily="66" charset="0"/>
              </a:rPr>
              <a:t>Paolo Sartori Dipartimento di Fisica Università degli studi di Padova </a:t>
            </a:r>
          </a:p>
          <a:p>
            <a:pPr algn="ctr"/>
            <a:r>
              <a:rPr lang="it-IT" sz="1200" b="1">
                <a:solidFill>
                  <a:schemeClr val="tx1"/>
                </a:solidFill>
                <a:latin typeface="Bradley Hand ITC" pitchFamily="66" charset="0"/>
              </a:rPr>
              <a:t>Lezioni di Fisica generale 2 per Ingegneria dell'Informazione</a:t>
            </a:r>
          </a:p>
        </p:txBody>
      </p:sp>
      <p:graphicFrame>
        <p:nvGraphicFramePr>
          <p:cNvPr id="2051" name="Object 32"/>
          <p:cNvGraphicFramePr>
            <a:graphicFrameLocks noChangeAspect="1"/>
          </p:cNvGraphicFramePr>
          <p:nvPr/>
        </p:nvGraphicFramePr>
        <p:xfrm>
          <a:off x="1835150" y="188913"/>
          <a:ext cx="2159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3" name="Immagine bitmap" r:id="rId5" imgW="857143" imgH="1209524" progId="PBrush">
                  <p:embed/>
                </p:oleObj>
              </mc:Choice>
              <mc:Fallback>
                <p:oleObj name="Immagine bitmap" r:id="rId5" imgW="857143" imgH="1209524" progId="PBrush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188913"/>
                        <a:ext cx="2159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33"/>
          <p:cNvGraphicFramePr>
            <a:graphicFrameLocks noChangeAspect="1"/>
          </p:cNvGraphicFramePr>
          <p:nvPr/>
        </p:nvGraphicFramePr>
        <p:xfrm>
          <a:off x="1835150" y="169863"/>
          <a:ext cx="2159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4" name="Immagine bitmap" r:id="rId7" imgW="857143" imgH="1209524" progId="PBrush">
                  <p:embed/>
                </p:oleObj>
              </mc:Choice>
              <mc:Fallback>
                <p:oleObj name="Immagine bitmap" r:id="rId7" imgW="857143" imgH="1209524" progId="PBrush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169863"/>
                        <a:ext cx="2159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8BD618-5129-4FB5-909B-C976EF17F31A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3078" name="Rectangle 2"/>
          <p:cNvSpPr>
            <a:spLocks noChangeArrowheads="1"/>
          </p:cNvSpPr>
          <p:nvPr/>
        </p:nvSpPr>
        <p:spPr bwMode="auto">
          <a:xfrm>
            <a:off x="971550" y="1477828"/>
            <a:ext cx="7204075" cy="4262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9263" algn="ctr"/>
            <a:r>
              <a:rPr lang="it-IT" dirty="0">
                <a:solidFill>
                  <a:srgbClr val="FF0000"/>
                </a:solidFill>
              </a:rPr>
              <a:t>1° appello scritto 18 gennaio / orale 25 gennaio	</a:t>
            </a:r>
          </a:p>
          <a:p>
            <a:pPr indent="449263" algn="ctr"/>
            <a:r>
              <a:rPr lang="it-IT" dirty="0">
                <a:solidFill>
                  <a:srgbClr val="FF0000"/>
                </a:solidFill>
              </a:rPr>
              <a:t>2° appello scritto 01 febbraio / orale 08 febbraio     </a:t>
            </a:r>
          </a:p>
          <a:p>
            <a:pPr indent="449263" algn="ctr"/>
            <a:endParaRPr lang="it-IT" dirty="0">
              <a:solidFill>
                <a:schemeClr val="tx1"/>
              </a:solidFill>
            </a:endParaRPr>
          </a:p>
          <a:p>
            <a:pPr indent="449263" algn="ctr"/>
            <a:r>
              <a:rPr lang="it-IT" dirty="0">
                <a:solidFill>
                  <a:schemeClr val="tx1"/>
                </a:solidFill>
              </a:rPr>
              <a:t>Appello straordinario aprile (indicativamente)</a:t>
            </a:r>
          </a:p>
          <a:p>
            <a:pPr indent="449263" algn="ctr"/>
            <a:endParaRPr lang="it-IT" dirty="0">
              <a:solidFill>
                <a:schemeClr val="tx1"/>
              </a:solidFill>
            </a:endParaRPr>
          </a:p>
          <a:p>
            <a:pPr indent="449263" algn="ctr"/>
            <a:r>
              <a:rPr lang="it-IT" dirty="0">
                <a:solidFill>
                  <a:srgbClr val="FF0000"/>
                </a:solidFill>
              </a:rPr>
              <a:t>scritto / orale	giugno</a:t>
            </a:r>
          </a:p>
          <a:p>
            <a:pPr indent="449263" algn="ctr"/>
            <a:endParaRPr lang="it-IT" dirty="0">
              <a:solidFill>
                <a:schemeClr val="tx1"/>
              </a:solidFill>
            </a:endParaRPr>
          </a:p>
          <a:p>
            <a:pPr indent="449263" algn="ctr"/>
            <a:r>
              <a:rPr lang="it-IT" dirty="0">
                <a:solidFill>
                  <a:schemeClr val="tx1"/>
                </a:solidFill>
              </a:rPr>
              <a:t>1 appello successivo </a:t>
            </a:r>
          </a:p>
          <a:p>
            <a:pPr indent="449263" algn="ctr"/>
            <a:endParaRPr lang="it-IT" dirty="0">
              <a:solidFill>
                <a:schemeClr val="tx1"/>
              </a:solidFill>
            </a:endParaRPr>
          </a:p>
          <a:p>
            <a:pPr indent="449263" algn="ctr"/>
            <a:r>
              <a:rPr lang="it-IT" dirty="0">
                <a:solidFill>
                  <a:srgbClr val="FF0000"/>
                </a:solidFill>
              </a:rPr>
              <a:t>scritto / orale fine agosto</a:t>
            </a:r>
          </a:p>
          <a:p>
            <a:pPr indent="449263" algn="ctr"/>
            <a:endParaRPr lang="it-IT" dirty="0">
              <a:solidFill>
                <a:schemeClr val="tx1"/>
              </a:solidFill>
            </a:endParaRPr>
          </a:p>
          <a:p>
            <a:pPr indent="449263" algn="ctr"/>
            <a:r>
              <a:rPr lang="it-IT" sz="3200" dirty="0">
                <a:solidFill>
                  <a:schemeClr val="tx1"/>
                </a:solidFill>
              </a:rPr>
              <a:t>La prova scritta vale </a:t>
            </a:r>
          </a:p>
          <a:p>
            <a:pPr indent="449263" algn="ctr"/>
            <a:r>
              <a:rPr lang="it-IT" sz="3200" b="1" dirty="0">
                <a:solidFill>
                  <a:srgbClr val="FF0000"/>
                </a:solidFill>
              </a:rPr>
              <a:t>1 anno solare </a:t>
            </a:r>
          </a:p>
          <a:p>
            <a:pPr indent="449263" algn="ctr"/>
            <a:r>
              <a:rPr lang="it-IT" sz="1100" b="1" dirty="0">
                <a:solidFill>
                  <a:schemeClr val="tx1"/>
                </a:solidFill>
              </a:rPr>
              <a:t>(decorre dalla data della prova scritta)</a:t>
            </a:r>
          </a:p>
          <a:p>
            <a:pPr indent="449263" algn="ctr"/>
            <a:r>
              <a:rPr lang="it-IT" sz="2000" b="1" dirty="0">
                <a:solidFill>
                  <a:schemeClr val="tx1"/>
                </a:solidFill>
              </a:rPr>
              <a:t>Senza limitazioni nel numero di prove orali</a:t>
            </a:r>
            <a:endParaRPr lang="it-IT" sz="2000" dirty="0">
              <a:solidFill>
                <a:schemeClr val="tx1"/>
              </a:solidFill>
            </a:endParaRPr>
          </a:p>
        </p:txBody>
      </p:sp>
      <p:graphicFrame>
        <p:nvGraphicFramePr>
          <p:cNvPr id="3074" name="Object 19"/>
          <p:cNvGraphicFramePr>
            <a:graphicFrameLocks noChangeAspect="1"/>
          </p:cNvGraphicFramePr>
          <p:nvPr/>
        </p:nvGraphicFramePr>
        <p:xfrm>
          <a:off x="7019925" y="144463"/>
          <a:ext cx="296863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Immagine bitmap" r:id="rId3" imgW="714286" imgH="724001" progId="PBrush">
                  <p:embed/>
                </p:oleObj>
              </mc:Choice>
              <mc:Fallback>
                <p:oleObj name="Immagine bitmap" r:id="rId3" imgW="714286" imgH="724001" progId="PBrush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9925" y="144463"/>
                        <a:ext cx="296863" cy="30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Text Box 20"/>
          <p:cNvSpPr txBox="1">
            <a:spLocks noChangeArrowheads="1"/>
          </p:cNvSpPr>
          <p:nvPr/>
        </p:nvSpPr>
        <p:spPr bwMode="auto">
          <a:xfrm>
            <a:off x="622300" y="88900"/>
            <a:ext cx="788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200" b="1">
                <a:solidFill>
                  <a:schemeClr val="tx1"/>
                </a:solidFill>
                <a:latin typeface="Bradley Hand ITC" pitchFamily="66" charset="0"/>
              </a:rPr>
              <a:t>Paolo Sartori Dipartimento di Fisica Università degli studi di Padova </a:t>
            </a:r>
          </a:p>
          <a:p>
            <a:pPr algn="ctr"/>
            <a:r>
              <a:rPr lang="it-IT" sz="1200" b="1">
                <a:solidFill>
                  <a:schemeClr val="tx1"/>
                </a:solidFill>
                <a:latin typeface="Bradley Hand ITC" pitchFamily="66" charset="0"/>
              </a:rPr>
              <a:t>Lezioni di Fisica generale 2 per Ingegneria dell'Informazione</a:t>
            </a:r>
          </a:p>
        </p:txBody>
      </p:sp>
      <p:graphicFrame>
        <p:nvGraphicFramePr>
          <p:cNvPr id="3075" name="Object 21"/>
          <p:cNvGraphicFramePr>
            <a:graphicFrameLocks noChangeAspect="1"/>
          </p:cNvGraphicFramePr>
          <p:nvPr/>
        </p:nvGraphicFramePr>
        <p:xfrm>
          <a:off x="1835150" y="188913"/>
          <a:ext cx="2159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name="Immagine bitmap" r:id="rId5" imgW="857143" imgH="1209524" progId="PBrush">
                  <p:embed/>
                </p:oleObj>
              </mc:Choice>
              <mc:Fallback>
                <p:oleObj name="Immagine bitmap" r:id="rId5" imgW="857143" imgH="1209524" progId="PBrush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188913"/>
                        <a:ext cx="2159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22"/>
          <p:cNvGraphicFramePr>
            <a:graphicFrameLocks noChangeAspect="1"/>
          </p:cNvGraphicFramePr>
          <p:nvPr/>
        </p:nvGraphicFramePr>
        <p:xfrm>
          <a:off x="1835150" y="169863"/>
          <a:ext cx="2159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name="Immagine bitmap" r:id="rId7" imgW="857143" imgH="1209524" progId="PBrush">
                  <p:embed/>
                </p:oleObj>
              </mc:Choice>
              <mc:Fallback>
                <p:oleObj name="Immagine bitmap" r:id="rId7" imgW="857143" imgH="1209524" progId="PBrush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169863"/>
                        <a:ext cx="2159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1DCC54-ED08-4FCB-8B63-D77BE4CB65A0}" type="slidenum">
              <a:rPr lang="it-IT" smtClean="0"/>
              <a:pPr>
                <a:defRPr/>
              </a:pPr>
              <a:t>5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403497" y="1878153"/>
            <a:ext cx="8486503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it-IT" b="1" dirty="0">
                <a:solidFill>
                  <a:srgbClr val="0000FF"/>
                </a:solidFill>
              </a:rPr>
              <a:t>ORALE TIPO A</a:t>
            </a:r>
          </a:p>
          <a:p>
            <a:endParaRPr lang="it-IT" b="1" dirty="0">
              <a:solidFill>
                <a:srgbClr val="0000FF"/>
              </a:solidFill>
            </a:endParaRPr>
          </a:p>
          <a:p>
            <a:r>
              <a:rPr lang="it-IT" dirty="0">
                <a:solidFill>
                  <a:srgbClr val="0000FF"/>
                </a:solidFill>
              </a:rPr>
              <a:t>L’esame orale consiste in due (2) domande a cui lo studente deve rispondere che verrà scelta dal docente entro un elenco di 10-12 domande fornite durante lo svolgimento del corso. </a:t>
            </a:r>
          </a:p>
          <a:p>
            <a:r>
              <a:rPr lang="it-IT" dirty="0">
                <a:solidFill>
                  <a:srgbClr val="0000FF"/>
                </a:solidFill>
              </a:rPr>
              <a:t>Nel caso lo studente scelga di sostenere l’orale di tipo A, il voto massimo registrato (comprensivo di prova scritta e risultati di laboratorio):</a:t>
            </a:r>
            <a:endParaRPr lang="it-IT" b="1" dirty="0">
              <a:solidFill>
                <a:srgbClr val="FF0000"/>
              </a:solidFill>
            </a:endParaRPr>
          </a:p>
          <a:p>
            <a:r>
              <a:rPr lang="it-IT" b="1" dirty="0">
                <a:solidFill>
                  <a:srgbClr val="FF0000"/>
                </a:solidFill>
              </a:rPr>
              <a:t>non supererà il voto della prova scritta + 2 punti</a:t>
            </a:r>
          </a:p>
          <a:p>
            <a:r>
              <a:rPr lang="it-IT" b="1" dirty="0">
                <a:solidFill>
                  <a:srgbClr val="FF0000"/>
                </a:solidFill>
              </a:rPr>
              <a:t>non può essere superiore a 27.</a:t>
            </a:r>
          </a:p>
          <a:p>
            <a:r>
              <a:rPr lang="it-IT" dirty="0">
                <a:solidFill>
                  <a:srgbClr val="0000FF"/>
                </a:solidFill>
              </a:rPr>
              <a:t> </a:t>
            </a:r>
          </a:p>
          <a:p>
            <a:r>
              <a:rPr lang="it-IT" b="1" dirty="0">
                <a:solidFill>
                  <a:srgbClr val="0000FF"/>
                </a:solidFill>
              </a:rPr>
              <a:t>2. ORALE TIPO B </a:t>
            </a:r>
          </a:p>
          <a:p>
            <a:r>
              <a:rPr lang="it-IT" dirty="0">
                <a:solidFill>
                  <a:srgbClr val="0000FF"/>
                </a:solidFill>
              </a:rPr>
              <a:t> </a:t>
            </a:r>
          </a:p>
          <a:p>
            <a:r>
              <a:rPr lang="it-IT" dirty="0">
                <a:solidFill>
                  <a:srgbClr val="0000FF"/>
                </a:solidFill>
              </a:rPr>
              <a:t>L’esame orale verte su tutto il programma del corso così come svolto a lezione. Può prevedere lo svolgimento di applicazioni ed esercizi, la dimostrazione dei teoremi illustrati a lezione, la discussione di principi e di esperimenti presentati a lezione.</a:t>
            </a:r>
          </a:p>
          <a:p>
            <a:r>
              <a:rPr lang="it-IT" b="1" dirty="0">
                <a:solidFill>
                  <a:srgbClr val="0000FF"/>
                </a:solidFill>
              </a:rPr>
              <a:t> </a:t>
            </a:r>
            <a:endParaRPr lang="it-IT" dirty="0">
              <a:solidFill>
                <a:srgbClr val="0000FF"/>
              </a:solidFill>
            </a:endParaRPr>
          </a:p>
          <a:p>
            <a:endParaRPr lang="it-IT" dirty="0">
              <a:solidFill>
                <a:srgbClr val="0000FF"/>
              </a:solidFill>
            </a:endParaRPr>
          </a:p>
        </p:txBody>
      </p:sp>
      <p:graphicFrame>
        <p:nvGraphicFramePr>
          <p:cNvPr id="4" name="Object 19"/>
          <p:cNvGraphicFramePr>
            <a:graphicFrameLocks noChangeAspect="1"/>
          </p:cNvGraphicFramePr>
          <p:nvPr/>
        </p:nvGraphicFramePr>
        <p:xfrm>
          <a:off x="7019925" y="144463"/>
          <a:ext cx="296863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name="Immagine bitmap" r:id="rId3" imgW="714286" imgH="724001" progId="PBrush">
                  <p:embed/>
                </p:oleObj>
              </mc:Choice>
              <mc:Fallback>
                <p:oleObj name="Immagine bitmap" r:id="rId3" imgW="714286" imgH="724001" progId="PBrush">
                  <p:embed/>
                  <p:pic>
                    <p:nvPicPr>
                      <p:cNvPr id="4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9925" y="144463"/>
                        <a:ext cx="296863" cy="30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20"/>
          <p:cNvSpPr txBox="1">
            <a:spLocks noChangeArrowheads="1"/>
          </p:cNvSpPr>
          <p:nvPr/>
        </p:nvSpPr>
        <p:spPr bwMode="auto">
          <a:xfrm>
            <a:off x="622300" y="88900"/>
            <a:ext cx="788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200" b="1">
                <a:solidFill>
                  <a:schemeClr val="tx1"/>
                </a:solidFill>
                <a:latin typeface="Bradley Hand ITC" pitchFamily="66" charset="0"/>
              </a:rPr>
              <a:t>Paolo Sartori Dipartimento di Fisica Università degli studi di Padova </a:t>
            </a:r>
          </a:p>
          <a:p>
            <a:pPr algn="ctr"/>
            <a:r>
              <a:rPr lang="it-IT" sz="1200" b="1">
                <a:solidFill>
                  <a:schemeClr val="tx1"/>
                </a:solidFill>
                <a:latin typeface="Bradley Hand ITC" pitchFamily="66" charset="0"/>
              </a:rPr>
              <a:t>Lezioni di Fisica generale 2 per Ingegneria dell'Informazione</a:t>
            </a:r>
          </a:p>
        </p:txBody>
      </p:sp>
      <p:graphicFrame>
        <p:nvGraphicFramePr>
          <p:cNvPr id="6" name="Object 21"/>
          <p:cNvGraphicFramePr>
            <a:graphicFrameLocks noChangeAspect="1"/>
          </p:cNvGraphicFramePr>
          <p:nvPr/>
        </p:nvGraphicFramePr>
        <p:xfrm>
          <a:off x="1835150" y="188913"/>
          <a:ext cx="2159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1" name="Immagine bitmap" r:id="rId5" imgW="857143" imgH="1209524" progId="PBrush">
                  <p:embed/>
                </p:oleObj>
              </mc:Choice>
              <mc:Fallback>
                <p:oleObj name="Immagine bitmap" r:id="rId5" imgW="857143" imgH="1209524" progId="PBrush">
                  <p:embed/>
                  <p:pic>
                    <p:nvPicPr>
                      <p:cNvPr id="6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188913"/>
                        <a:ext cx="2159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2"/>
          <p:cNvGraphicFramePr>
            <a:graphicFrameLocks noChangeAspect="1"/>
          </p:cNvGraphicFramePr>
          <p:nvPr/>
        </p:nvGraphicFramePr>
        <p:xfrm>
          <a:off x="1835150" y="169863"/>
          <a:ext cx="2159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2" name="Immagine bitmap" r:id="rId7" imgW="857143" imgH="1209524" progId="PBrush">
                  <p:embed/>
                </p:oleObj>
              </mc:Choice>
              <mc:Fallback>
                <p:oleObj name="Immagine bitmap" r:id="rId7" imgW="857143" imgH="1209524" progId="PBrush">
                  <p:embed/>
                  <p:pic>
                    <p:nvPicPr>
                      <p:cNvPr id="7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169863"/>
                        <a:ext cx="2159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3209060" y="903733"/>
            <a:ext cx="20681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tabLst>
                <a:tab pos="457200" algn="l"/>
              </a:tabLst>
            </a:pPr>
            <a:r>
              <a:rPr lang="it-IT" sz="2000" b="1" dirty="0">
                <a:solidFill>
                  <a:srgbClr val="FF0000"/>
                </a:solidFill>
              </a:rPr>
              <a:t>ESAME ORALE</a:t>
            </a:r>
          </a:p>
        </p:txBody>
      </p:sp>
    </p:spTree>
    <p:extLst>
      <p:ext uri="{BB962C8B-B14F-4D97-AF65-F5344CB8AC3E}">
        <p14:creationId xmlns:p14="http://schemas.microsoft.com/office/powerpoint/2010/main" val="3903062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83CA74D-AF4A-4FB8-B1C3-5EDB146819D8}" type="slidenum">
              <a:rPr lang="it-IT" altLang="it-IT"/>
              <a:pPr eaLnBrk="1" hangingPunct="1"/>
              <a:t>6</a:t>
            </a:fld>
            <a:endParaRPr lang="it-IT" altLang="it-IT"/>
          </a:p>
        </p:txBody>
      </p:sp>
      <p:sp>
        <p:nvSpPr>
          <p:cNvPr id="32771" name="CasellaDiTesto 4"/>
          <p:cNvSpPr txBox="1">
            <a:spLocks noChangeArrowheads="1"/>
          </p:cNvSpPr>
          <p:nvPr/>
        </p:nvSpPr>
        <p:spPr bwMode="auto">
          <a:xfrm>
            <a:off x="3348038" y="988958"/>
            <a:ext cx="24479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2400" b="1" dirty="0"/>
              <a:t>LABORATORIO</a:t>
            </a:r>
          </a:p>
        </p:txBody>
      </p:sp>
      <p:sp>
        <p:nvSpPr>
          <p:cNvPr id="32772" name="CasellaDiTesto 5"/>
          <p:cNvSpPr txBox="1">
            <a:spLocks noChangeArrowheads="1"/>
          </p:cNvSpPr>
          <p:nvPr/>
        </p:nvSpPr>
        <p:spPr bwMode="auto">
          <a:xfrm>
            <a:off x="318284" y="1557283"/>
            <a:ext cx="868682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it-IT" altLang="it-IT" sz="1600" b="1" dirty="0"/>
              <a:t>Testo: Mazzi, Ronchese, Zotto</a:t>
            </a:r>
          </a:p>
          <a:p>
            <a:pPr algn="ctr" eaLnBrk="1" hangingPunct="1"/>
            <a:r>
              <a:rPr lang="it-IT" altLang="it-IT" sz="1600" b="1" dirty="0"/>
              <a:t>La Fisica in Laboratorio Ed. </a:t>
            </a:r>
            <a:r>
              <a:rPr lang="it-IT" altLang="it-IT" b="1" dirty="0"/>
              <a:t>Esculapio</a:t>
            </a:r>
            <a:endParaRPr lang="it-IT" altLang="it-IT" sz="1600" b="1" dirty="0"/>
          </a:p>
          <a:p>
            <a:pPr algn="ctr" eaLnBrk="1" hangingPunct="1"/>
            <a:endParaRPr lang="it-IT" altLang="it-IT" sz="1600" b="1" dirty="0"/>
          </a:p>
          <a:p>
            <a:pPr algn="ctr" eaLnBrk="1" hangingPunct="1"/>
            <a:r>
              <a:rPr lang="it-IT" altLang="it-IT" sz="1600" b="1" dirty="0"/>
              <a:t>Le liste di iscrizione al Laboratorio sono aperte</a:t>
            </a:r>
          </a:p>
          <a:p>
            <a:pPr algn="ctr" eaLnBrk="1" hangingPunct="1"/>
            <a:r>
              <a:rPr lang="it-IT" altLang="it-IT" sz="1600" b="1" dirty="0"/>
              <a:t>Chi ha già seguito il Laboratorio non lo deve seguire.</a:t>
            </a:r>
          </a:p>
          <a:p>
            <a:pPr algn="ctr" eaLnBrk="1" hangingPunct="1"/>
            <a:endParaRPr lang="it-IT" altLang="it-IT" sz="1600" b="1" dirty="0"/>
          </a:p>
          <a:p>
            <a:pPr algn="ctr" eaLnBrk="1" hangingPunct="1"/>
            <a:endParaRPr lang="it-IT" altLang="it-IT" b="1" dirty="0"/>
          </a:p>
        </p:txBody>
      </p:sp>
      <p:graphicFrame>
        <p:nvGraphicFramePr>
          <p:cNvPr id="6" name="Object 7"/>
          <p:cNvGraphicFramePr>
            <a:graphicFrameLocks noChangeAspect="1"/>
          </p:cNvGraphicFramePr>
          <p:nvPr/>
        </p:nvGraphicFramePr>
        <p:xfrm>
          <a:off x="7019925" y="144463"/>
          <a:ext cx="296863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4" name="Immagine bitmap" r:id="rId3" imgW="714286" imgH="724001" progId="PBrush">
                  <p:embed/>
                </p:oleObj>
              </mc:Choice>
              <mc:Fallback>
                <p:oleObj name="Immagine bitmap" r:id="rId3" imgW="714286" imgH="724001" progId="PBrush">
                  <p:embed/>
                  <p:pic>
                    <p:nvPicPr>
                      <p:cNvPr id="6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9925" y="144463"/>
                        <a:ext cx="296863" cy="30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622300" y="88900"/>
            <a:ext cx="788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200" b="1">
                <a:solidFill>
                  <a:schemeClr val="tx1"/>
                </a:solidFill>
                <a:latin typeface="Bradley Hand ITC" pitchFamily="66" charset="0"/>
              </a:rPr>
              <a:t>Paolo Sartori Dipartimento di Fisica Università degli studi di Padova </a:t>
            </a:r>
          </a:p>
          <a:p>
            <a:pPr algn="ctr"/>
            <a:r>
              <a:rPr lang="it-IT" sz="1200" b="1">
                <a:solidFill>
                  <a:schemeClr val="tx1"/>
                </a:solidFill>
                <a:latin typeface="Bradley Hand ITC" pitchFamily="66" charset="0"/>
              </a:rPr>
              <a:t>Lezioni di Fisica generale 2 per Ingegneria dell'Informazione</a:t>
            </a:r>
          </a:p>
        </p:txBody>
      </p:sp>
      <p:graphicFrame>
        <p:nvGraphicFramePr>
          <p:cNvPr id="8" name="Object 9"/>
          <p:cNvGraphicFramePr>
            <a:graphicFrameLocks noChangeAspect="1"/>
          </p:cNvGraphicFramePr>
          <p:nvPr/>
        </p:nvGraphicFramePr>
        <p:xfrm>
          <a:off x="1835150" y="188913"/>
          <a:ext cx="2159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5" name="Immagine bitmap" r:id="rId5" imgW="857143" imgH="1209524" progId="PBrush">
                  <p:embed/>
                </p:oleObj>
              </mc:Choice>
              <mc:Fallback>
                <p:oleObj name="Immagine bitmap" r:id="rId5" imgW="857143" imgH="1209524" progId="PBrush">
                  <p:embed/>
                  <p:pic>
                    <p:nvPicPr>
                      <p:cNvPr id="8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188913"/>
                        <a:ext cx="2159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0"/>
          <p:cNvGraphicFramePr>
            <a:graphicFrameLocks noChangeAspect="1"/>
          </p:cNvGraphicFramePr>
          <p:nvPr/>
        </p:nvGraphicFramePr>
        <p:xfrm>
          <a:off x="1835150" y="169863"/>
          <a:ext cx="2159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6" name="Immagine bitmap" r:id="rId7" imgW="857143" imgH="1209524" progId="PBrush">
                  <p:embed/>
                </p:oleObj>
              </mc:Choice>
              <mc:Fallback>
                <p:oleObj name="Immagine bitmap" r:id="rId7" imgW="857143" imgH="1209524" progId="PBrush">
                  <p:embed/>
                  <p:pic>
                    <p:nvPicPr>
                      <p:cNvPr id="9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169863"/>
                        <a:ext cx="2159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asellaDiTesto 9">
            <a:extLst>
              <a:ext uri="{FF2B5EF4-FFF2-40B4-BE49-F238E27FC236}">
                <a16:creationId xmlns:a16="http://schemas.microsoft.com/office/drawing/2014/main" id="{E638AA4A-9FFC-4BD1-9CBF-950B2EB5F0EA}"/>
              </a:ext>
            </a:extLst>
          </p:cNvPr>
          <p:cNvSpPr txBox="1"/>
          <p:nvPr/>
        </p:nvSpPr>
        <p:spPr>
          <a:xfrm>
            <a:off x="1639596" y="3197196"/>
            <a:ext cx="593944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b="1" dirty="0">
                <a:solidFill>
                  <a:srgbClr val="0000FF"/>
                </a:solidFill>
              </a:rPr>
              <a:t>Verranno proposte 4 esperienze on-line</a:t>
            </a:r>
          </a:p>
          <a:p>
            <a:pPr algn="ctr"/>
            <a:r>
              <a:rPr lang="it-IT" b="1" dirty="0">
                <a:solidFill>
                  <a:srgbClr val="0000FF"/>
                </a:solidFill>
              </a:rPr>
              <a:t>svolte da colleghi, esperienze che dovrete seguire.</a:t>
            </a:r>
          </a:p>
          <a:p>
            <a:pPr algn="ctr"/>
            <a:r>
              <a:rPr lang="it-IT" b="1" dirty="0">
                <a:solidFill>
                  <a:srgbClr val="0000FF"/>
                </a:solidFill>
              </a:rPr>
              <a:t>Verranno formati gruppi di due/tre studenti</a:t>
            </a:r>
          </a:p>
          <a:p>
            <a:pPr algn="ctr"/>
            <a:r>
              <a:rPr lang="it-IT" b="1" dirty="0">
                <a:solidFill>
                  <a:srgbClr val="0000FF"/>
                </a:solidFill>
              </a:rPr>
              <a:t>A cui verranno quindi proposti i dati ricavati </a:t>
            </a:r>
          </a:p>
          <a:p>
            <a:pPr algn="ctr"/>
            <a:r>
              <a:rPr lang="it-IT" b="1" dirty="0">
                <a:solidFill>
                  <a:srgbClr val="0000FF"/>
                </a:solidFill>
              </a:rPr>
              <a:t>da 2 delle 4 esperienze e dovrete svolgere dei calcoli</a:t>
            </a:r>
          </a:p>
          <a:p>
            <a:pPr algn="ctr"/>
            <a:r>
              <a:rPr lang="it-IT" b="1" dirty="0">
                <a:solidFill>
                  <a:srgbClr val="0000FF"/>
                </a:solidFill>
              </a:rPr>
              <a:t>per determinare il valore di una serie di parametri</a:t>
            </a:r>
          </a:p>
          <a:p>
            <a:pPr algn="ctr"/>
            <a:r>
              <a:rPr lang="it-IT" b="1" dirty="0">
                <a:solidFill>
                  <a:srgbClr val="0000FF"/>
                </a:solidFill>
              </a:rPr>
              <a:t>o l’andamento di alcune variabili e svolgere una relazione </a:t>
            </a:r>
          </a:p>
          <a:p>
            <a:pPr algn="ctr"/>
            <a:r>
              <a:rPr lang="it-IT" b="1" dirty="0">
                <a:solidFill>
                  <a:srgbClr val="0000FF"/>
                </a:solidFill>
              </a:rPr>
              <a:t>sul vostro lavoro e sui vostri risultati. </a:t>
            </a:r>
          </a:p>
          <a:p>
            <a:pPr algn="ctr"/>
            <a:r>
              <a:rPr lang="it-IT" b="1" dirty="0">
                <a:solidFill>
                  <a:srgbClr val="0000FF"/>
                </a:solidFill>
              </a:rPr>
              <a:t>Le relazioni, verranno analizzate e valutate dagli assistenti.</a:t>
            </a:r>
          </a:p>
        </p:txBody>
      </p:sp>
    </p:spTree>
    <p:extLst>
      <p:ext uri="{BB962C8B-B14F-4D97-AF65-F5344CB8AC3E}">
        <p14:creationId xmlns:p14="http://schemas.microsoft.com/office/powerpoint/2010/main" val="3906107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83CA74D-AF4A-4FB8-B1C3-5EDB146819D8}" type="slidenum">
              <a:rPr lang="it-IT" altLang="it-IT"/>
              <a:pPr eaLnBrk="1" hangingPunct="1"/>
              <a:t>7</a:t>
            </a:fld>
            <a:endParaRPr lang="it-IT" altLang="it-IT"/>
          </a:p>
        </p:txBody>
      </p:sp>
      <p:sp>
        <p:nvSpPr>
          <p:cNvPr id="32771" name="CasellaDiTesto 4"/>
          <p:cNvSpPr txBox="1">
            <a:spLocks noChangeArrowheads="1"/>
          </p:cNvSpPr>
          <p:nvPr/>
        </p:nvSpPr>
        <p:spPr bwMode="auto">
          <a:xfrm>
            <a:off x="2124076" y="1162391"/>
            <a:ext cx="48958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it-IT" altLang="it-IT" sz="4000" b="1" dirty="0">
                <a:solidFill>
                  <a:srgbClr val="FF0000"/>
                </a:solidFill>
              </a:rPr>
              <a:t>LABORATORIO</a:t>
            </a:r>
          </a:p>
        </p:txBody>
      </p:sp>
      <p:sp>
        <p:nvSpPr>
          <p:cNvPr id="32772" name="CasellaDiTesto 5"/>
          <p:cNvSpPr txBox="1">
            <a:spLocks noChangeArrowheads="1"/>
          </p:cNvSpPr>
          <p:nvPr/>
        </p:nvSpPr>
        <p:spPr bwMode="auto">
          <a:xfrm>
            <a:off x="318284" y="2269974"/>
            <a:ext cx="868682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it-IT" altLang="it-IT" sz="3200" b="1" dirty="0"/>
              <a:t>Chi ha già seguito il Laboratorio </a:t>
            </a:r>
          </a:p>
          <a:p>
            <a:pPr algn="ctr" eaLnBrk="1" hangingPunct="1"/>
            <a:r>
              <a:rPr lang="it-IT" altLang="it-IT" sz="3200" b="1" dirty="0">
                <a:solidFill>
                  <a:srgbClr val="FF0000"/>
                </a:solidFill>
              </a:rPr>
              <a:t>non lo deve seguire.</a:t>
            </a:r>
          </a:p>
          <a:p>
            <a:pPr algn="ctr" eaLnBrk="1" hangingPunct="1"/>
            <a:r>
              <a:rPr lang="it-IT" altLang="it-IT" sz="3200" b="1" dirty="0"/>
              <a:t>NB </a:t>
            </a:r>
            <a:r>
              <a:rPr lang="it-IT" altLang="it-IT" sz="2000" b="1" dirty="0">
                <a:solidFill>
                  <a:srgbClr val="FF0000"/>
                </a:solidFill>
              </a:rPr>
              <a:t>il bonus eventualmente maturato viene azzerato</a:t>
            </a:r>
          </a:p>
          <a:p>
            <a:pPr algn="ctr" eaLnBrk="1" hangingPunct="1"/>
            <a:endParaRPr lang="it-IT" altLang="it-IT" b="1" dirty="0"/>
          </a:p>
        </p:txBody>
      </p:sp>
      <p:graphicFrame>
        <p:nvGraphicFramePr>
          <p:cNvPr id="6" name="Object 7"/>
          <p:cNvGraphicFramePr>
            <a:graphicFrameLocks noChangeAspect="1"/>
          </p:cNvGraphicFramePr>
          <p:nvPr/>
        </p:nvGraphicFramePr>
        <p:xfrm>
          <a:off x="7019925" y="144463"/>
          <a:ext cx="296863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8" name="Immagine bitmap" r:id="rId3" imgW="714286" imgH="724001" progId="PBrush">
                  <p:embed/>
                </p:oleObj>
              </mc:Choice>
              <mc:Fallback>
                <p:oleObj name="Immagine bitmap" r:id="rId3" imgW="714286" imgH="724001" progId="PBrush">
                  <p:embed/>
                  <p:pic>
                    <p:nvPicPr>
                      <p:cNvPr id="6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9925" y="144463"/>
                        <a:ext cx="296863" cy="30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622300" y="88900"/>
            <a:ext cx="788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200" b="1">
                <a:solidFill>
                  <a:schemeClr val="tx1"/>
                </a:solidFill>
                <a:latin typeface="Bradley Hand ITC" pitchFamily="66" charset="0"/>
              </a:rPr>
              <a:t>Paolo Sartori Dipartimento di Fisica Università degli studi di Padova </a:t>
            </a:r>
          </a:p>
          <a:p>
            <a:pPr algn="ctr"/>
            <a:r>
              <a:rPr lang="it-IT" sz="1200" b="1">
                <a:solidFill>
                  <a:schemeClr val="tx1"/>
                </a:solidFill>
                <a:latin typeface="Bradley Hand ITC" pitchFamily="66" charset="0"/>
              </a:rPr>
              <a:t>Lezioni di Fisica generale 2 per Ingegneria dell'Informazione</a:t>
            </a:r>
          </a:p>
        </p:txBody>
      </p:sp>
      <p:graphicFrame>
        <p:nvGraphicFramePr>
          <p:cNvPr id="8" name="Object 9"/>
          <p:cNvGraphicFramePr>
            <a:graphicFrameLocks noChangeAspect="1"/>
          </p:cNvGraphicFramePr>
          <p:nvPr/>
        </p:nvGraphicFramePr>
        <p:xfrm>
          <a:off x="1835150" y="188913"/>
          <a:ext cx="2159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9" name="Immagine bitmap" r:id="rId5" imgW="857143" imgH="1209524" progId="PBrush">
                  <p:embed/>
                </p:oleObj>
              </mc:Choice>
              <mc:Fallback>
                <p:oleObj name="Immagine bitmap" r:id="rId5" imgW="857143" imgH="1209524" progId="PBrush">
                  <p:embed/>
                  <p:pic>
                    <p:nvPicPr>
                      <p:cNvPr id="8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188913"/>
                        <a:ext cx="2159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0"/>
          <p:cNvGraphicFramePr>
            <a:graphicFrameLocks noChangeAspect="1"/>
          </p:cNvGraphicFramePr>
          <p:nvPr/>
        </p:nvGraphicFramePr>
        <p:xfrm>
          <a:off x="1835150" y="169863"/>
          <a:ext cx="2159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0" name="Immagine bitmap" r:id="rId7" imgW="857143" imgH="1209524" progId="PBrush">
                  <p:embed/>
                </p:oleObj>
              </mc:Choice>
              <mc:Fallback>
                <p:oleObj name="Immagine bitmap" r:id="rId7" imgW="857143" imgH="1209524" progId="PBrush">
                  <p:embed/>
                  <p:pic>
                    <p:nvPicPr>
                      <p:cNvPr id="9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169863"/>
                        <a:ext cx="2159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03201631"/>
      </p:ext>
    </p:extLst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600" b="0" i="0" u="none" strike="noStrike" cap="none" normalizeH="0" baseline="0" smtClean="0">
            <a:ln>
              <a:noFill/>
            </a:ln>
            <a:solidFill>
              <a:srgbClr val="99FF9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600" b="0" i="0" u="none" strike="noStrike" cap="none" normalizeH="0" baseline="0" smtClean="0">
            <a:ln>
              <a:noFill/>
            </a:ln>
            <a:solidFill>
              <a:srgbClr val="99FF99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20375</TotalTime>
  <Words>720</Words>
  <Application>Microsoft Office PowerPoint</Application>
  <PresentationFormat>Presentazione su schermo (4:3)</PresentationFormat>
  <Paragraphs>128</Paragraphs>
  <Slides>7</Slides>
  <Notes>1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Arial</vt:lpstr>
      <vt:lpstr>Bradley Hand ITC</vt:lpstr>
      <vt:lpstr>Struttura predefinita</vt:lpstr>
      <vt:lpstr>Immagine bitmap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Università di Padova e INFN Sezione di Padova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Fisica 2</dc:title>
  <dc:creator>Paolo Sartori</dc:creator>
  <cp:lastModifiedBy>sartori paolo</cp:lastModifiedBy>
  <cp:revision>254</cp:revision>
  <dcterms:created xsi:type="dcterms:W3CDTF">2006-04-07T21:13:38Z</dcterms:created>
  <dcterms:modified xsi:type="dcterms:W3CDTF">2020-09-29T14:09:38Z</dcterms:modified>
</cp:coreProperties>
</file>