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4" r:id="rId2"/>
    <p:sldId id="258" r:id="rId3"/>
    <p:sldId id="260" r:id="rId4"/>
    <p:sldId id="261" r:id="rId5"/>
  </p:sldIdLst>
  <p:sldSz cx="9144000" cy="6858000" type="screen4x3"/>
  <p:notesSz cx="7099300" cy="102346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FFFF"/>
    <a:srgbClr val="FFFF99"/>
    <a:srgbClr val="FFFFFF"/>
    <a:srgbClr val="E0F1F2"/>
    <a:srgbClr val="FFFF00"/>
    <a:srgbClr val="FFCC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0" tIns="49519" rIns="99040" bIns="49519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6957518A-C140-45C9-9ADA-3BD73984A6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787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4E5D1-4B17-4527-8319-EFA4AAE3E48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it-IT"/>
              <a:t>Paolo Sartori Dip. Di Fisica “G.Galilei” Padova  </a:t>
            </a:r>
          </a:p>
          <a:p>
            <a:pPr eaLnBrk="1" hangingPunct="1"/>
            <a:r>
              <a:rPr lang="it-IT"/>
              <a:t>Lezioni Fisica 1 Ingegneria Informatica </a:t>
            </a:r>
          </a:p>
          <a:p>
            <a:pPr eaLnBrk="1" hangingPunct="1"/>
            <a:r>
              <a:rPr lang="it-IT"/>
              <a:t>corso di laurea di 1° livello in Teledidattica </a:t>
            </a:r>
          </a:p>
        </p:txBody>
      </p:sp>
    </p:spTree>
    <p:extLst>
      <p:ext uri="{BB962C8B-B14F-4D97-AF65-F5344CB8AC3E}">
        <p14:creationId xmlns:p14="http://schemas.microsoft.com/office/powerpoint/2010/main" val="86661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2A6F-60E0-42B3-9BC1-BE9F23C5107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5A3AF-7336-443D-A868-B2F0DAA2CD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DCE2-D85F-4D9B-B69B-5300784030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449B-EF50-4F66-B72A-E9C88794CC1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6C9D89-29B1-4E2E-BDA1-162A39C2D52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9BDC7-9A13-4428-89D6-A5492AA79D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CFE10-5C48-44D4-AC50-09268905CE5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F4868-F470-4896-B49C-F08F6BF16EB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FACB-2EE8-4A85-86F3-3CCC63A1F98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74C93-2C79-468C-92DA-B048C08368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F3290-584E-4AFA-864E-F8425B69BE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A20083-42B1-409B-820A-82C9D9B145B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hyperlink" Target="http://www.pd.infn.it/~psartor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4.bin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8.bin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486331" y="882579"/>
            <a:ext cx="4171335" cy="5309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bIns="0" anchor="ctr">
            <a:spAutoFit/>
          </a:bodyPr>
          <a:lstStyle/>
          <a:p>
            <a:pPr algn="ctr">
              <a:tabLst>
                <a:tab pos="457200" algn="l"/>
              </a:tabLst>
            </a:pPr>
            <a:r>
              <a:rPr lang="it-IT" sz="1600" b="1" dirty="0">
                <a:solidFill>
                  <a:srgbClr val="0000FF"/>
                </a:solidFill>
              </a:rPr>
              <a:t>PAOLO SARTORI</a:t>
            </a:r>
          </a:p>
          <a:p>
            <a:pPr algn="ctr">
              <a:tabLst>
                <a:tab pos="457200" algn="l"/>
              </a:tabLst>
            </a:pPr>
            <a:r>
              <a:rPr lang="it-IT" sz="1600" b="1" dirty="0"/>
              <a:t>paolo.sartori@unipd.it</a:t>
            </a:r>
          </a:p>
          <a:p>
            <a:pPr algn="ctr">
              <a:tabLst>
                <a:tab pos="457200" algn="l"/>
              </a:tabLst>
            </a:pPr>
            <a:endParaRPr lang="it-IT" sz="1200" dirty="0"/>
          </a:p>
          <a:p>
            <a:pPr algn="ctr">
              <a:tabLst>
                <a:tab pos="457200" algn="l"/>
              </a:tabLst>
            </a:pPr>
            <a:r>
              <a:rPr lang="it-IT" sz="1600" b="1" dirty="0">
                <a:solidFill>
                  <a:srgbClr val="0033CC"/>
                </a:solidFill>
                <a:hlinkClick r:id="rId4"/>
              </a:rPr>
              <a:t>http://www.pd.infn.it/</a:t>
            </a:r>
            <a:r>
              <a:rPr lang="it-IT" sz="1600" b="1" dirty="0" err="1">
                <a:solidFill>
                  <a:srgbClr val="0033CC"/>
                </a:solidFill>
                <a:hlinkClick r:id="rId4"/>
              </a:rPr>
              <a:t>~psartori</a:t>
            </a:r>
            <a:endParaRPr lang="it-IT" sz="1600" b="1" dirty="0">
              <a:solidFill>
                <a:srgbClr val="0033CC"/>
              </a:solidFill>
            </a:endParaRPr>
          </a:p>
          <a:p>
            <a:pPr algn="ctr">
              <a:tabLst>
                <a:tab pos="457200" algn="l"/>
              </a:tabLst>
            </a:pPr>
            <a:endParaRPr lang="it-IT" sz="800" b="1" dirty="0">
              <a:solidFill>
                <a:srgbClr val="0033CC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it-IT" sz="1600" b="1" dirty="0">
                <a:solidFill>
                  <a:srgbClr val="0033CC"/>
                </a:solidFill>
              </a:rPr>
              <a:t>Dott. </a:t>
            </a:r>
            <a:r>
              <a:rPr lang="it-IT" sz="1600" b="1" cap="all" dirty="0">
                <a:solidFill>
                  <a:srgbClr val="0033CC"/>
                </a:solidFill>
              </a:rPr>
              <a:t>SARA VANINI (ESERCIZI)</a:t>
            </a:r>
          </a:p>
          <a:p>
            <a:pPr algn="ctr">
              <a:tabLst>
                <a:tab pos="457200" algn="l"/>
              </a:tabLst>
            </a:pPr>
            <a:endParaRPr lang="it-IT" sz="800" b="1" dirty="0"/>
          </a:p>
          <a:p>
            <a:pPr algn="ctr">
              <a:tabLst>
                <a:tab pos="457200" algn="l"/>
              </a:tabLst>
            </a:pPr>
            <a:r>
              <a:rPr lang="it-IT" sz="1600" dirty="0"/>
              <a:t>Programmi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Regole d’esame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Date d’esame </a:t>
            </a:r>
            <a:r>
              <a:rPr lang="it-IT" sz="1600" b="1" i="1" u="sng" dirty="0"/>
              <a:t>indicative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Risultati esami (prove scritte)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Comunicazioni varie 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Assegnazione alle aule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Convocazione esami orali</a:t>
            </a:r>
          </a:p>
          <a:p>
            <a:pPr algn="ctr">
              <a:tabLst>
                <a:tab pos="457200" algn="l"/>
              </a:tabLst>
            </a:pPr>
            <a:endParaRPr lang="it-IT" sz="800" dirty="0"/>
          </a:p>
          <a:p>
            <a:pPr algn="ctr">
              <a:tabLst>
                <a:tab pos="457200" algn="l"/>
              </a:tabLst>
            </a:pPr>
            <a:r>
              <a:rPr lang="it-IT" sz="1600" b="1" dirty="0" err="1">
                <a:solidFill>
                  <a:srgbClr val="FF0000"/>
                </a:solidFill>
              </a:rPr>
              <a:t>uniweb</a:t>
            </a:r>
            <a:endParaRPr lang="it-IT" sz="1600" b="1" dirty="0">
              <a:solidFill>
                <a:srgbClr val="FF0000"/>
              </a:solidFill>
            </a:endParaRPr>
          </a:p>
          <a:p>
            <a:pPr algn="ctr">
              <a:tabLst>
                <a:tab pos="457200" algn="l"/>
              </a:tabLst>
            </a:pPr>
            <a:r>
              <a:rPr lang="it-IT" sz="1600" b="1" dirty="0">
                <a:solidFill>
                  <a:srgbClr val="0033CC"/>
                </a:solidFill>
              </a:rPr>
              <a:t>(https://uniweb.unipd.it/Start.do)</a:t>
            </a:r>
          </a:p>
          <a:p>
            <a:pPr algn="ctr">
              <a:tabLst>
                <a:tab pos="457200" algn="l"/>
              </a:tabLst>
            </a:pPr>
            <a:endParaRPr lang="it-IT" sz="800" dirty="0"/>
          </a:p>
          <a:p>
            <a:pPr algn="ctr">
              <a:tabLst>
                <a:tab pos="457200" algn="l"/>
              </a:tabLst>
            </a:pPr>
            <a:r>
              <a:rPr lang="it-IT" sz="1600" dirty="0"/>
              <a:t> – consultazione liste d’esame  –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– date esami –</a:t>
            </a:r>
          </a:p>
          <a:p>
            <a:pPr algn="ctr">
              <a:tabLst>
                <a:tab pos="457200" algn="l"/>
              </a:tabLst>
            </a:pPr>
            <a:r>
              <a:rPr lang="it-IT" sz="1600" dirty="0"/>
              <a:t> – iscrizione a liste d'esame (prove scritte) –</a:t>
            </a:r>
          </a:p>
          <a:p>
            <a:pPr algn="ctr">
              <a:buFontTx/>
              <a:buChar char="-"/>
              <a:tabLst>
                <a:tab pos="457200" algn="l"/>
              </a:tabLst>
            </a:pPr>
            <a:r>
              <a:rPr lang="it-IT" sz="1600" dirty="0"/>
              <a:t>risultati esami – </a:t>
            </a:r>
          </a:p>
          <a:p>
            <a:pPr algn="ctr">
              <a:tabLst>
                <a:tab pos="457200" algn="l"/>
              </a:tabLst>
            </a:pPr>
            <a:endParaRPr lang="it-IT" dirty="0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/>
        </p:nvGraphicFramePr>
        <p:xfrm>
          <a:off x="6948488" y="17462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0" name="Immagine bitmap" r:id="rId5" imgW="714286" imgH="724001" progId="PBrush">
                  <p:embed/>
                </p:oleObj>
              </mc:Choice>
              <mc:Fallback>
                <p:oleObj name="Immagine bitmap" r:id="rId5" imgW="714286" imgH="724001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7462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201" name="Immagine bitmap" r:id="rId7" imgW="857143" imgH="1209524" progId="PBrush">
                  <p:embed/>
                </p:oleObj>
              </mc:Choice>
              <mc:Fallback>
                <p:oleObj name="Immagine bitmap" r:id="rId7" imgW="857143" imgH="1209524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971550" y="786629"/>
            <a:ext cx="72009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Testi ADOTTATI</a:t>
            </a:r>
          </a:p>
          <a:p>
            <a:pPr algn="ctr"/>
            <a:endParaRPr lang="it-IT" sz="800" b="1" dirty="0"/>
          </a:p>
          <a:p>
            <a:pPr algn="ctr"/>
            <a:r>
              <a:rPr lang="it-IT" sz="1600" b="1" dirty="0">
                <a:solidFill>
                  <a:srgbClr val="0000FF"/>
                </a:solidFill>
              </a:rPr>
              <a:t>Lezioni di FISICA 1</a:t>
            </a:r>
          </a:p>
          <a:p>
            <a:pPr algn="ctr"/>
            <a:r>
              <a:rPr lang="it-IT" sz="1600" b="1" dirty="0">
                <a:solidFill>
                  <a:srgbClr val="0000FF"/>
                </a:solidFill>
              </a:rPr>
              <a:t>Lezioni di FISICA GENERALE 2</a:t>
            </a:r>
          </a:p>
          <a:p>
            <a:pPr algn="ctr"/>
            <a:r>
              <a:rPr lang="it-IT" sz="1600" dirty="0" err="1"/>
              <a:t>P.Sartori</a:t>
            </a:r>
            <a:r>
              <a:rPr lang="it-IT" sz="1600" dirty="0"/>
              <a:t> Editore Esculapio (BO)</a:t>
            </a:r>
          </a:p>
          <a:p>
            <a:pPr algn="ctr"/>
            <a:endParaRPr lang="it-IT" sz="800" dirty="0"/>
          </a:p>
          <a:p>
            <a:pPr algn="ctr"/>
            <a:r>
              <a:rPr lang="it-IT" sz="1600" b="1" dirty="0">
                <a:solidFill>
                  <a:srgbClr val="FF0000"/>
                </a:solidFill>
              </a:rPr>
              <a:t>Problemi svolti a lezione (e non solo):</a:t>
            </a:r>
          </a:p>
          <a:p>
            <a:pPr algn="ctr"/>
            <a:r>
              <a:rPr lang="it-IT" sz="1600" b="1" dirty="0">
                <a:solidFill>
                  <a:srgbClr val="0000FF"/>
                </a:solidFill>
              </a:rPr>
              <a:t>ESERCIZI di FISICA 1</a:t>
            </a:r>
          </a:p>
          <a:p>
            <a:pPr algn="ctr"/>
            <a:r>
              <a:rPr lang="it-IT" sz="1600" b="1" dirty="0">
                <a:solidFill>
                  <a:srgbClr val="0000FF"/>
                </a:solidFill>
              </a:rPr>
              <a:t>ESERCIZI di FISICA 2</a:t>
            </a:r>
          </a:p>
          <a:p>
            <a:pPr algn="ctr"/>
            <a:r>
              <a:rPr lang="it-IT" sz="1600" dirty="0" err="1"/>
              <a:t>P.Sartori</a:t>
            </a:r>
            <a:r>
              <a:rPr lang="it-IT" sz="1600" dirty="0"/>
              <a:t> Editore Esculapio (BO)</a:t>
            </a:r>
          </a:p>
          <a:p>
            <a:pPr algn="ctr"/>
            <a:endParaRPr lang="it-IT" sz="800" b="1" dirty="0"/>
          </a:p>
          <a:p>
            <a:pPr algn="ctr"/>
            <a:r>
              <a:rPr lang="it-IT" sz="1600" b="1" dirty="0"/>
              <a:t>Acquisti on </a:t>
            </a:r>
            <a:r>
              <a:rPr lang="it-IT" sz="1600" b="1" dirty="0" err="1"/>
              <a:t>line</a:t>
            </a:r>
            <a:r>
              <a:rPr lang="it-IT" sz="1600" b="1" dirty="0">
                <a:solidFill>
                  <a:srgbClr val="0000FF"/>
                </a:solidFill>
              </a:rPr>
              <a:t>: AMAZON,WEBSTER,HOEPLI,ESCULAPIO</a:t>
            </a:r>
          </a:p>
          <a:p>
            <a:pPr algn="ctr"/>
            <a:endParaRPr lang="it-IT" sz="1200" b="1" dirty="0">
              <a:solidFill>
                <a:srgbClr val="FF0000"/>
              </a:solidFill>
            </a:endParaRPr>
          </a:p>
          <a:p>
            <a:pPr algn="ctr"/>
            <a:r>
              <a:rPr lang="it-IT" sz="2000" b="1" dirty="0">
                <a:solidFill>
                  <a:srgbClr val="FF0000"/>
                </a:solidFill>
              </a:rPr>
              <a:t>Testi per consultazione</a:t>
            </a:r>
          </a:p>
          <a:p>
            <a:pPr algn="ctr"/>
            <a:endParaRPr lang="it-IT" sz="500" b="1" dirty="0">
              <a:solidFill>
                <a:srgbClr val="FF0000"/>
              </a:solidFill>
            </a:endParaRPr>
          </a:p>
          <a:p>
            <a:pPr algn="ctr"/>
            <a:r>
              <a:rPr lang="it-IT" sz="1400" b="1" dirty="0">
                <a:solidFill>
                  <a:srgbClr val="FF0000"/>
                </a:solidFill>
              </a:rPr>
              <a:t>Fondamenti di FISICA  </a:t>
            </a:r>
          </a:p>
          <a:p>
            <a:pPr algn="ctr"/>
            <a:r>
              <a:rPr lang="it-IT" sz="1400" dirty="0" err="1"/>
              <a:t>Resnik</a:t>
            </a:r>
            <a:r>
              <a:rPr lang="it-IT" sz="1400" dirty="0"/>
              <a:t>, </a:t>
            </a:r>
            <a:r>
              <a:rPr lang="it-IT" sz="1400" dirty="0" err="1"/>
              <a:t>Halliday</a:t>
            </a:r>
            <a:r>
              <a:rPr lang="it-IT" sz="1400" dirty="0"/>
              <a:t>,</a:t>
            </a:r>
            <a:r>
              <a:rPr lang="it-IT" sz="1400" dirty="0" err="1"/>
              <a:t>Walker</a:t>
            </a:r>
            <a:r>
              <a:rPr lang="it-IT" sz="1400" dirty="0"/>
              <a:t> Casa Editrice Ambrosiana (CEA)</a:t>
            </a:r>
          </a:p>
          <a:p>
            <a:pPr algn="ctr"/>
            <a:endParaRPr lang="it-IT" sz="800" dirty="0"/>
          </a:p>
          <a:p>
            <a:pPr algn="ctr"/>
            <a:r>
              <a:rPr lang="it-IT" sz="1400" b="1" dirty="0">
                <a:solidFill>
                  <a:srgbClr val="FF0000"/>
                </a:solidFill>
              </a:rPr>
              <a:t>Principi di FISICA </a:t>
            </a:r>
          </a:p>
          <a:p>
            <a:pPr algn="ctr"/>
            <a:r>
              <a:rPr lang="it-IT" sz="1400" dirty="0" err="1"/>
              <a:t>Serway</a:t>
            </a:r>
            <a:r>
              <a:rPr lang="it-IT" sz="1400" dirty="0"/>
              <a:t> (SES)</a:t>
            </a:r>
          </a:p>
          <a:p>
            <a:pPr algn="ctr"/>
            <a:endParaRPr lang="it-IT" sz="1200" dirty="0"/>
          </a:p>
          <a:p>
            <a:pPr algn="ctr"/>
            <a:r>
              <a:rPr lang="it-IT" sz="1400" b="1" dirty="0">
                <a:solidFill>
                  <a:srgbClr val="FF0000"/>
                </a:solidFill>
              </a:rPr>
              <a:t>ELEMENTI di FISICA 1 </a:t>
            </a:r>
            <a:r>
              <a:rPr lang="it-IT" sz="1400" dirty="0" err="1"/>
              <a:t>Mazzoldi,Nigro,Voci</a:t>
            </a:r>
            <a:endParaRPr lang="it-IT" sz="1400" dirty="0"/>
          </a:p>
          <a:p>
            <a:pPr algn="ctr"/>
            <a:endParaRPr lang="it-IT" sz="1200" dirty="0">
              <a:solidFill>
                <a:srgbClr val="FF0000"/>
              </a:solidFill>
            </a:endParaRPr>
          </a:p>
          <a:p>
            <a:pPr algn="ctr"/>
            <a:r>
              <a:rPr lang="it-IT" sz="1200" b="1" dirty="0">
                <a:solidFill>
                  <a:srgbClr val="FF0000"/>
                </a:solidFill>
              </a:rPr>
              <a:t>FISICA 1 </a:t>
            </a:r>
          </a:p>
          <a:p>
            <a:pPr algn="ctr"/>
            <a:r>
              <a:rPr lang="it-IT" sz="1200" dirty="0" err="1"/>
              <a:t>W.E.</a:t>
            </a:r>
            <a:r>
              <a:rPr lang="it-IT" sz="1200" dirty="0"/>
              <a:t> </a:t>
            </a:r>
            <a:r>
              <a:rPr lang="it-IT" sz="1200" dirty="0" err="1"/>
              <a:t>Gettys</a:t>
            </a:r>
            <a:r>
              <a:rPr lang="it-IT" sz="1200" dirty="0"/>
              <a:t>, </a:t>
            </a:r>
            <a:r>
              <a:rPr lang="it-IT" sz="1200" dirty="0" err="1"/>
              <a:t>F.J.</a:t>
            </a:r>
            <a:r>
              <a:rPr lang="it-IT" sz="1200" dirty="0"/>
              <a:t> </a:t>
            </a:r>
            <a:r>
              <a:rPr lang="it-IT" sz="1200" dirty="0" err="1"/>
              <a:t>Keller</a:t>
            </a:r>
            <a:r>
              <a:rPr lang="it-IT" sz="1200" dirty="0"/>
              <a:t>, </a:t>
            </a:r>
            <a:r>
              <a:rPr lang="it-IT" sz="1200" dirty="0" err="1"/>
              <a:t>M.J.</a:t>
            </a:r>
            <a:r>
              <a:rPr lang="it-IT" sz="1200" dirty="0"/>
              <a:t> </a:t>
            </a:r>
            <a:r>
              <a:rPr lang="it-IT" sz="1200" dirty="0" err="1"/>
              <a:t>Skove</a:t>
            </a:r>
            <a:r>
              <a:rPr lang="it-IT" sz="1200" dirty="0"/>
              <a:t>  (McGraw-Hill)</a:t>
            </a:r>
          </a:p>
          <a:p>
            <a:pPr algn="ctr"/>
            <a:r>
              <a:rPr lang="it-IT" sz="1200" dirty="0"/>
              <a:t>M. Alonso. E. </a:t>
            </a:r>
            <a:r>
              <a:rPr lang="it-IT" sz="1200" dirty="0" err="1"/>
              <a:t>Finn</a:t>
            </a:r>
            <a:r>
              <a:rPr lang="it-IT" sz="1200" dirty="0"/>
              <a:t> (</a:t>
            </a:r>
            <a:r>
              <a:rPr lang="it-IT" sz="1200" dirty="0" err="1"/>
              <a:t>Masson</a:t>
            </a:r>
            <a:r>
              <a:rPr lang="it-IT" sz="1200" dirty="0"/>
              <a:t>) 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9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2051" name="Object 10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734356" y="790387"/>
            <a:ext cx="5676875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r>
              <a:rPr lang="it-IT" dirty="0"/>
              <a:t>Modalità per superare l’esame:</a:t>
            </a:r>
          </a:p>
          <a:p>
            <a:pPr indent="449263" algn="ctr"/>
            <a:r>
              <a:rPr lang="it-IT" dirty="0"/>
              <a:t>prova scritta </a:t>
            </a:r>
          </a:p>
          <a:p>
            <a:pPr indent="449263" algn="ctr"/>
            <a:r>
              <a:rPr lang="it-IT" sz="1600" dirty="0"/>
              <a:t>Per le regole vedere nel sito le istruzioni corrispondenti 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3075" name="Object 9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1946275" y="1844675"/>
            <a:ext cx="52689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49263" algn="ctr"/>
            <a:r>
              <a:rPr lang="it-IT"/>
              <a:t>due prove scritte di accertamento intermedie :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2287588" y="2320925"/>
            <a:ext cx="45608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/>
            <a:r>
              <a:rPr lang="it-IT" dirty="0">
                <a:solidFill>
                  <a:srgbClr val="FF0000"/>
                </a:solidFill>
              </a:rPr>
              <a:t>	   1</a:t>
            </a:r>
            <a:r>
              <a:rPr lang="it-IT" b="1" baseline="30000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prova       03 maggio</a:t>
            </a:r>
          </a:p>
          <a:p>
            <a:pPr indent="449263"/>
            <a:r>
              <a:rPr lang="it-IT" dirty="0">
                <a:solidFill>
                  <a:srgbClr val="FF0000"/>
                </a:solidFill>
              </a:rPr>
              <a:t>	   2</a:t>
            </a:r>
            <a:r>
              <a:rPr lang="it-IT" b="1" baseline="30000" dirty="0">
                <a:solidFill>
                  <a:srgbClr val="FF0000"/>
                </a:solidFill>
              </a:rPr>
              <a:t>a</a:t>
            </a:r>
            <a:r>
              <a:rPr lang="it-IT" dirty="0">
                <a:solidFill>
                  <a:srgbClr val="FF0000"/>
                </a:solidFill>
              </a:rPr>
              <a:t> prova       31 maggio</a:t>
            </a:r>
          </a:p>
        </p:txBody>
      </p:sp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1066404" y="2905201"/>
            <a:ext cx="69619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49263" algn="ctr"/>
            <a:r>
              <a:rPr lang="it-IT" sz="1600" dirty="0"/>
              <a:t>Superamento prova scritta</a:t>
            </a:r>
          </a:p>
          <a:p>
            <a:pPr indent="449263" algn="ctr"/>
            <a:endParaRPr lang="it-IT" sz="800" dirty="0"/>
          </a:p>
          <a:p>
            <a:pPr indent="449263" algn="ctr"/>
            <a:r>
              <a:rPr lang="it-IT" sz="1600" dirty="0"/>
              <a:t>2 prove di accertamento</a:t>
            </a:r>
          </a:p>
          <a:p>
            <a:pPr indent="449263" algn="ctr"/>
            <a:endParaRPr lang="it-IT" sz="1600" dirty="0"/>
          </a:p>
          <a:p>
            <a:pPr indent="449263"/>
            <a:r>
              <a:rPr lang="it-IT" sz="1600" b="1" dirty="0">
                <a:solidFill>
                  <a:srgbClr val="FF0000"/>
                </a:solidFill>
              </a:rPr>
              <a:t>		1° accertamento (A1)  </a:t>
            </a:r>
            <a:r>
              <a:rPr lang="it-IT" sz="1600" b="1" dirty="0"/>
              <a:t>≥</a:t>
            </a:r>
            <a:r>
              <a:rPr lang="it-IT" sz="1600" dirty="0"/>
              <a:t>  </a:t>
            </a:r>
            <a:r>
              <a:rPr lang="it-IT" sz="1600" b="1" dirty="0">
                <a:solidFill>
                  <a:srgbClr val="FF0000"/>
                </a:solidFill>
              </a:rPr>
              <a:t>12/30</a:t>
            </a:r>
          </a:p>
          <a:p>
            <a:pPr indent="449263"/>
            <a:r>
              <a:rPr lang="it-IT" sz="1600" b="1" dirty="0">
                <a:solidFill>
                  <a:srgbClr val="FF0000"/>
                </a:solidFill>
              </a:rPr>
              <a:t>		2° accertamento (A2)  </a:t>
            </a:r>
            <a:r>
              <a:rPr lang="it-IT" sz="1600" b="1" dirty="0"/>
              <a:t>≥</a:t>
            </a:r>
            <a:r>
              <a:rPr lang="it-IT" sz="1600" dirty="0"/>
              <a:t>  </a:t>
            </a:r>
            <a:r>
              <a:rPr lang="it-IT" sz="1600" b="1" dirty="0">
                <a:solidFill>
                  <a:srgbClr val="FF0000"/>
                </a:solidFill>
              </a:rPr>
              <a:t>12/30</a:t>
            </a:r>
            <a:r>
              <a:rPr lang="it-IT" sz="1600" dirty="0"/>
              <a:t> (esercizi)</a:t>
            </a:r>
          </a:p>
          <a:p>
            <a:pPr indent="449263"/>
            <a:r>
              <a:rPr lang="it-IT" sz="1600" dirty="0"/>
              <a:t> </a:t>
            </a:r>
            <a:r>
              <a:rPr lang="it-IT" sz="1600" b="1" dirty="0">
                <a:solidFill>
                  <a:srgbClr val="FF0000"/>
                </a:solidFill>
              </a:rPr>
              <a:t>		2° accertamento (A3)  </a:t>
            </a:r>
            <a:r>
              <a:rPr lang="it-IT" sz="1600" b="1" dirty="0"/>
              <a:t>≥</a:t>
            </a:r>
            <a:r>
              <a:rPr lang="it-IT" sz="1600" dirty="0"/>
              <a:t>  </a:t>
            </a:r>
            <a:r>
              <a:rPr lang="it-IT" sz="1600" b="1" dirty="0">
                <a:solidFill>
                  <a:srgbClr val="FF0000"/>
                </a:solidFill>
              </a:rPr>
              <a:t>12/30</a:t>
            </a:r>
            <a:r>
              <a:rPr lang="it-IT" sz="1600" dirty="0"/>
              <a:t> (test)</a:t>
            </a:r>
          </a:p>
          <a:p>
            <a:pPr indent="449263"/>
            <a:r>
              <a:rPr lang="it-IT" sz="1600" b="1" dirty="0">
                <a:solidFill>
                  <a:srgbClr val="FF0000"/>
                </a:solidFill>
              </a:rPr>
              <a:t>		</a:t>
            </a:r>
          </a:p>
          <a:p>
            <a:pPr indent="449263"/>
            <a:r>
              <a:rPr lang="it-IT" sz="1600" b="1" dirty="0">
                <a:solidFill>
                  <a:srgbClr val="FF0000"/>
                </a:solidFill>
              </a:rPr>
              <a:t>		Finale: (2 x A1 + 2 x A2 + A3)/5</a:t>
            </a:r>
          </a:p>
          <a:p>
            <a:pPr indent="449263" algn="ctr"/>
            <a:endParaRPr lang="it-IT" sz="1600" b="1" dirty="0">
              <a:solidFill>
                <a:srgbClr val="FF0000"/>
              </a:solidFill>
            </a:endParaRPr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sessione normale</a:t>
            </a:r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(media esercizi  (A1)  </a:t>
            </a:r>
            <a:r>
              <a:rPr lang="it-IT" sz="1600" b="1" dirty="0"/>
              <a:t>≥</a:t>
            </a:r>
            <a:r>
              <a:rPr lang="it-IT" sz="1600" dirty="0"/>
              <a:t> </a:t>
            </a:r>
            <a:r>
              <a:rPr lang="it-IT" sz="1600" b="1" dirty="0">
                <a:solidFill>
                  <a:srgbClr val="FF0000"/>
                </a:solidFill>
              </a:rPr>
              <a:t> 15/30 + domande  (A2) </a:t>
            </a:r>
            <a:r>
              <a:rPr lang="it-IT" sz="1600" b="1" dirty="0"/>
              <a:t>≥</a:t>
            </a:r>
            <a:r>
              <a:rPr lang="it-IT" sz="1600" dirty="0"/>
              <a:t> </a:t>
            </a:r>
            <a:r>
              <a:rPr lang="it-IT" sz="1600" b="1" dirty="0">
                <a:solidFill>
                  <a:srgbClr val="FF0000"/>
                </a:solidFill>
              </a:rPr>
              <a:t> 15/30) </a:t>
            </a:r>
          </a:p>
          <a:p>
            <a:pPr indent="449263" algn="ctr"/>
            <a:r>
              <a:rPr lang="it-IT" sz="1600" b="1" dirty="0">
                <a:solidFill>
                  <a:srgbClr val="FF0000"/>
                </a:solidFill>
              </a:rPr>
              <a:t>Finale (2 x A1 + A2)/3  </a:t>
            </a:r>
            <a:r>
              <a:rPr lang="it-IT" sz="1600" b="1" dirty="0"/>
              <a:t>≥</a:t>
            </a:r>
            <a:r>
              <a:rPr lang="it-IT" sz="1600" dirty="0"/>
              <a:t> </a:t>
            </a:r>
            <a:r>
              <a:rPr lang="it-IT" sz="1600" b="1" dirty="0">
                <a:solidFill>
                  <a:srgbClr val="FF0000"/>
                </a:solidFill>
              </a:rPr>
              <a:t> 15/30</a:t>
            </a:r>
          </a:p>
          <a:p>
            <a:pPr indent="449263" algn="ctr"/>
            <a:r>
              <a:rPr lang="it-IT" sz="1600" dirty="0"/>
              <a:t> 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6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6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6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1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1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1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2075201" y="1529507"/>
            <a:ext cx="47908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indent="449263">
              <a:defRPr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b="1" dirty="0">
                <a:solidFill>
                  <a:srgbClr val="FF0000"/>
                </a:solidFill>
              </a:rPr>
              <a:t>1° appello     07 giugno</a:t>
            </a:r>
          </a:p>
          <a:p>
            <a:pPr indent="449263">
              <a:defRPr/>
            </a:pPr>
            <a:r>
              <a:rPr lang="it-IT" b="1" dirty="0">
                <a:solidFill>
                  <a:srgbClr val="FF0000"/>
                </a:solidFill>
              </a:rPr>
              <a:t>	2° appello     19 giugno</a:t>
            </a:r>
          </a:p>
          <a:p>
            <a:pPr indent="449263">
              <a:defRPr/>
            </a:pPr>
            <a:endParaRPr lang="it-IT" b="1" dirty="0">
              <a:solidFill>
                <a:srgbClr val="FF0000"/>
              </a:solidFill>
            </a:endParaRPr>
          </a:p>
          <a:p>
            <a:pPr indent="449263">
              <a:defRPr/>
            </a:pPr>
            <a:r>
              <a:rPr lang="it-IT" b="1" dirty="0">
                <a:solidFill>
                  <a:srgbClr val="FF0000"/>
                </a:solidFill>
              </a:rPr>
              <a:t>       3° appello     29 agosto</a:t>
            </a:r>
          </a:p>
          <a:p>
            <a:pPr indent="449263">
              <a:defRPr/>
            </a:pPr>
            <a:r>
              <a:rPr lang="it-IT" b="1" dirty="0">
                <a:solidFill>
                  <a:srgbClr val="FF0000"/>
                </a:solidFill>
              </a:rPr>
              <a:t>	4° appello     16 settembre</a:t>
            </a:r>
          </a:p>
          <a:p>
            <a:pPr indent="449263">
              <a:defRPr/>
            </a:pPr>
            <a:endParaRPr lang="it-IT" b="1" dirty="0">
              <a:solidFill>
                <a:srgbClr val="FF0000"/>
              </a:solidFill>
            </a:endParaRPr>
          </a:p>
          <a:p>
            <a:pPr indent="449263" algn="ctr">
              <a:defRPr/>
            </a:pP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Le date fissate sono indicative e </a:t>
            </a:r>
          </a:p>
          <a:p>
            <a:pPr indent="449263" algn="ctr">
              <a:defRPr/>
            </a:pPr>
            <a:r>
              <a:rPr lang="it-IT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potranno subire variazioni </a:t>
            </a:r>
          </a:p>
        </p:txBody>
      </p:sp>
      <p:graphicFrame>
        <p:nvGraphicFramePr>
          <p:cNvPr id="4098" name="Object 7"/>
          <p:cNvGraphicFramePr>
            <a:graphicFrameLocks noChangeAspect="1"/>
          </p:cNvGraphicFramePr>
          <p:nvPr/>
        </p:nvGraphicFramePr>
        <p:xfrm>
          <a:off x="6837363" y="206375"/>
          <a:ext cx="296862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Immagine bitmap" r:id="rId3" imgW="714286" imgH="724001" progId="PBrush">
                  <p:embed/>
                </p:oleObj>
              </mc:Choice>
              <mc:Fallback>
                <p:oleObj name="Immagine bitmap" r:id="rId3" imgW="714286" imgH="724001" progId="PBrush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206375"/>
                        <a:ext cx="296862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622300" y="88900"/>
            <a:ext cx="7880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200" b="1">
                <a:latin typeface="Bradley Hand ITC" pitchFamily="66" charset="0"/>
              </a:rPr>
              <a:t>Paolo Sartori Dipartimento di Fisica Università degli studi di Padova </a:t>
            </a:r>
          </a:p>
          <a:p>
            <a:pPr algn="ctr"/>
            <a:r>
              <a:rPr lang="it-IT" sz="1200" b="1">
                <a:latin typeface="Bradley Hand ITC" pitchFamily="66" charset="0"/>
              </a:rPr>
              <a:t>Lezioni di Fisica 1 per Ingegneria Civile 1a - 2a squadra</a:t>
            </a:r>
          </a:p>
        </p:txBody>
      </p:sp>
      <p:graphicFrame>
        <p:nvGraphicFramePr>
          <p:cNvPr id="4099" name="Object 9"/>
          <p:cNvGraphicFramePr>
            <a:graphicFrameLocks noChangeAspect="1"/>
          </p:cNvGraphicFramePr>
          <p:nvPr/>
        </p:nvGraphicFramePr>
        <p:xfrm>
          <a:off x="2038350" y="203200"/>
          <a:ext cx="2159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Immagine bitmap" r:id="rId5" imgW="857143" imgH="1209524" progId="PBrush">
                  <p:embed/>
                </p:oleObj>
              </mc:Choice>
              <mc:Fallback>
                <p:oleObj name="Immagine bitmap" r:id="rId5" imgW="857143" imgH="1209524" progId="PBrush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8350" y="203200"/>
                        <a:ext cx="2159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403648" y="4797152"/>
            <a:ext cx="6283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 b="1" dirty="0">
                <a:solidFill>
                  <a:srgbClr val="FF0000"/>
                </a:solidFill>
              </a:rPr>
              <a:t>Consultare le regole d’esame 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1EFACB-2EE8-4A85-86F3-3CCC63A1F98B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11602</TotalTime>
  <Words>354</Words>
  <Application>Microsoft Office PowerPoint</Application>
  <PresentationFormat>Presentazione su schermo (4:3)</PresentationFormat>
  <Paragraphs>93</Paragraphs>
  <Slides>4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Bradley Hand ITC</vt:lpstr>
      <vt:lpstr>Struttura predefinita</vt:lpstr>
      <vt:lpstr>Immagine bitmap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Padova e INFN Sezione di Padova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Fisica 2</dc:title>
  <dc:creator>Paolo Sartori</dc:creator>
  <cp:lastModifiedBy>paolo sartori</cp:lastModifiedBy>
  <cp:revision>207</cp:revision>
  <cp:lastPrinted>2016-03-03T09:50:11Z</cp:lastPrinted>
  <dcterms:created xsi:type="dcterms:W3CDTF">2006-04-07T21:13:38Z</dcterms:created>
  <dcterms:modified xsi:type="dcterms:W3CDTF">2019-02-25T17:04:48Z</dcterms:modified>
</cp:coreProperties>
</file>